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22"/>
  </p:notesMasterIdLst>
  <p:sldIdLst>
    <p:sldId id="341" r:id="rId2"/>
    <p:sldId id="342" r:id="rId3"/>
    <p:sldId id="343" r:id="rId4"/>
    <p:sldId id="344" r:id="rId5"/>
    <p:sldId id="345" r:id="rId6"/>
    <p:sldId id="348" r:id="rId7"/>
    <p:sldId id="349" r:id="rId8"/>
    <p:sldId id="378" r:id="rId9"/>
    <p:sldId id="379" r:id="rId10"/>
    <p:sldId id="380" r:id="rId11"/>
    <p:sldId id="381" r:id="rId12"/>
    <p:sldId id="384" r:id="rId13"/>
    <p:sldId id="382" r:id="rId14"/>
    <p:sldId id="385" r:id="rId15"/>
    <p:sldId id="389" r:id="rId16"/>
    <p:sldId id="346" r:id="rId17"/>
    <p:sldId id="387" r:id="rId18"/>
    <p:sldId id="392" r:id="rId19"/>
    <p:sldId id="391" r:id="rId20"/>
    <p:sldId id="3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1B3C"/>
    <a:srgbClr val="009193"/>
    <a:srgbClr val="C3A48C"/>
    <a:srgbClr val="15195D"/>
    <a:srgbClr val="FCE4A6"/>
    <a:srgbClr val="F8F7E4"/>
    <a:srgbClr val="EAF4D2"/>
    <a:srgbClr val="F5D5D5"/>
    <a:srgbClr val="E98582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10"/>
    <p:restoredTop sz="90875"/>
  </p:normalViewPr>
  <p:slideViewPr>
    <p:cSldViewPr snapToGrid="0">
      <p:cViewPr>
        <p:scale>
          <a:sx n="76" d="100"/>
          <a:sy n="76" d="100"/>
        </p:scale>
        <p:origin x="10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A8CBC-B211-DD4D-A37E-B9450AEBCC43}" type="datetimeFigureOut">
              <a:rPr lang="en-US" smtClean="0"/>
              <a:t>7/20/26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AD598-FB13-6B41-9D20-513BD8C94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82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29cd27b270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29cd27b270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B8530-6CFA-B6B5-67DF-3BA66464B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0F0971-F36E-674D-8B08-8F4F3FF32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C5DC8C-502E-A97E-5D61-660E2021C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2CEAC-30AE-13C2-7408-08898B088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18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F11A4-44CF-678D-AE19-73B7B1B4F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10700B-80D3-3E01-5CB5-07B56CF91C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17793-3D15-65F5-41AD-AC7238AC7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78D2-E72E-0E47-37E4-583BDCCCF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0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4306D-1626-89B4-9EC0-EAAC3E04B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EBA29E-E76F-E735-1C6B-1EE7F73D18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BC9D24-1FB2-4170-1705-F6610DCAC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AEEA-4AFE-E416-FF20-AC0AC6D3F6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96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41239-B539-BA08-0A9D-FE8140860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BAAC9F-CA14-8CED-4916-6997F1FB7E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85A468-5627-006A-BEF0-4A0F02833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989F34-FA51-B7CC-BCFA-934CCD6AA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66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26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13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75740-44CC-D914-0189-9A1D8A74B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3F9C4A-B68C-2423-4684-029580AEF0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8FAF8-5694-107C-4AFB-614690F18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963CD-CA68-1712-2D95-E43C6E413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20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Print as a poster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9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8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632E8-B920-2A50-1A8E-BC9DC149B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5BB55E-D646-146C-486A-06955ACB0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3442DB-35DB-A9E7-40EA-8CE6614B7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02F79-B78D-9009-6AA4-E3BF641F7D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Gina Davies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0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FBFDE-FD65-5007-FED4-9A217F0CC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05799-AF7E-E941-AD4D-4DB03F871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9223A0-2157-1F4A-8DB1-0ADAEECC3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A2456-26A8-A3BA-FA19-67F7A86D56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6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Made on Sketch Wow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4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02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8424D-019D-DB70-3625-764AC5777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F8981-B356-4BD9-15BF-AE832CA8A6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3904C1-2631-FC79-E161-7BD25307F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K" dirty="0"/>
              <a:t>Made on </a:t>
            </a:r>
            <a:r>
              <a:rPr lang="en-HK" dirty="0" err="1"/>
              <a:t>sketchwow</a:t>
            </a: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C14B4-1E4E-35BA-CF23-CFBE3286F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8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21BB-192E-B1FB-8566-DB99D9178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D0C85-58F6-B922-7F3B-9B8CDAFAF6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610725-A9B5-28A9-414F-23F759F9E7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97D2-E594-D172-0B4C-BF368F0AE3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AD598-FB13-6B41-9D20-513BD8C942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3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9">
            <a:extLst>
              <a:ext uri="{FF2B5EF4-FFF2-40B4-BE49-F238E27FC236}">
                <a16:creationId xmlns:a16="http://schemas.microsoft.com/office/drawing/2014/main" id="{BA0E8FF3-A08C-4C12-6FF8-A69F4622A0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Montserrat" pitchFamily="2" charset="77"/>
              </a:defRPr>
            </a:lvl1pPr>
          </a:lstStyle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</p:spTree>
    <p:extLst>
      <p:ext uri="{BB962C8B-B14F-4D97-AF65-F5344CB8AC3E}">
        <p14:creationId xmlns:p14="http://schemas.microsoft.com/office/powerpoint/2010/main" val="288362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79D796C-08D5-D047-40FC-DD129EAB7F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02060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D750FFD-2C10-FE91-9191-7CDBC0B49BB3}"/>
              </a:ext>
            </a:extLst>
          </p:cNvPr>
          <p:cNvSpPr/>
          <p:nvPr/>
        </p:nvSpPr>
        <p:spPr>
          <a:xfrm>
            <a:off x="94424" y="-4676"/>
            <a:ext cx="290200" cy="6862675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638186-CF1E-37A8-4470-32D8E27E23FD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AF236D-8D16-346D-E3A3-C25F4ABAB968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15195D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F9E8CA-5040-112B-751B-072EB6092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20"/>
            <a:ext cx="474453" cy="473380"/>
          </a:xfrm>
          <a:prstGeom prst="rect">
            <a:avLst/>
          </a:prstGeom>
        </p:spPr>
      </p:pic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C388452-2968-847C-8BB9-8BE8F58E2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0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0FA712B8-A1E2-7DE1-E236-C859A76DE001}"/>
              </a:ext>
            </a:extLst>
          </p:cNvPr>
          <p:cNvSpPr/>
          <p:nvPr/>
        </p:nvSpPr>
        <p:spPr>
          <a:xfrm>
            <a:off x="94424" y="-4676"/>
            <a:ext cx="286575" cy="68626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438589F-B476-BDB9-CAB3-FB7413022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16764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C66982-FA96-24D0-0F83-69F5C9C723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20943E7-B2F5-A6F1-5C35-37F6FEA39617}"/>
              </a:ext>
            </a:extLst>
          </p:cNvPr>
          <p:cNvCxnSpPr>
            <a:cxnSpLocks/>
          </p:cNvCxnSpPr>
          <p:nvPr/>
        </p:nvCxnSpPr>
        <p:spPr>
          <a:xfrm>
            <a:off x="131718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CB648DD-C145-42FC-5B5F-F4E7040AF2D5}"/>
              </a:ext>
            </a:extLst>
          </p:cNvPr>
          <p:cNvCxnSpPr>
            <a:cxnSpLocks/>
          </p:cNvCxnSpPr>
          <p:nvPr/>
        </p:nvCxnSpPr>
        <p:spPr>
          <a:xfrm>
            <a:off x="345525" y="-33986"/>
            <a:ext cx="0" cy="6923061"/>
          </a:xfrm>
          <a:prstGeom prst="line">
            <a:avLst/>
          </a:prstGeom>
          <a:ln w="19050" cmpd="sng">
            <a:solidFill>
              <a:srgbClr val="C3A48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button&#10;&#10;Description automatically generated">
            <a:extLst>
              <a:ext uri="{FF2B5EF4-FFF2-40B4-BE49-F238E27FC236}">
                <a16:creationId xmlns:a16="http://schemas.microsoft.com/office/drawing/2014/main" id="{98CB69A1-4E88-9261-ED08-FE9C251BB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40"/>
            <a:ext cx="474446" cy="47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CE2-5BC1-428B-14DF-E07D1598D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C955B3-F9AF-ACB0-5157-D8494B3D7F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305BD-0A4D-9F60-001F-51A60DA96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CB2B-3D5B-7C69-0F99-9D2BF832F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4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FC0F-4474-D209-D18D-5C2C662F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94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C40D-AD64-24EE-428C-F6A939A8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latin typeface="Montserrat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E4789F-66ED-872B-63E5-950AD0FE7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latin typeface="Montserrat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08902-BBDC-3AEA-8679-5181644F4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107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B46EBE49-ADA9-46A4-F1CD-5C2519D286C9}"/>
              </a:ext>
            </a:extLst>
          </p:cNvPr>
          <p:cNvSpPr/>
          <p:nvPr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E8FEA6D-01A2-FDFD-1842-2371C7F90B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497" y="829818"/>
            <a:ext cx="7581900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C3A48C"/>
                </a:solidFill>
                <a:latin typeface="Montserrat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5;p14">
            <a:extLst>
              <a:ext uri="{FF2B5EF4-FFF2-40B4-BE49-F238E27FC236}">
                <a16:creationId xmlns:a16="http://schemas.microsoft.com/office/drawing/2014/main" id="{3EB7FF89-0111-7E2A-C2B6-E414A04E0BC4}"/>
              </a:ext>
            </a:extLst>
          </p:cNvPr>
          <p:cNvSpPr/>
          <p:nvPr userDrawn="1"/>
        </p:nvSpPr>
        <p:spPr>
          <a:xfrm rot="5400000">
            <a:off x="6041484" y="-4083632"/>
            <a:ext cx="133413" cy="11179387"/>
          </a:xfrm>
          <a:prstGeom prst="rect">
            <a:avLst/>
          </a:prstGeom>
          <a:solidFill>
            <a:srgbClr val="C3A48C"/>
          </a:solidFill>
          <a:ln>
            <a:solidFill>
              <a:srgbClr val="C3A48C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3389-3AA5-4BB9-7D20-A360564332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2300" y="2219325"/>
            <a:ext cx="1206500" cy="1389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5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75CF47F2-A28E-53EA-57A1-D45C0F53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66" y="25718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  <a:br>
              <a:rPr lang="en-US" sz="4400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4400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Topic</a:t>
            </a:r>
          </a:p>
        </p:txBody>
      </p:sp>
      <p:pic>
        <p:nvPicPr>
          <p:cNvPr id="3" name="Picture 2" descr="A pocket with a button&#10;&#10;AI-generated content may be incorrect.">
            <a:extLst>
              <a:ext uri="{FF2B5EF4-FFF2-40B4-BE49-F238E27FC236}">
                <a16:creationId xmlns:a16="http://schemas.microsoft.com/office/drawing/2014/main" id="{762944D6-5A30-404E-4F49-12090B00864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266058" y="5905729"/>
            <a:ext cx="836930" cy="8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8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C3A48C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sv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svg"/><Relationship Id="rId5" Type="http://schemas.openxmlformats.org/officeDocument/2006/relationships/image" Target="../media/image41.sv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sv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mazon.co.uk/Little-Guide-Teachers-Differentiation-Adaptive/dp/1529798337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learningscientists.org/blog/2016/9/1-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amazon.co.uk/Demystifying-Adaptive-Teaching-Teacher-Academy/dp/1032900342" TargetMode="External"/><Relationship Id="rId11" Type="http://schemas.openxmlformats.org/officeDocument/2006/relationships/hyperlink" Target="https://www.linkedin.com/in/gina-davies/" TargetMode="External"/><Relationship Id="rId5" Type="http://schemas.openxmlformats.org/officeDocument/2006/relationships/hyperlink" Target="https://www.amazon.co.uk/Gifted-shift-enrichment-challenge-equity/dp/1036003248" TargetMode="External"/><Relationship Id="rId10" Type="http://schemas.openxmlformats.org/officeDocument/2006/relationships/hyperlink" Target="https://my.chartered.college/impact_article/the-shift-to-adaptive-teaching-a-research-informed-guide/" TargetMode="External"/><Relationship Id="rId4" Type="http://schemas.openxmlformats.org/officeDocument/2006/relationships/hyperlink" Target="https://www.hachettelearning.com/teaching-strategies/adaptive-teaching-challenge-and-progress" TargetMode="External"/><Relationship Id="rId9" Type="http://schemas.openxmlformats.org/officeDocument/2006/relationships/hyperlink" Target="https://educationendowmentfoundation.org.uk/news/moving-from-differentiation-to-adaptive-teachin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58.svg"/><Relationship Id="rId3" Type="http://schemas.openxmlformats.org/officeDocument/2006/relationships/image" Target="../media/image49.svg"/><Relationship Id="rId7" Type="http://schemas.openxmlformats.org/officeDocument/2006/relationships/image" Target="../media/image53.sv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svg"/><Relationship Id="rId11" Type="http://schemas.openxmlformats.org/officeDocument/2006/relationships/image" Target="../media/image56.svg"/><Relationship Id="rId5" Type="http://schemas.openxmlformats.org/officeDocument/2006/relationships/image" Target="../media/image51.svg"/><Relationship Id="rId15" Type="http://schemas.openxmlformats.org/officeDocument/2006/relationships/image" Target="../media/image59.svg"/><Relationship Id="rId10" Type="http://schemas.openxmlformats.org/officeDocument/2006/relationships/image" Target="../media/image55.svg"/><Relationship Id="rId4" Type="http://schemas.openxmlformats.org/officeDocument/2006/relationships/image" Target="../media/image50.svg"/><Relationship Id="rId9" Type="http://schemas.openxmlformats.org/officeDocument/2006/relationships/image" Target="../media/image54.svg"/><Relationship Id="rId1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503533" y="2485000"/>
            <a:ext cx="10748236" cy="2995523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FFFFFF">
                <a:alpha val="29000"/>
              </a:srgbClr>
            </a:outerShdw>
          </a:effectLst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5333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Pocket PL:</a:t>
            </a:r>
          </a:p>
          <a:p>
            <a:r>
              <a:rPr lang="en-GB" sz="5333" b="1" dirty="0">
                <a:solidFill>
                  <a:srgbClr val="C3A48C"/>
                </a:solidFill>
                <a:latin typeface="Montserrat"/>
                <a:ea typeface="Montserrat"/>
                <a:cs typeface="Montserrat"/>
                <a:sym typeface="Montserrat"/>
              </a:rPr>
              <a:t>Adaptive Teaching</a:t>
            </a:r>
          </a:p>
          <a:p>
            <a:r>
              <a:rPr lang="en-HK" sz="3600" dirty="0">
                <a:solidFill>
                  <a:srgbClr val="C3A48C"/>
                </a:solidFill>
                <a:latin typeface="Montserrat" pitchFamily="2" charset="77"/>
              </a:rPr>
              <a:t>A research-informed framework for planning and responding to learner variability.</a:t>
            </a:r>
            <a:endParaRPr lang="en-GB" sz="3600" b="1" dirty="0">
              <a:solidFill>
                <a:srgbClr val="C3A48C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C39C0-007B-85A0-0488-EFEEE8A75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A39B91-48F3-1DA1-A5F8-787C5AE05F3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P — Probe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48C4F-400F-2171-C5F3-C70E5EF2F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692" y="1386256"/>
            <a:ext cx="10476035" cy="1186371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What is the evidence of learner understanding right now?</a:t>
            </a:r>
            <a:endParaRPr lang="en-GB" sz="1800" b="1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970E9EC-F109-C3E5-E1FF-472177918277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3648372-7A5B-C17B-7FA0-2A6A083EB7AA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A4C70923-A69F-DD71-5277-3552A49505CB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F09DFE-2971-F8C0-D684-231E5EC5C30E}"/>
              </a:ext>
            </a:extLst>
          </p:cNvPr>
          <p:cNvSpPr txBox="1"/>
          <p:nvPr/>
        </p:nvSpPr>
        <p:spPr>
          <a:xfrm>
            <a:off x="468330" y="6181689"/>
            <a:ext cx="1078339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HK" i="1" dirty="0">
                <a:latin typeface="Montserrat" pitchFamily="2" charset="77"/>
              </a:rPr>
              <a:t>Mini whiteboards • Questioning • Cold Call • Exit Tickets • Think Pair Share • Hinge Questions</a:t>
            </a:r>
          </a:p>
          <a:p>
            <a:pPr algn="ctr"/>
            <a:r>
              <a:rPr lang="en-HK" b="1" i="1" dirty="0">
                <a:latin typeface="Montserrat" pitchFamily="2" charset="77"/>
              </a:rPr>
              <a:t>These are tools. The goal is evidence.</a:t>
            </a:r>
            <a:endParaRPr lang="en-HK" b="1" dirty="0">
              <a:latin typeface="Montserrat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8DEDCB-8C19-7AE5-41D3-2D36182E6574}"/>
              </a:ext>
            </a:extLst>
          </p:cNvPr>
          <p:cNvSpPr txBox="1"/>
          <p:nvPr/>
        </p:nvSpPr>
        <p:spPr>
          <a:xfrm>
            <a:off x="468330" y="2118844"/>
            <a:ext cx="5351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Discussion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What are learners saying to one another?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290F7B-1F59-3F89-EDBC-22A4B69B1445}"/>
              </a:ext>
            </a:extLst>
          </p:cNvPr>
          <p:cNvSpPr txBox="1"/>
          <p:nvPr/>
        </p:nvSpPr>
        <p:spPr>
          <a:xfrm>
            <a:off x="7117007" y="2070615"/>
            <a:ext cx="50230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Misconceptions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What misconceptions are emerging?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D7D190-3542-FDD7-4DD7-C61B616FE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75412">
            <a:off x="5200465" y="2058100"/>
            <a:ext cx="1803400" cy="32448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9DCFB02-31E7-4615-6E6B-5DFEB32C62D2}"/>
              </a:ext>
            </a:extLst>
          </p:cNvPr>
          <p:cNvSpPr txBox="1"/>
          <p:nvPr/>
        </p:nvSpPr>
        <p:spPr>
          <a:xfrm>
            <a:off x="-143739" y="3449315"/>
            <a:ext cx="5597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Student explanations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Can learners explain their thinking?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FF8AE-97D1-4864-1896-9265491A6384}"/>
              </a:ext>
            </a:extLst>
          </p:cNvPr>
          <p:cNvSpPr txBox="1"/>
          <p:nvPr/>
        </p:nvSpPr>
        <p:spPr>
          <a:xfrm>
            <a:off x="284813" y="4779786"/>
            <a:ext cx="47725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Fluency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Is the learning becoming fluent?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0B013A-0144-2999-D224-28A89D26C1EA}"/>
              </a:ext>
            </a:extLst>
          </p:cNvPr>
          <p:cNvSpPr txBox="1"/>
          <p:nvPr/>
        </p:nvSpPr>
        <p:spPr>
          <a:xfrm>
            <a:off x="6490052" y="3419478"/>
            <a:ext cx="57097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Written work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What does the work show?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77DE0D-E5B9-9935-926F-AE9CE7A0C0E5}"/>
              </a:ext>
            </a:extLst>
          </p:cNvPr>
          <p:cNvSpPr txBox="1"/>
          <p:nvPr/>
        </p:nvSpPr>
        <p:spPr>
          <a:xfrm>
            <a:off x="5775141" y="4375111"/>
            <a:ext cx="62776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Confidence</a:t>
            </a:r>
            <a:endParaRPr lang="en-HK" sz="2400" dirty="0">
              <a:solidFill>
                <a:srgbClr val="7C1B3C"/>
              </a:solidFill>
              <a:latin typeface="Montserrat" pitchFamily="2" charset="77"/>
            </a:endParaRPr>
          </a:p>
          <a:p>
            <a:pPr algn="ctr">
              <a:buNone/>
            </a:pPr>
            <a:r>
              <a:rPr lang="en-HK" sz="2400" dirty="0">
                <a:latin typeface="Montserrat" pitchFamily="2" charset="77"/>
              </a:rPr>
              <a:t>Who is confident? Who needs support?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9445E6-2BD8-600E-11F6-EE6970142826}"/>
              </a:ext>
            </a:extLst>
          </p:cNvPr>
          <p:cNvSpPr txBox="1"/>
          <p:nvPr/>
        </p:nvSpPr>
        <p:spPr>
          <a:xfrm>
            <a:off x="3615793" y="5237485"/>
            <a:ext cx="76359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2400" b="1" dirty="0">
                <a:solidFill>
                  <a:srgbClr val="7C1B3C"/>
                </a:solidFill>
                <a:latin typeface="Montserrat" pitchFamily="2" charset="77"/>
              </a:rPr>
              <a:t>Participation</a:t>
            </a:r>
            <a:br>
              <a:rPr lang="en-HK" sz="2400" dirty="0">
                <a:latin typeface="Montserrat" pitchFamily="2" charset="77"/>
              </a:rPr>
            </a:br>
            <a:r>
              <a:rPr lang="en-HK" sz="2400" i="1" dirty="0">
                <a:latin typeface="Montserrat" pitchFamily="2" charset="77"/>
              </a:rPr>
              <a:t>Who is participating? Who is opting out?</a:t>
            </a:r>
            <a:endParaRPr lang="en-GB" sz="2400" dirty="0">
              <a:latin typeface="Montserrat" pitchFamily="2" charset="77"/>
            </a:endParaRPr>
          </a:p>
        </p:txBody>
      </p:sp>
      <p:pic>
        <p:nvPicPr>
          <p:cNvPr id="30" name="Graphic 29" descr="Right And Left Brain outline">
            <a:extLst>
              <a:ext uri="{FF2B5EF4-FFF2-40B4-BE49-F238E27FC236}">
                <a16:creationId xmlns:a16="http://schemas.microsoft.com/office/drawing/2014/main" id="{0B09FF06-71F0-9072-90CC-FE8B01105D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5726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3CA4-314A-EFB5-D127-FA7C4157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4ACFD6F7-BCA7-0FCA-4F5B-1CE533333DA5}"/>
              </a:ext>
            </a:extLst>
          </p:cNvPr>
          <p:cNvSpPr/>
          <p:nvPr/>
        </p:nvSpPr>
        <p:spPr>
          <a:xfrm>
            <a:off x="8854748" y="3866299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958BFF-1A71-9805-7CA3-5FC91B0123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T — Tailor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433BA-37D0-3EDA-49CA-B948F8715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331816"/>
            <a:ext cx="10476035" cy="1186371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Given the evidence, what should I adjust next?</a:t>
            </a:r>
            <a:endParaRPr lang="en-GB" sz="1800" b="1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0078B4-02E4-456A-3079-3F73EB49CD8A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7DE5BBDE-DB17-1C77-65C4-3F74EB77EE71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5FF497EE-23F7-055C-86FA-9E31DCD57C74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pic>
        <p:nvPicPr>
          <p:cNvPr id="7" name="Graphic 6" descr="Chess pieces outline">
            <a:extLst>
              <a:ext uri="{FF2B5EF4-FFF2-40B4-BE49-F238E27FC236}">
                <a16:creationId xmlns:a16="http://schemas.microsoft.com/office/drawing/2014/main" id="{7CDA6622-E28E-9A52-9BF4-3904BBF648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0" y="1166105"/>
            <a:ext cx="1279601" cy="1279601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1408129-951D-5096-6A83-37D85FC9951A}"/>
              </a:ext>
            </a:extLst>
          </p:cNvPr>
          <p:cNvSpPr/>
          <p:nvPr/>
        </p:nvSpPr>
        <p:spPr>
          <a:xfrm>
            <a:off x="469284" y="2400172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8470C-680D-DCC6-1896-1D1FE565D8B2}"/>
              </a:ext>
            </a:extLst>
          </p:cNvPr>
          <p:cNvSpPr txBox="1"/>
          <p:nvPr/>
        </p:nvSpPr>
        <p:spPr>
          <a:xfrm>
            <a:off x="1256951" y="2358202"/>
            <a:ext cx="2261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Montserrat" pitchFamily="2" charset="77"/>
              </a:rPr>
              <a:t>Explanation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dirty="0">
                <a:latin typeface="Montserrat" pitchFamily="2" charset="77"/>
              </a:rPr>
              <a:t>Do learners need a different explanation?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E8DF917-E397-2A47-57D7-3750BE40456D}"/>
              </a:ext>
            </a:extLst>
          </p:cNvPr>
          <p:cNvSpPr/>
          <p:nvPr/>
        </p:nvSpPr>
        <p:spPr>
          <a:xfrm>
            <a:off x="469284" y="3868856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C6536B-9FE7-FEA0-42FD-CF0492780E98}"/>
              </a:ext>
            </a:extLst>
          </p:cNvPr>
          <p:cNvSpPr/>
          <p:nvPr/>
        </p:nvSpPr>
        <p:spPr>
          <a:xfrm>
            <a:off x="469284" y="5337540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632795-29E2-C4A3-4F32-DA25C5EFBD09}"/>
              </a:ext>
            </a:extLst>
          </p:cNvPr>
          <p:cNvGrpSpPr/>
          <p:nvPr/>
        </p:nvGrpSpPr>
        <p:grpSpPr>
          <a:xfrm>
            <a:off x="560348" y="2758904"/>
            <a:ext cx="637767" cy="637767"/>
            <a:chOff x="5243885" y="2877013"/>
            <a:chExt cx="637767" cy="637767"/>
          </a:xfrm>
        </p:grpSpPr>
        <p:pic>
          <p:nvPicPr>
            <p:cNvPr id="13" name="Graphic 12" descr="Speech outline">
              <a:extLst>
                <a:ext uri="{FF2B5EF4-FFF2-40B4-BE49-F238E27FC236}">
                  <a16:creationId xmlns:a16="http://schemas.microsoft.com/office/drawing/2014/main" id="{90E7EC4B-1434-0B47-5AC1-7DD9BBF992A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43885" y="2877013"/>
              <a:ext cx="637767" cy="63776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B57E08-1905-1122-A236-A973ED25360C}"/>
                </a:ext>
              </a:extLst>
            </p:cNvPr>
            <p:cNvSpPr txBox="1"/>
            <p:nvPr/>
          </p:nvSpPr>
          <p:spPr>
            <a:xfrm>
              <a:off x="5371850" y="2949686"/>
              <a:ext cx="3818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tx2">
                      <a:lumMod val="50000"/>
                      <a:lumOff val="50000"/>
                    </a:schemeClr>
                  </a:solidFill>
                </a:rPr>
                <a:t>…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497AD54-0B04-4D32-1088-EE853C338C1D}"/>
              </a:ext>
            </a:extLst>
          </p:cNvPr>
          <p:cNvSpPr txBox="1"/>
          <p:nvPr/>
        </p:nvSpPr>
        <p:spPr>
          <a:xfrm>
            <a:off x="1256951" y="3831099"/>
            <a:ext cx="2261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latin typeface="Montserrat" pitchFamily="2" charset="77"/>
              </a:rPr>
              <a:t>Pace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dirty="0">
                <a:latin typeface="Montserrat" pitchFamily="2" charset="77"/>
              </a:rPr>
              <a:t>Should I slow down or move on?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67FC1C-80D4-A8BB-8A94-DAB34B2178EF}"/>
              </a:ext>
            </a:extLst>
          </p:cNvPr>
          <p:cNvSpPr txBox="1"/>
          <p:nvPr/>
        </p:nvSpPr>
        <p:spPr>
          <a:xfrm>
            <a:off x="1198115" y="5299783"/>
            <a:ext cx="2261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Montserrat" pitchFamily="2" charset="77"/>
              </a:rPr>
              <a:t>Scaffolds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dirty="0">
                <a:latin typeface="Montserrat" pitchFamily="2" charset="77"/>
              </a:rPr>
              <a:t>Do learners need more support or less support?</a:t>
            </a:r>
          </a:p>
        </p:txBody>
      </p:sp>
      <p:pic>
        <p:nvPicPr>
          <p:cNvPr id="19" name="Graphic 18" descr="Speedometer Low outline">
            <a:extLst>
              <a:ext uri="{FF2B5EF4-FFF2-40B4-BE49-F238E27FC236}">
                <a16:creationId xmlns:a16="http://schemas.microsoft.com/office/drawing/2014/main" id="{65F4C1AC-7E6A-A79D-C17E-68E680DF48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078" y="4066833"/>
            <a:ext cx="678873" cy="678873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FA6B0A6-0A32-28BE-CCEB-1A87D502CDA7}"/>
              </a:ext>
            </a:extLst>
          </p:cNvPr>
          <p:cNvGrpSpPr/>
          <p:nvPr/>
        </p:nvGrpSpPr>
        <p:grpSpPr>
          <a:xfrm>
            <a:off x="732110" y="5463834"/>
            <a:ext cx="294242" cy="933781"/>
            <a:chOff x="5566271" y="3831099"/>
            <a:chExt cx="465041" cy="126188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C77885-800F-548C-B107-47A0D5C0C1A8}"/>
                </a:ext>
              </a:extLst>
            </p:cNvPr>
            <p:cNvGrpSpPr/>
            <p:nvPr/>
          </p:nvGrpSpPr>
          <p:grpSpPr>
            <a:xfrm rot="274631">
              <a:off x="5566271" y="3831099"/>
              <a:ext cx="414695" cy="1261884"/>
              <a:chOff x="5566271" y="3831099"/>
              <a:chExt cx="414695" cy="126188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136BF43-BEFF-DF3B-9CF1-4D784337D000}"/>
                  </a:ext>
                </a:extLst>
              </p:cNvPr>
              <p:cNvCxnSpPr/>
              <p:nvPr/>
            </p:nvCxnSpPr>
            <p:spPr>
              <a:xfrm flipV="1">
                <a:off x="5569527" y="3831099"/>
                <a:ext cx="0" cy="1261884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86D0D75-972E-1318-A549-5B1AD9728957}"/>
                  </a:ext>
                </a:extLst>
              </p:cNvPr>
              <p:cNvCxnSpPr/>
              <p:nvPr/>
            </p:nvCxnSpPr>
            <p:spPr>
              <a:xfrm flipV="1">
                <a:off x="5980966" y="3831099"/>
                <a:ext cx="0" cy="1261884"/>
              </a:xfrm>
              <a:prstGeom prst="line">
                <a:avLst/>
              </a:prstGeom>
              <a:ln w="5080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50C3656-377D-D43F-7F08-7B613F25C9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9527" y="5009472"/>
                <a:ext cx="411439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2A729D6-6FEB-BE61-F20D-8B12F6FB8F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9527" y="4793572"/>
                <a:ext cx="411439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6064010-0FDF-9B3B-D9EE-0BA2881DCB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6273" y="4568147"/>
                <a:ext cx="411439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14E26CA-FD37-E6BD-06EE-A01B6CBEF4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6272" y="4332685"/>
                <a:ext cx="411439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8945047-B0BF-F66F-6338-9CBFA8AF20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66271" y="4096710"/>
                <a:ext cx="411439" cy="0"/>
              </a:xfrm>
              <a:prstGeom prst="line">
                <a:avLst/>
              </a:prstGeom>
              <a:ln w="31750" cap="rnd">
                <a:solidFill>
                  <a:srgbClr val="FF0000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1BF558D-E73D-9BF6-2DAF-0E515119043A}"/>
                </a:ext>
              </a:extLst>
            </p:cNvPr>
            <p:cNvCxnSpPr>
              <a:cxnSpLocks/>
            </p:cNvCxnSpPr>
            <p:nvPr/>
          </p:nvCxnSpPr>
          <p:spPr>
            <a:xfrm rot="274631" flipH="1">
              <a:off x="5619873" y="3872780"/>
              <a:ext cx="411439" cy="0"/>
            </a:xfrm>
            <a:prstGeom prst="line">
              <a:avLst/>
            </a:prstGeom>
            <a:ln w="31750" cap="rnd">
              <a:solidFill>
                <a:srgbClr val="FF000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9EB5EA4-20CF-4DA2-8A10-844385CD42C5}"/>
              </a:ext>
            </a:extLst>
          </p:cNvPr>
          <p:cNvSpPr/>
          <p:nvPr/>
        </p:nvSpPr>
        <p:spPr>
          <a:xfrm>
            <a:off x="8847546" y="2400172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1E7B55-9CFC-7698-3120-BE5C65BBB5D6}"/>
              </a:ext>
            </a:extLst>
          </p:cNvPr>
          <p:cNvSpPr txBox="1"/>
          <p:nvPr/>
        </p:nvSpPr>
        <p:spPr>
          <a:xfrm>
            <a:off x="9605233" y="2373192"/>
            <a:ext cx="2332982" cy="121571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GB" b="1" dirty="0">
                <a:solidFill>
                  <a:srgbClr val="FF8AD8"/>
                </a:solidFill>
                <a:latin typeface="Montserrat" pitchFamily="2" charset="77"/>
              </a:rPr>
              <a:t>Questioning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sz="1700" dirty="0">
                <a:latin typeface="Montserrat" pitchFamily="2" charset="77"/>
              </a:rPr>
              <a:t>Should I probe more deeply or widen participation?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59D828D8-63AF-98EE-F271-983544583458}"/>
              </a:ext>
            </a:extLst>
          </p:cNvPr>
          <p:cNvSpPr/>
          <p:nvPr/>
        </p:nvSpPr>
        <p:spPr>
          <a:xfrm>
            <a:off x="8847546" y="5337540"/>
            <a:ext cx="3049562" cy="1186371"/>
          </a:xfrm>
          <a:prstGeom prst="roundRect">
            <a:avLst/>
          </a:prstGeom>
          <a:solidFill>
            <a:schemeClr val="bg1"/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BB6DD6-703A-526E-E371-1E0942C7C104}"/>
              </a:ext>
            </a:extLst>
          </p:cNvPr>
          <p:cNvSpPr txBox="1"/>
          <p:nvPr/>
        </p:nvSpPr>
        <p:spPr>
          <a:xfrm>
            <a:off x="9635213" y="3831099"/>
            <a:ext cx="2261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Montserrat" pitchFamily="2" charset="77"/>
              </a:rPr>
              <a:t>Grouping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dirty="0">
                <a:latin typeface="Montserrat" pitchFamily="2" charset="77"/>
              </a:rPr>
              <a:t>Should I change how learners are working?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681678-5485-1E00-FB51-417982FF7D4B}"/>
              </a:ext>
            </a:extLst>
          </p:cNvPr>
          <p:cNvSpPr txBox="1"/>
          <p:nvPr/>
        </p:nvSpPr>
        <p:spPr>
          <a:xfrm>
            <a:off x="9576377" y="5299783"/>
            <a:ext cx="22618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9193"/>
                </a:solidFill>
                <a:latin typeface="Montserrat" pitchFamily="2" charset="77"/>
              </a:rPr>
              <a:t>Practice</a:t>
            </a:r>
          </a:p>
          <a:p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r>
              <a:rPr lang="en-GB" dirty="0">
                <a:latin typeface="Montserrat" pitchFamily="2" charset="77"/>
              </a:rPr>
              <a:t>Do learners need more practice or more challenge?</a:t>
            </a:r>
          </a:p>
        </p:txBody>
      </p:sp>
      <p:pic>
        <p:nvPicPr>
          <p:cNvPr id="64" name="Graphic 63" descr="Badge Question Mark outline">
            <a:extLst>
              <a:ext uri="{FF2B5EF4-FFF2-40B4-BE49-F238E27FC236}">
                <a16:creationId xmlns:a16="http://schemas.microsoft.com/office/drawing/2014/main" id="{682441E6-CE6A-EEEA-2FD8-285C6E95061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6666" y="2686785"/>
            <a:ext cx="689711" cy="689711"/>
          </a:xfrm>
          <a:prstGeom prst="rect">
            <a:avLst/>
          </a:prstGeom>
        </p:spPr>
      </p:pic>
      <p:pic>
        <p:nvPicPr>
          <p:cNvPr id="66" name="Graphic 65" descr="Users outline">
            <a:extLst>
              <a:ext uri="{FF2B5EF4-FFF2-40B4-BE49-F238E27FC236}">
                <a16:creationId xmlns:a16="http://schemas.microsoft.com/office/drawing/2014/main" id="{F9EDF3BD-FA24-58D9-2E5C-5C140C8FFD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3476" y="4092572"/>
            <a:ext cx="791155" cy="791155"/>
          </a:xfrm>
          <a:prstGeom prst="rect">
            <a:avLst/>
          </a:prstGeom>
        </p:spPr>
      </p:pic>
      <p:pic>
        <p:nvPicPr>
          <p:cNvPr id="68" name="Graphic 67" descr="Pencil outline">
            <a:extLst>
              <a:ext uri="{FF2B5EF4-FFF2-40B4-BE49-F238E27FC236}">
                <a16:creationId xmlns:a16="http://schemas.microsoft.com/office/drawing/2014/main" id="{5E023244-5DA1-BBAB-3255-B90125287F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03476" y="5607918"/>
            <a:ext cx="701757" cy="701757"/>
          </a:xfrm>
          <a:prstGeom prst="rect">
            <a:avLst/>
          </a:prstGeom>
        </p:spPr>
      </p:pic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54A0416-E7CD-6D4B-3267-4AD48B1088F4}"/>
              </a:ext>
            </a:extLst>
          </p:cNvPr>
          <p:cNvSpPr/>
          <p:nvPr/>
        </p:nvSpPr>
        <p:spPr>
          <a:xfrm>
            <a:off x="3720074" y="1899138"/>
            <a:ext cx="4977410" cy="4893767"/>
          </a:xfrm>
          <a:prstGeom prst="roundRect">
            <a:avLst>
              <a:gd name="adj" fmla="val 5884"/>
            </a:avLst>
          </a:prstGeom>
          <a:solidFill>
            <a:srgbClr val="C3A48C">
              <a:alpha val="4559"/>
            </a:srgbClr>
          </a:solidFill>
          <a:ln>
            <a:solidFill>
              <a:srgbClr val="C3A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453B1D-7B1C-C423-2B1D-73D188E66287}"/>
              </a:ext>
            </a:extLst>
          </p:cNvPr>
          <p:cNvSpPr txBox="1"/>
          <p:nvPr/>
        </p:nvSpPr>
        <p:spPr>
          <a:xfrm>
            <a:off x="3886200" y="1990139"/>
            <a:ext cx="48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What do learners need most right now?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B1A7BBC8-CB21-FF3C-E71A-099A6C04FA62}"/>
              </a:ext>
            </a:extLst>
          </p:cNvPr>
          <p:cNvSpPr/>
          <p:nvPr/>
        </p:nvSpPr>
        <p:spPr>
          <a:xfrm>
            <a:off x="3927796" y="2586298"/>
            <a:ext cx="1887217" cy="702481"/>
          </a:xfrm>
          <a:prstGeom prst="roundRect">
            <a:avLst/>
          </a:prstGeom>
          <a:solidFill>
            <a:schemeClr val="bg1"/>
          </a:solidFill>
          <a:ln>
            <a:solidFill>
              <a:srgbClr val="7C1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C8147C06-9783-6704-0C45-96A7D746551D}"/>
              </a:ext>
            </a:extLst>
          </p:cNvPr>
          <p:cNvSpPr/>
          <p:nvPr/>
        </p:nvSpPr>
        <p:spPr>
          <a:xfrm>
            <a:off x="3931758" y="3429624"/>
            <a:ext cx="1887217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304382AE-54EF-F34E-1337-D2992CAC5889}"/>
              </a:ext>
            </a:extLst>
          </p:cNvPr>
          <p:cNvSpPr/>
          <p:nvPr/>
        </p:nvSpPr>
        <p:spPr>
          <a:xfrm>
            <a:off x="3931757" y="4272919"/>
            <a:ext cx="1887217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635B4A2-8E31-293D-2100-E1A7883CE8A1}"/>
              </a:ext>
            </a:extLst>
          </p:cNvPr>
          <p:cNvSpPr/>
          <p:nvPr/>
        </p:nvSpPr>
        <p:spPr>
          <a:xfrm>
            <a:off x="3931756" y="5114402"/>
            <a:ext cx="1887217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66585343-C3B0-2FB5-E98D-AEF09DDF950D}"/>
              </a:ext>
            </a:extLst>
          </p:cNvPr>
          <p:cNvSpPr/>
          <p:nvPr/>
        </p:nvSpPr>
        <p:spPr>
          <a:xfrm>
            <a:off x="3927796" y="5957804"/>
            <a:ext cx="1887217" cy="7024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67325401-6AF5-2204-8448-70C52370951D}"/>
              </a:ext>
            </a:extLst>
          </p:cNvPr>
          <p:cNvSpPr/>
          <p:nvPr/>
        </p:nvSpPr>
        <p:spPr>
          <a:xfrm>
            <a:off x="6373027" y="2598170"/>
            <a:ext cx="2185186" cy="702481"/>
          </a:xfrm>
          <a:prstGeom prst="roundRect">
            <a:avLst/>
          </a:prstGeom>
          <a:solidFill>
            <a:schemeClr val="bg1"/>
          </a:solidFill>
          <a:ln>
            <a:solidFill>
              <a:srgbClr val="7C1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5BDE730-240E-2337-5C68-752C7AC0021F}"/>
              </a:ext>
            </a:extLst>
          </p:cNvPr>
          <p:cNvSpPr/>
          <p:nvPr/>
        </p:nvSpPr>
        <p:spPr>
          <a:xfrm>
            <a:off x="6376989" y="3441496"/>
            <a:ext cx="2185186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B75828C6-94EB-B18C-09B1-1CBCD1CCC8CE}"/>
              </a:ext>
            </a:extLst>
          </p:cNvPr>
          <p:cNvSpPr/>
          <p:nvPr/>
        </p:nvSpPr>
        <p:spPr>
          <a:xfrm>
            <a:off x="6376988" y="4284791"/>
            <a:ext cx="2185186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458A9A35-A45F-0D3D-29D1-E38C64D2A00C}"/>
              </a:ext>
            </a:extLst>
          </p:cNvPr>
          <p:cNvSpPr/>
          <p:nvPr/>
        </p:nvSpPr>
        <p:spPr>
          <a:xfrm>
            <a:off x="6376987" y="5126274"/>
            <a:ext cx="2185186" cy="70248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127A238-500C-2D8F-4047-35521CD48FA0}"/>
              </a:ext>
            </a:extLst>
          </p:cNvPr>
          <p:cNvSpPr/>
          <p:nvPr/>
        </p:nvSpPr>
        <p:spPr>
          <a:xfrm>
            <a:off x="6373027" y="5969676"/>
            <a:ext cx="2185186" cy="702481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F09861F-76FE-F699-CD46-85AE373C9EFB}"/>
              </a:ext>
            </a:extLst>
          </p:cNvPr>
          <p:cNvSpPr txBox="1"/>
          <p:nvPr/>
        </p:nvSpPr>
        <p:spPr>
          <a:xfrm>
            <a:off x="3831939" y="2642372"/>
            <a:ext cx="20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itchFamily="2" charset="77"/>
              </a:rPr>
              <a:t>Misconceptions detected.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07A7B18-4AF4-8E46-C1EC-443B9C70048E}"/>
              </a:ext>
            </a:extLst>
          </p:cNvPr>
          <p:cNvSpPr txBox="1"/>
          <p:nvPr/>
        </p:nvSpPr>
        <p:spPr>
          <a:xfrm>
            <a:off x="3826145" y="3469570"/>
            <a:ext cx="20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itchFamily="2" charset="77"/>
              </a:rPr>
              <a:t>Low confidence /uncertainty.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339AE4-990A-2B66-623B-AD2B7E6794FC}"/>
              </a:ext>
            </a:extLst>
          </p:cNvPr>
          <p:cNvSpPr txBox="1"/>
          <p:nvPr/>
        </p:nvSpPr>
        <p:spPr>
          <a:xfrm>
            <a:off x="3826145" y="4310979"/>
            <a:ext cx="20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itchFamily="2" charset="77"/>
              </a:rPr>
              <a:t>Some secure, some not.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DC73FAAC-BDA8-6612-3E4F-0C6B555ABE47}"/>
              </a:ext>
            </a:extLst>
          </p:cNvPr>
          <p:cNvCxnSpPr>
            <a:stCxn id="89" idx="3"/>
          </p:cNvCxnSpPr>
          <p:nvPr/>
        </p:nvCxnSpPr>
        <p:spPr>
          <a:xfrm flipV="1">
            <a:off x="5916663" y="3792735"/>
            <a:ext cx="373400" cy="1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6CD976A4-2261-AD7D-A25D-93A9C7D7C18C}"/>
              </a:ext>
            </a:extLst>
          </p:cNvPr>
          <p:cNvCxnSpPr/>
          <p:nvPr/>
        </p:nvCxnSpPr>
        <p:spPr>
          <a:xfrm flipV="1">
            <a:off x="5910379" y="2949409"/>
            <a:ext cx="373400" cy="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A88D2EC9-0453-5A20-F7BC-928783ADFBEB}"/>
              </a:ext>
            </a:extLst>
          </p:cNvPr>
          <p:cNvCxnSpPr/>
          <p:nvPr/>
        </p:nvCxnSpPr>
        <p:spPr>
          <a:xfrm flipV="1">
            <a:off x="5910379" y="6344996"/>
            <a:ext cx="373400" cy="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72957E8-5782-9863-800F-379394404BDE}"/>
              </a:ext>
            </a:extLst>
          </p:cNvPr>
          <p:cNvCxnSpPr/>
          <p:nvPr/>
        </p:nvCxnSpPr>
        <p:spPr>
          <a:xfrm flipV="1">
            <a:off x="5898698" y="4632098"/>
            <a:ext cx="373400" cy="1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362B6E8-6A72-2430-82E8-BF4C1923DB73}"/>
              </a:ext>
            </a:extLst>
          </p:cNvPr>
          <p:cNvCxnSpPr/>
          <p:nvPr/>
        </p:nvCxnSpPr>
        <p:spPr>
          <a:xfrm flipV="1">
            <a:off x="5910379" y="5473507"/>
            <a:ext cx="373400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CFD0109-8A45-D470-4FD4-207F4BFD5EF1}"/>
              </a:ext>
            </a:extLst>
          </p:cNvPr>
          <p:cNvSpPr txBox="1"/>
          <p:nvPr/>
        </p:nvSpPr>
        <p:spPr>
          <a:xfrm>
            <a:off x="3840669" y="5161124"/>
            <a:ext cx="20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itchFamily="2" charset="77"/>
              </a:rPr>
              <a:t>Most learners secure.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696508E-B7D8-062B-6202-D5118143A4C4}"/>
              </a:ext>
            </a:extLst>
          </p:cNvPr>
          <p:cNvSpPr txBox="1"/>
          <p:nvPr/>
        </p:nvSpPr>
        <p:spPr>
          <a:xfrm>
            <a:off x="3839206" y="6021830"/>
            <a:ext cx="2090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Montserrat" pitchFamily="2" charset="77"/>
              </a:rPr>
              <a:t>Everyone secure.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6E60B16-0DCB-E951-D46C-17F118064346}"/>
              </a:ext>
            </a:extLst>
          </p:cNvPr>
          <p:cNvSpPr txBox="1"/>
          <p:nvPr/>
        </p:nvSpPr>
        <p:spPr>
          <a:xfrm>
            <a:off x="6370704" y="2656775"/>
            <a:ext cx="22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itchFamily="2" charset="77"/>
              </a:rPr>
              <a:t>Re-explain, model, change example. 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CCBC8A3D-2EC5-46F8-C089-E1202DC50D9A}"/>
              </a:ext>
            </a:extLst>
          </p:cNvPr>
          <p:cNvSpPr txBox="1"/>
          <p:nvPr/>
        </p:nvSpPr>
        <p:spPr>
          <a:xfrm>
            <a:off x="6397507" y="3381944"/>
            <a:ext cx="220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itchFamily="2" charset="77"/>
              </a:rPr>
              <a:t>Guided practice, more support, check in.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FB2EEE0-6E20-F2F8-833A-23810B1D04B5}"/>
              </a:ext>
            </a:extLst>
          </p:cNvPr>
          <p:cNvSpPr txBox="1"/>
          <p:nvPr/>
        </p:nvSpPr>
        <p:spPr>
          <a:xfrm>
            <a:off x="6368871" y="4208660"/>
            <a:ext cx="220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itchFamily="2" charset="77"/>
              </a:rPr>
              <a:t>Flexible grouping, targeted or peer support.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1B8BE94-E849-C081-DC93-9F82F29E71B6}"/>
              </a:ext>
            </a:extLst>
          </p:cNvPr>
          <p:cNvSpPr txBox="1"/>
          <p:nvPr/>
        </p:nvSpPr>
        <p:spPr>
          <a:xfrm>
            <a:off x="6363504" y="5061055"/>
            <a:ext cx="225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itchFamily="2" charset="77"/>
              </a:rPr>
              <a:t>Increase challenge, deepen or extend thinking.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8AC1FEA-B4FB-E13D-D21B-9BC23EC3D824}"/>
              </a:ext>
            </a:extLst>
          </p:cNvPr>
          <p:cNvSpPr txBox="1"/>
          <p:nvPr/>
        </p:nvSpPr>
        <p:spPr>
          <a:xfrm>
            <a:off x="6409438" y="5916437"/>
            <a:ext cx="2204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Montserrat" pitchFamily="2" charset="77"/>
              </a:rPr>
              <a:t>Remove scaffolds and increase independence.</a:t>
            </a:r>
          </a:p>
        </p:txBody>
      </p:sp>
    </p:spTree>
    <p:extLst>
      <p:ext uri="{BB962C8B-B14F-4D97-AF65-F5344CB8AC3E}">
        <p14:creationId xmlns:p14="http://schemas.microsoft.com/office/powerpoint/2010/main" val="413720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5FD42-48DA-356B-ACA9-36CB94FA0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922E0E-5F5D-A407-9D09-03D89FEDF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T — Tailor</a:t>
            </a:r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F5CAA9C-1C1F-A85C-1601-D1A357CB0725}"/>
              </a:ext>
            </a:extLst>
          </p:cNvPr>
          <p:cNvSpPr txBox="1"/>
          <p:nvPr/>
        </p:nvSpPr>
        <p:spPr>
          <a:xfrm>
            <a:off x="10371874" y="5213550"/>
            <a:ext cx="1844408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9193"/>
                </a:solidFill>
                <a:latin typeface="Montserrat" pitchFamily="2" charset="77"/>
              </a:rPr>
              <a:t>Practice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More practice? More challenge?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93FAF1-52C1-FFAF-0CAC-E7DA424D9687}"/>
              </a:ext>
            </a:extLst>
          </p:cNvPr>
          <p:cNvSpPr txBox="1"/>
          <p:nvPr/>
        </p:nvSpPr>
        <p:spPr>
          <a:xfrm>
            <a:off x="1720637" y="5213550"/>
            <a:ext cx="19363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2">
                    <a:lumMod val="50000"/>
                    <a:lumOff val="50000"/>
                  </a:schemeClr>
                </a:solidFill>
                <a:latin typeface="Montserrat" pitchFamily="2" charset="77"/>
              </a:rPr>
              <a:t>Explanation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Re-explain, model, change example?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46E03B-4931-9DA5-9FDD-B3B0E6315BB9}"/>
              </a:ext>
            </a:extLst>
          </p:cNvPr>
          <p:cNvSpPr txBox="1"/>
          <p:nvPr/>
        </p:nvSpPr>
        <p:spPr>
          <a:xfrm>
            <a:off x="5431687" y="5213548"/>
            <a:ext cx="18351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Montserrat" pitchFamily="2" charset="77"/>
              </a:rPr>
              <a:t>Pace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Slow down or move on?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702871-41A6-5B69-5ED8-065316D5BAAA}"/>
              </a:ext>
            </a:extLst>
          </p:cNvPr>
          <p:cNvSpPr txBox="1"/>
          <p:nvPr/>
        </p:nvSpPr>
        <p:spPr>
          <a:xfrm>
            <a:off x="3656971" y="5213549"/>
            <a:ext cx="17747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Montserrat" pitchFamily="2" charset="77"/>
              </a:rPr>
              <a:t>Scaffolds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Add support, remove support?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AFB9A04-92E8-CB8C-C6AE-433DB3565D86}"/>
              </a:ext>
            </a:extLst>
          </p:cNvPr>
          <p:cNvCxnSpPr>
            <a:cxnSpLocks/>
          </p:cNvCxnSpPr>
          <p:nvPr/>
        </p:nvCxnSpPr>
        <p:spPr>
          <a:xfrm flipH="1" flipV="1">
            <a:off x="2688804" y="1616149"/>
            <a:ext cx="38580" cy="3597400"/>
          </a:xfrm>
          <a:prstGeom prst="line">
            <a:avLst/>
          </a:prstGeom>
          <a:ln w="98425" cap="rnd">
            <a:solidFill>
              <a:srgbClr val="00B0F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4B098E6-0A32-6AAB-4FFD-DC482C73EFE7}"/>
              </a:ext>
            </a:extLst>
          </p:cNvPr>
          <p:cNvSpPr txBox="1"/>
          <p:nvPr/>
        </p:nvSpPr>
        <p:spPr>
          <a:xfrm>
            <a:off x="7143315" y="5242609"/>
            <a:ext cx="1774711" cy="153888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b="1" dirty="0">
                <a:solidFill>
                  <a:srgbClr val="FF8AD8"/>
                </a:solidFill>
                <a:latin typeface="Montserrat" pitchFamily="2" charset="77"/>
              </a:rPr>
              <a:t>Questioning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Probe deeper? Broaden participation?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227A54-F730-927F-B002-69DF4568102D}"/>
              </a:ext>
            </a:extLst>
          </p:cNvPr>
          <p:cNvSpPr txBox="1"/>
          <p:nvPr/>
        </p:nvSpPr>
        <p:spPr>
          <a:xfrm>
            <a:off x="9039221" y="5213550"/>
            <a:ext cx="16410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Montserrat" pitchFamily="2" charset="77"/>
              </a:rPr>
              <a:t>Grouping</a:t>
            </a:r>
          </a:p>
          <a:p>
            <a:pPr algn="ctr"/>
            <a:endParaRPr lang="en-GB" sz="400" b="1" dirty="0">
              <a:solidFill>
                <a:schemeClr val="tx2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GB" b="1" dirty="0">
                <a:latin typeface="Montserrat" pitchFamily="2" charset="77"/>
              </a:rPr>
              <a:t>Change how learners are working?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2D37BE4-6FBC-0A7C-D7C7-F6EA55505D4C}"/>
              </a:ext>
            </a:extLst>
          </p:cNvPr>
          <p:cNvCxnSpPr>
            <a:cxnSpLocks/>
          </p:cNvCxnSpPr>
          <p:nvPr/>
        </p:nvCxnSpPr>
        <p:spPr>
          <a:xfrm flipV="1">
            <a:off x="4542160" y="1616149"/>
            <a:ext cx="0" cy="3586485"/>
          </a:xfrm>
          <a:prstGeom prst="line">
            <a:avLst/>
          </a:prstGeom>
          <a:ln w="98425" cap="rnd">
            <a:solidFill>
              <a:srgbClr val="FF000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362E78-3930-29F2-281F-6982448B133E}"/>
              </a:ext>
            </a:extLst>
          </p:cNvPr>
          <p:cNvCxnSpPr>
            <a:cxnSpLocks/>
          </p:cNvCxnSpPr>
          <p:nvPr/>
        </p:nvCxnSpPr>
        <p:spPr>
          <a:xfrm flipV="1">
            <a:off x="6349286" y="1616149"/>
            <a:ext cx="0" cy="3597400"/>
          </a:xfrm>
          <a:prstGeom prst="line">
            <a:avLst/>
          </a:prstGeom>
          <a:ln w="98425" cap="rnd">
            <a:solidFill>
              <a:srgbClr val="00B05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AB4C59-46A6-1354-E513-912EB948D48F}"/>
              </a:ext>
            </a:extLst>
          </p:cNvPr>
          <p:cNvCxnSpPr>
            <a:cxnSpLocks/>
          </p:cNvCxnSpPr>
          <p:nvPr/>
        </p:nvCxnSpPr>
        <p:spPr>
          <a:xfrm flipV="1">
            <a:off x="8087804" y="1616149"/>
            <a:ext cx="0" cy="3626460"/>
          </a:xfrm>
          <a:prstGeom prst="line">
            <a:avLst/>
          </a:prstGeom>
          <a:ln w="98425" cap="rnd">
            <a:solidFill>
              <a:srgbClr val="FF8AD8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7ECE45-ACFB-80B7-FE08-FDD1D81F56B7}"/>
              </a:ext>
            </a:extLst>
          </p:cNvPr>
          <p:cNvCxnSpPr>
            <a:cxnSpLocks/>
          </p:cNvCxnSpPr>
          <p:nvPr/>
        </p:nvCxnSpPr>
        <p:spPr>
          <a:xfrm flipV="1">
            <a:off x="9856258" y="1616149"/>
            <a:ext cx="0" cy="3597400"/>
          </a:xfrm>
          <a:prstGeom prst="line">
            <a:avLst/>
          </a:prstGeom>
          <a:ln w="98425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FD046E7-F368-FBC7-B988-C49D8A0E949C}"/>
              </a:ext>
            </a:extLst>
          </p:cNvPr>
          <p:cNvCxnSpPr>
            <a:cxnSpLocks/>
          </p:cNvCxnSpPr>
          <p:nvPr/>
        </p:nvCxnSpPr>
        <p:spPr>
          <a:xfrm flipV="1">
            <a:off x="11294078" y="1616149"/>
            <a:ext cx="0" cy="3586485"/>
          </a:xfrm>
          <a:prstGeom prst="line">
            <a:avLst/>
          </a:prstGeom>
          <a:ln w="98425" cap="rnd">
            <a:solidFill>
              <a:srgbClr val="009193"/>
            </a:solidFill>
            <a:rou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226BDA-73A9-A196-F3D0-C88EFBE5F422}"/>
              </a:ext>
            </a:extLst>
          </p:cNvPr>
          <p:cNvCxnSpPr>
            <a:cxnSpLocks/>
          </p:cNvCxnSpPr>
          <p:nvPr/>
        </p:nvCxnSpPr>
        <p:spPr>
          <a:xfrm>
            <a:off x="1720637" y="1733616"/>
            <a:ext cx="0" cy="327763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D3180C-427E-939B-FE54-BC38F6CE8102}"/>
              </a:ext>
            </a:extLst>
          </p:cNvPr>
          <p:cNvCxnSpPr>
            <a:cxnSpLocks/>
          </p:cNvCxnSpPr>
          <p:nvPr/>
        </p:nvCxnSpPr>
        <p:spPr>
          <a:xfrm flipH="1">
            <a:off x="1475472" y="5011249"/>
            <a:ext cx="4829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3896E44-DBC0-F441-7438-E563E029F7B6}"/>
              </a:ext>
            </a:extLst>
          </p:cNvPr>
          <p:cNvCxnSpPr>
            <a:cxnSpLocks/>
          </p:cNvCxnSpPr>
          <p:nvPr/>
        </p:nvCxnSpPr>
        <p:spPr>
          <a:xfrm flipH="1">
            <a:off x="1475472" y="1733616"/>
            <a:ext cx="4829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7D55799-460E-2E9D-1EEF-F4BD098212DB}"/>
              </a:ext>
            </a:extLst>
          </p:cNvPr>
          <p:cNvCxnSpPr>
            <a:cxnSpLocks/>
          </p:cNvCxnSpPr>
          <p:nvPr/>
        </p:nvCxnSpPr>
        <p:spPr>
          <a:xfrm flipH="1">
            <a:off x="1475472" y="3372432"/>
            <a:ext cx="4829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10D7EAB-3EA7-D5EB-50B9-0170A3018D66}"/>
              </a:ext>
            </a:extLst>
          </p:cNvPr>
          <p:cNvCxnSpPr>
            <a:cxnSpLocks/>
          </p:cNvCxnSpPr>
          <p:nvPr/>
        </p:nvCxnSpPr>
        <p:spPr>
          <a:xfrm flipH="1">
            <a:off x="1551671" y="4113981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5195FE4-3140-CB66-4A61-88D4013769E4}"/>
              </a:ext>
            </a:extLst>
          </p:cNvPr>
          <p:cNvCxnSpPr>
            <a:cxnSpLocks/>
          </p:cNvCxnSpPr>
          <p:nvPr/>
        </p:nvCxnSpPr>
        <p:spPr>
          <a:xfrm flipH="1">
            <a:off x="1551670" y="2556453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7198DE5-17FD-98CF-34A5-13F78B80579B}"/>
              </a:ext>
            </a:extLst>
          </p:cNvPr>
          <p:cNvCxnSpPr>
            <a:cxnSpLocks/>
          </p:cNvCxnSpPr>
          <p:nvPr/>
        </p:nvCxnSpPr>
        <p:spPr>
          <a:xfrm flipH="1">
            <a:off x="1551669" y="2141925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E3FF3F1-24DB-0122-B688-882B44F6C9EF}"/>
              </a:ext>
            </a:extLst>
          </p:cNvPr>
          <p:cNvCxnSpPr>
            <a:cxnSpLocks/>
          </p:cNvCxnSpPr>
          <p:nvPr/>
        </p:nvCxnSpPr>
        <p:spPr>
          <a:xfrm flipH="1">
            <a:off x="1558823" y="2946597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272DA0B-3999-C0F4-20D6-C229ABDEF217}"/>
              </a:ext>
            </a:extLst>
          </p:cNvPr>
          <p:cNvCxnSpPr>
            <a:cxnSpLocks/>
          </p:cNvCxnSpPr>
          <p:nvPr/>
        </p:nvCxnSpPr>
        <p:spPr>
          <a:xfrm flipH="1">
            <a:off x="1551668" y="3732981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EF98BF-38EA-1D7E-CF65-B248E3B8D5CA}"/>
              </a:ext>
            </a:extLst>
          </p:cNvPr>
          <p:cNvCxnSpPr>
            <a:cxnSpLocks/>
          </p:cNvCxnSpPr>
          <p:nvPr/>
        </p:nvCxnSpPr>
        <p:spPr>
          <a:xfrm flipH="1">
            <a:off x="1540534" y="4555941"/>
            <a:ext cx="33050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6B1ED1-E29C-6205-5CA7-9DE327044632}"/>
              </a:ext>
            </a:extLst>
          </p:cNvPr>
          <p:cNvGrpSpPr/>
          <p:nvPr/>
        </p:nvGrpSpPr>
        <p:grpSpPr>
          <a:xfrm>
            <a:off x="10961516" y="2402394"/>
            <a:ext cx="665124" cy="822837"/>
            <a:chOff x="12639158" y="1733616"/>
            <a:chExt cx="665124" cy="822837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98CCE52F-620F-D104-602F-B323D625B1C6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B01C18F0-B3C7-1AD2-C509-D9541805CDAD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F306F1E8-41EA-F7C0-B4F5-1306EB5ED6F9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9DA4C5D5-B1F8-3D35-FED2-EBC9B2F6D5FE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490E310-C1E9-4249-BD85-E9AF78DA377C}"/>
              </a:ext>
            </a:extLst>
          </p:cNvPr>
          <p:cNvGrpSpPr/>
          <p:nvPr/>
        </p:nvGrpSpPr>
        <p:grpSpPr>
          <a:xfrm>
            <a:off x="2371942" y="3514102"/>
            <a:ext cx="665124" cy="822837"/>
            <a:chOff x="12639158" y="1733616"/>
            <a:chExt cx="665124" cy="822837"/>
          </a:xfrm>
        </p:grpSpPr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379519EC-37A2-1CEC-8DFD-9AEDF8BA4FD5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3603D4BE-A6D1-ECFB-478A-AEDDE1FB1640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0F9906BE-EB75-96BE-FA52-629E50156E64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D7A8FCBB-6226-2987-C67A-1566A7FECC3B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EEAED4E-2C42-EE6E-C699-7C89556BDBBB}"/>
              </a:ext>
            </a:extLst>
          </p:cNvPr>
          <p:cNvGrpSpPr/>
          <p:nvPr/>
        </p:nvGrpSpPr>
        <p:grpSpPr>
          <a:xfrm>
            <a:off x="4204113" y="2898276"/>
            <a:ext cx="665124" cy="822837"/>
            <a:chOff x="12639158" y="1733616"/>
            <a:chExt cx="665124" cy="822837"/>
          </a:xfrm>
        </p:grpSpPr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0C6A6265-5188-D894-50B1-156D3CD843D1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17B1C191-EA45-A09B-5A12-34BA9F7A3426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205A83C-C7AC-632D-54DC-0DDBB0655F5A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6DC7EFCF-EED0-26C6-1281-6B2A84ABBA22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2EED7B09-F9E5-4A41-A3E1-F4151491DD15}"/>
              </a:ext>
            </a:extLst>
          </p:cNvPr>
          <p:cNvGrpSpPr/>
          <p:nvPr/>
        </p:nvGrpSpPr>
        <p:grpSpPr>
          <a:xfrm>
            <a:off x="6010239" y="3986388"/>
            <a:ext cx="665124" cy="822837"/>
            <a:chOff x="12639158" y="1733616"/>
            <a:chExt cx="665124" cy="822837"/>
          </a:xfrm>
        </p:grpSpPr>
        <p:sp>
          <p:nvSpPr>
            <p:cNvPr id="126" name="Rounded Rectangle 125">
              <a:extLst>
                <a:ext uri="{FF2B5EF4-FFF2-40B4-BE49-F238E27FC236}">
                  <a16:creationId xmlns:a16="http://schemas.microsoft.com/office/drawing/2014/main" id="{D3257DF3-AE9D-F46A-A2CA-F09245E6C62D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ounded Rectangle 126">
              <a:extLst>
                <a:ext uri="{FF2B5EF4-FFF2-40B4-BE49-F238E27FC236}">
                  <a16:creationId xmlns:a16="http://schemas.microsoft.com/office/drawing/2014/main" id="{8212D7A1-56A2-5F08-C1AF-473365DBC9FA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394F0E85-BECA-1F20-D6DC-FDF533332E19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EE0A21DF-2BF5-4BCA-32F4-95910AB653AF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84E112-1DEB-BA80-68AE-3D0EC2C72296}"/>
              </a:ext>
            </a:extLst>
          </p:cNvPr>
          <p:cNvGrpSpPr/>
          <p:nvPr/>
        </p:nvGrpSpPr>
        <p:grpSpPr>
          <a:xfrm>
            <a:off x="7753315" y="1790315"/>
            <a:ext cx="665124" cy="822837"/>
            <a:chOff x="12639158" y="1733616"/>
            <a:chExt cx="665124" cy="822837"/>
          </a:xfrm>
        </p:grpSpPr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6F7265AB-F017-04A9-C287-53CA454A9F83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ounded Rectangle 131">
              <a:extLst>
                <a:ext uri="{FF2B5EF4-FFF2-40B4-BE49-F238E27FC236}">
                  <a16:creationId xmlns:a16="http://schemas.microsoft.com/office/drawing/2014/main" id="{B4E2F0B1-BBB6-C08C-7713-30A02B32E0FA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ounded Rectangle 132">
              <a:extLst>
                <a:ext uri="{FF2B5EF4-FFF2-40B4-BE49-F238E27FC236}">
                  <a16:creationId xmlns:a16="http://schemas.microsoft.com/office/drawing/2014/main" id="{562B445F-5181-D9DF-760F-B9BA5B09F963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ounded Rectangle 133">
              <a:extLst>
                <a:ext uri="{FF2B5EF4-FFF2-40B4-BE49-F238E27FC236}">
                  <a16:creationId xmlns:a16="http://schemas.microsoft.com/office/drawing/2014/main" id="{81062ACD-ED80-8D93-E6F6-FC3A785AD1F6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F304020-B82B-1D62-FF83-F9F0C2F14272}"/>
              </a:ext>
            </a:extLst>
          </p:cNvPr>
          <p:cNvGrpSpPr/>
          <p:nvPr/>
        </p:nvGrpSpPr>
        <p:grpSpPr>
          <a:xfrm>
            <a:off x="9521542" y="2970532"/>
            <a:ext cx="665124" cy="822837"/>
            <a:chOff x="12639158" y="1733616"/>
            <a:chExt cx="665124" cy="822837"/>
          </a:xfrm>
        </p:grpSpPr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FF2E1D47-5B15-E508-B308-430DB5A8F50F}"/>
                </a:ext>
              </a:extLst>
            </p:cNvPr>
            <p:cNvSpPr/>
            <p:nvPr/>
          </p:nvSpPr>
          <p:spPr>
            <a:xfrm>
              <a:off x="12695274" y="1733616"/>
              <a:ext cx="552893" cy="82283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1DB06D43-65FD-B045-D5BF-49DF8D76613D}"/>
                </a:ext>
              </a:extLst>
            </p:cNvPr>
            <p:cNvSpPr/>
            <p:nvPr/>
          </p:nvSpPr>
          <p:spPr>
            <a:xfrm>
              <a:off x="12639158" y="2077947"/>
              <a:ext cx="665124" cy="12795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1113FFD4-9C81-59AB-2531-1761C8925C85}"/>
                </a:ext>
              </a:extLst>
            </p:cNvPr>
            <p:cNvSpPr/>
            <p:nvPr/>
          </p:nvSpPr>
          <p:spPr>
            <a:xfrm>
              <a:off x="12748016" y="2299976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00146EE7-F7A3-DD15-9FAF-8B98EA90FAD0}"/>
                </a:ext>
              </a:extLst>
            </p:cNvPr>
            <p:cNvSpPr/>
            <p:nvPr/>
          </p:nvSpPr>
          <p:spPr>
            <a:xfrm>
              <a:off x="12748016" y="1938154"/>
              <a:ext cx="456609" cy="45719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id="{D6EFFFE8-BEA5-3300-C929-5D2EA218E558}"/>
              </a:ext>
            </a:extLst>
          </p:cNvPr>
          <p:cNvSpPr txBox="1"/>
          <p:nvPr/>
        </p:nvSpPr>
        <p:spPr>
          <a:xfrm>
            <a:off x="544418" y="4739966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ontserrat" pitchFamily="2" charset="77"/>
              </a:rPr>
              <a:t>Less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875ED92-A9C4-6E95-F036-A3F4392A3E58}"/>
              </a:ext>
            </a:extLst>
          </p:cNvPr>
          <p:cNvSpPr txBox="1"/>
          <p:nvPr/>
        </p:nvSpPr>
        <p:spPr>
          <a:xfrm>
            <a:off x="532770" y="2955963"/>
            <a:ext cx="1007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C000"/>
                </a:solidFill>
                <a:latin typeface="Montserrat" pitchFamily="2" charset="77"/>
              </a:rPr>
              <a:t>Just right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9D7751A-F162-8996-3AAE-BE30F0E1B895}"/>
              </a:ext>
            </a:extLst>
          </p:cNvPr>
          <p:cNvSpPr txBox="1"/>
          <p:nvPr/>
        </p:nvSpPr>
        <p:spPr>
          <a:xfrm>
            <a:off x="493937" y="1469133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More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AAA31445-48EF-42B6-C2AC-9CB864DA4B79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EBB08394-0179-906A-0EBA-26D21933A3C5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145" name="Rounded Rectangle 4">
              <a:extLst>
                <a:ext uri="{FF2B5EF4-FFF2-40B4-BE49-F238E27FC236}">
                  <a16:creationId xmlns:a16="http://schemas.microsoft.com/office/drawing/2014/main" id="{A4048AF5-A6A8-0DEE-807B-76919EF65404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sp>
        <p:nvSpPr>
          <p:cNvPr id="146" name="Text Placeholder 2">
            <a:extLst>
              <a:ext uri="{FF2B5EF4-FFF2-40B4-BE49-F238E27FC236}">
                <a16:creationId xmlns:a16="http://schemas.microsoft.com/office/drawing/2014/main" id="{CD6831A3-1F8C-E442-7F5C-AD5E379AD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75808" y="382567"/>
            <a:ext cx="4886577" cy="857412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Given the evidence, what should I adjust next?</a:t>
            </a:r>
            <a:endParaRPr lang="en-GB" sz="1800" b="1" i="1" noProof="0" dirty="0"/>
          </a:p>
        </p:txBody>
      </p:sp>
    </p:spTree>
    <p:extLst>
      <p:ext uri="{BB962C8B-B14F-4D97-AF65-F5344CB8AC3E}">
        <p14:creationId xmlns:p14="http://schemas.microsoft.com/office/powerpoint/2010/main" val="409065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311CF-C477-0921-39F0-4833FDCFB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6B708B9B-6FC0-DAC1-39DA-8DF7AF43BFB9}"/>
              </a:ext>
            </a:extLst>
          </p:cNvPr>
          <p:cNvSpPr/>
          <p:nvPr/>
        </p:nvSpPr>
        <p:spPr>
          <a:xfrm>
            <a:off x="9136598" y="1583924"/>
            <a:ext cx="2970342" cy="4031613"/>
          </a:xfrm>
          <a:prstGeom prst="roundRect">
            <a:avLst>
              <a:gd name="adj" fmla="val 5884"/>
            </a:avLst>
          </a:prstGeom>
          <a:solidFill>
            <a:schemeClr val="bg1">
              <a:lumMod val="95000"/>
              <a:alpha val="4559"/>
            </a:scheme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37A4A9-0AC5-EE9C-A809-9AAC8FA601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476068"/>
            <a:ext cx="7581900" cy="742950"/>
          </a:xfrm>
        </p:spPr>
        <p:txBody>
          <a:bodyPr/>
          <a:lstStyle/>
          <a:p>
            <a:r>
              <a:rPr lang="en-HK" dirty="0"/>
              <a:t>S — Step Back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7497E5-9C87-7FF2-EAF7-1BC4A134B1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7451" y="1203893"/>
            <a:ext cx="5599971" cy="400110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When is it time to step back support?</a:t>
            </a:r>
            <a:endParaRPr lang="en-GB" sz="1800" b="1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F840E6-B516-94AA-3D79-BCF413F3D835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ABD716E-7258-1F1A-DB70-1D8ED3C5840D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B5ABDBD3-E3B8-FC76-B2BE-994C201BF4BA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6B16C1-FD16-8A33-B077-280E93F851E2}"/>
              </a:ext>
            </a:extLst>
          </p:cNvPr>
          <p:cNvSpPr/>
          <p:nvPr/>
        </p:nvSpPr>
        <p:spPr>
          <a:xfrm>
            <a:off x="506994" y="1208377"/>
            <a:ext cx="2578645" cy="5572460"/>
          </a:xfrm>
          <a:prstGeom prst="roundRect">
            <a:avLst>
              <a:gd name="adj" fmla="val 5884"/>
            </a:avLst>
          </a:prstGeom>
          <a:solidFill>
            <a:srgbClr val="C3A48C">
              <a:alpha val="4559"/>
            </a:srgbClr>
          </a:solidFill>
          <a:ln>
            <a:solidFill>
              <a:srgbClr val="C3A4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53E8E1-BF39-28CA-AD95-A4B457C22DB5}"/>
              </a:ext>
            </a:extLst>
          </p:cNvPr>
          <p:cNvSpPr txBox="1"/>
          <p:nvPr/>
        </p:nvSpPr>
        <p:spPr>
          <a:xfrm>
            <a:off x="742949" y="1227710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latin typeface="Montserrat" pitchFamily="2" charset="77"/>
              </a:rPr>
              <a:t>Fade Support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C180D5-9443-B564-F85D-AC6885ED7A76}"/>
              </a:ext>
            </a:extLst>
          </p:cNvPr>
          <p:cNvGrpSpPr/>
          <p:nvPr/>
        </p:nvGrpSpPr>
        <p:grpSpPr>
          <a:xfrm>
            <a:off x="783304" y="2270961"/>
            <a:ext cx="1588469" cy="3359329"/>
            <a:chOff x="785590" y="2321768"/>
            <a:chExt cx="1588469" cy="3359329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6C1F9F8-DAA7-18B3-286C-EFA7982D3FF8}"/>
                </a:ext>
              </a:extLst>
            </p:cNvPr>
            <p:cNvGrpSpPr/>
            <p:nvPr/>
          </p:nvGrpSpPr>
          <p:grpSpPr>
            <a:xfrm>
              <a:off x="785590" y="2321768"/>
              <a:ext cx="1588469" cy="3359329"/>
              <a:chOff x="773667" y="2062366"/>
              <a:chExt cx="1588469" cy="3671413"/>
            </a:xfrm>
          </p:grpSpPr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5206AAD4-609A-BBCF-D324-81BED2B4FB8B}"/>
                  </a:ext>
                </a:extLst>
              </p:cNvPr>
              <p:cNvSpPr/>
              <p:nvPr/>
            </p:nvSpPr>
            <p:spPr>
              <a:xfrm rot="279863">
                <a:off x="773667" y="2062366"/>
                <a:ext cx="272512" cy="3671360"/>
              </a:xfrm>
              <a:prstGeom prst="cube">
                <a:avLst>
                  <a:gd name="adj" fmla="val 55656"/>
                </a:avLst>
              </a:prstGeom>
              <a:gradFill>
                <a:gsLst>
                  <a:gs pos="0">
                    <a:srgbClr val="D2B7A1"/>
                  </a:gs>
                  <a:gs pos="76000">
                    <a:srgbClr val="945200"/>
                  </a:gs>
                  <a:gs pos="100000">
                    <a:srgbClr val="C3A48C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C565404C-7A67-7288-35DE-0DE32ACD7AAD}"/>
                  </a:ext>
                </a:extLst>
              </p:cNvPr>
              <p:cNvSpPr/>
              <p:nvPr/>
            </p:nvSpPr>
            <p:spPr>
              <a:xfrm rot="21407118" flipH="1">
                <a:off x="2089624" y="2063911"/>
                <a:ext cx="272512" cy="3669868"/>
              </a:xfrm>
              <a:prstGeom prst="cube">
                <a:avLst>
                  <a:gd name="adj" fmla="val 55656"/>
                </a:avLst>
              </a:prstGeom>
              <a:gradFill>
                <a:gsLst>
                  <a:gs pos="0">
                    <a:srgbClr val="D2B7A1"/>
                  </a:gs>
                  <a:gs pos="76000">
                    <a:srgbClr val="945200"/>
                  </a:gs>
                  <a:gs pos="100000">
                    <a:srgbClr val="C3A48C"/>
                  </a:gs>
                </a:gsLst>
                <a:lin ang="0" scaled="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FF92AC93-8CCC-6CCF-A09D-90F52F58BFE4}"/>
                  </a:ext>
                </a:extLst>
              </p:cNvPr>
              <p:cNvSpPr/>
              <p:nvPr/>
            </p:nvSpPr>
            <p:spPr>
              <a:xfrm>
                <a:off x="843734" y="5297474"/>
                <a:ext cx="1415816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BBAFE98F-551C-4FD3-8BDD-F9E3074FF6B1}"/>
                  </a:ext>
                </a:extLst>
              </p:cNvPr>
              <p:cNvSpPr/>
              <p:nvPr/>
            </p:nvSpPr>
            <p:spPr>
              <a:xfrm>
                <a:off x="885771" y="4777659"/>
                <a:ext cx="1334189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Cube 22">
                <a:extLst>
                  <a:ext uri="{FF2B5EF4-FFF2-40B4-BE49-F238E27FC236}">
                    <a16:creationId xmlns:a16="http://schemas.microsoft.com/office/drawing/2014/main" id="{FE215C34-DBB3-6FEF-871B-6105E96CB54C}"/>
                  </a:ext>
                </a:extLst>
              </p:cNvPr>
              <p:cNvSpPr/>
              <p:nvPr/>
            </p:nvSpPr>
            <p:spPr>
              <a:xfrm>
                <a:off x="916357" y="4267132"/>
                <a:ext cx="1298523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Cube 23">
                <a:extLst>
                  <a:ext uri="{FF2B5EF4-FFF2-40B4-BE49-F238E27FC236}">
                    <a16:creationId xmlns:a16="http://schemas.microsoft.com/office/drawing/2014/main" id="{5A6B693D-BBEF-DCA6-5202-B7D00107A9DF}"/>
                  </a:ext>
                </a:extLst>
              </p:cNvPr>
              <p:cNvSpPr/>
              <p:nvPr/>
            </p:nvSpPr>
            <p:spPr>
              <a:xfrm>
                <a:off x="957320" y="3737857"/>
                <a:ext cx="1222000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Cube 24">
                <a:extLst>
                  <a:ext uri="{FF2B5EF4-FFF2-40B4-BE49-F238E27FC236}">
                    <a16:creationId xmlns:a16="http://schemas.microsoft.com/office/drawing/2014/main" id="{83969655-8782-9F11-556C-660A4B6463F7}"/>
                  </a:ext>
                </a:extLst>
              </p:cNvPr>
              <p:cNvSpPr/>
              <p:nvPr/>
            </p:nvSpPr>
            <p:spPr>
              <a:xfrm>
                <a:off x="1004079" y="3198162"/>
                <a:ext cx="1139681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Cube 25">
                <a:extLst>
                  <a:ext uri="{FF2B5EF4-FFF2-40B4-BE49-F238E27FC236}">
                    <a16:creationId xmlns:a16="http://schemas.microsoft.com/office/drawing/2014/main" id="{27734C2B-5339-2B76-A3E2-4959E2084FE7}"/>
                  </a:ext>
                </a:extLst>
              </p:cNvPr>
              <p:cNvSpPr/>
              <p:nvPr/>
            </p:nvSpPr>
            <p:spPr>
              <a:xfrm>
                <a:off x="1044220" y="2588196"/>
                <a:ext cx="1063980" cy="140899"/>
              </a:xfrm>
              <a:prstGeom prst="cube">
                <a:avLst>
                  <a:gd name="adj" fmla="val 9375"/>
                </a:avLst>
              </a:prstGeom>
              <a:solidFill>
                <a:srgbClr val="C3A48C"/>
              </a:solidFill>
              <a:ln w="6350">
                <a:solidFill>
                  <a:srgbClr val="9452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47169D90-CB14-1B82-B276-778CA638ED32}"/>
                </a:ext>
              </a:extLst>
            </p:cNvPr>
            <p:cNvSpPr/>
            <p:nvPr/>
          </p:nvSpPr>
          <p:spPr>
            <a:xfrm>
              <a:off x="1170595" y="2693931"/>
              <a:ext cx="858485" cy="290880"/>
            </a:xfrm>
            <a:custGeom>
              <a:avLst/>
              <a:gdLst>
                <a:gd name="csX0" fmla="*/ 0 w 858485"/>
                <a:gd name="csY0" fmla="*/ 48481 h 290880"/>
                <a:gd name="csX1" fmla="*/ 48481 w 858485"/>
                <a:gd name="csY1" fmla="*/ 0 h 290880"/>
                <a:gd name="csX2" fmla="*/ 429243 w 858485"/>
                <a:gd name="csY2" fmla="*/ 0 h 290880"/>
                <a:gd name="csX3" fmla="*/ 810004 w 858485"/>
                <a:gd name="csY3" fmla="*/ 0 h 290880"/>
                <a:gd name="csX4" fmla="*/ 858485 w 858485"/>
                <a:gd name="csY4" fmla="*/ 48481 h 290880"/>
                <a:gd name="csX5" fmla="*/ 858485 w 858485"/>
                <a:gd name="csY5" fmla="*/ 242399 h 290880"/>
                <a:gd name="csX6" fmla="*/ 810004 w 858485"/>
                <a:gd name="csY6" fmla="*/ 290880 h 290880"/>
                <a:gd name="csX7" fmla="*/ 421627 w 858485"/>
                <a:gd name="csY7" fmla="*/ 290880 h 290880"/>
                <a:gd name="csX8" fmla="*/ 48481 w 858485"/>
                <a:gd name="csY8" fmla="*/ 290880 h 290880"/>
                <a:gd name="csX9" fmla="*/ 0 w 858485"/>
                <a:gd name="csY9" fmla="*/ 242399 h 290880"/>
                <a:gd name="csX10" fmla="*/ 0 w 85848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5848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193534" y="-18595"/>
                    <a:pt x="318441" y="23471"/>
                    <a:pt x="429243" y="0"/>
                  </a:cubicBezTo>
                  <a:cubicBezTo>
                    <a:pt x="540045" y="-23471"/>
                    <a:pt x="706667" y="6847"/>
                    <a:pt x="810004" y="0"/>
                  </a:cubicBezTo>
                  <a:cubicBezTo>
                    <a:pt x="835782" y="-2033"/>
                    <a:pt x="858981" y="15001"/>
                    <a:pt x="858485" y="48481"/>
                  </a:cubicBezTo>
                  <a:cubicBezTo>
                    <a:pt x="868030" y="122689"/>
                    <a:pt x="836566" y="186542"/>
                    <a:pt x="858485" y="242399"/>
                  </a:cubicBezTo>
                  <a:cubicBezTo>
                    <a:pt x="850851" y="269488"/>
                    <a:pt x="838676" y="287460"/>
                    <a:pt x="810004" y="290880"/>
                  </a:cubicBezTo>
                  <a:cubicBezTo>
                    <a:pt x="722858" y="298892"/>
                    <a:pt x="511940" y="266223"/>
                    <a:pt x="421627" y="290880"/>
                  </a:cubicBezTo>
                  <a:cubicBezTo>
                    <a:pt x="331314" y="315537"/>
                    <a:pt x="133270" y="287227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85848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184192" y="-18991"/>
                    <a:pt x="260173" y="39669"/>
                    <a:pt x="444473" y="0"/>
                  </a:cubicBezTo>
                  <a:cubicBezTo>
                    <a:pt x="628773" y="-39669"/>
                    <a:pt x="724092" y="30306"/>
                    <a:pt x="810004" y="0"/>
                  </a:cubicBezTo>
                  <a:cubicBezTo>
                    <a:pt x="833265" y="-1922"/>
                    <a:pt x="863858" y="24273"/>
                    <a:pt x="858485" y="48481"/>
                  </a:cubicBezTo>
                  <a:cubicBezTo>
                    <a:pt x="873492" y="140768"/>
                    <a:pt x="858219" y="147830"/>
                    <a:pt x="858485" y="242399"/>
                  </a:cubicBezTo>
                  <a:cubicBezTo>
                    <a:pt x="859137" y="268113"/>
                    <a:pt x="833033" y="294172"/>
                    <a:pt x="810004" y="290880"/>
                  </a:cubicBezTo>
                  <a:cubicBezTo>
                    <a:pt x="688579" y="335512"/>
                    <a:pt x="551976" y="273651"/>
                    <a:pt x="429243" y="290880"/>
                  </a:cubicBezTo>
                  <a:cubicBezTo>
                    <a:pt x="306510" y="308109"/>
                    <a:pt x="128840" y="25145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Model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C90575A-9BD9-BFE0-A3A5-B05578DDDA35}"/>
                </a:ext>
              </a:extLst>
            </p:cNvPr>
            <p:cNvSpPr/>
            <p:nvPr/>
          </p:nvSpPr>
          <p:spPr>
            <a:xfrm>
              <a:off x="1134322" y="3218740"/>
              <a:ext cx="894758" cy="418620"/>
            </a:xfrm>
            <a:custGeom>
              <a:avLst/>
              <a:gdLst>
                <a:gd name="csX0" fmla="*/ 0 w 894758"/>
                <a:gd name="csY0" fmla="*/ 69771 h 418620"/>
                <a:gd name="csX1" fmla="*/ 69771 w 894758"/>
                <a:gd name="csY1" fmla="*/ 0 h 418620"/>
                <a:gd name="csX2" fmla="*/ 447379 w 894758"/>
                <a:gd name="csY2" fmla="*/ 0 h 418620"/>
                <a:gd name="csX3" fmla="*/ 824987 w 894758"/>
                <a:gd name="csY3" fmla="*/ 0 h 418620"/>
                <a:gd name="csX4" fmla="*/ 894758 w 894758"/>
                <a:gd name="csY4" fmla="*/ 69771 h 418620"/>
                <a:gd name="csX5" fmla="*/ 894758 w 894758"/>
                <a:gd name="csY5" fmla="*/ 348849 h 418620"/>
                <a:gd name="csX6" fmla="*/ 824987 w 894758"/>
                <a:gd name="csY6" fmla="*/ 418620 h 418620"/>
                <a:gd name="csX7" fmla="*/ 439827 w 894758"/>
                <a:gd name="csY7" fmla="*/ 418620 h 418620"/>
                <a:gd name="csX8" fmla="*/ 69771 w 894758"/>
                <a:gd name="csY8" fmla="*/ 418620 h 418620"/>
                <a:gd name="csX9" fmla="*/ 0 w 894758"/>
                <a:gd name="csY9" fmla="*/ 348849 h 418620"/>
                <a:gd name="csX10" fmla="*/ 0 w 894758"/>
                <a:gd name="csY10" fmla="*/ 69771 h 41862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894758" h="418620" fill="none" extrusionOk="0">
                  <a:moveTo>
                    <a:pt x="0" y="69771"/>
                  </a:moveTo>
                  <a:cubicBezTo>
                    <a:pt x="6511" y="39214"/>
                    <a:pt x="37677" y="-5638"/>
                    <a:pt x="69771" y="0"/>
                  </a:cubicBezTo>
                  <a:cubicBezTo>
                    <a:pt x="258256" y="-29203"/>
                    <a:pt x="360089" y="27325"/>
                    <a:pt x="447379" y="0"/>
                  </a:cubicBezTo>
                  <a:cubicBezTo>
                    <a:pt x="534669" y="-27325"/>
                    <a:pt x="702746" y="43387"/>
                    <a:pt x="824987" y="0"/>
                  </a:cubicBezTo>
                  <a:cubicBezTo>
                    <a:pt x="862921" y="-1221"/>
                    <a:pt x="895593" y="19948"/>
                    <a:pt x="894758" y="69771"/>
                  </a:cubicBezTo>
                  <a:cubicBezTo>
                    <a:pt x="896060" y="158705"/>
                    <a:pt x="886714" y="262182"/>
                    <a:pt x="894758" y="348849"/>
                  </a:cubicBezTo>
                  <a:cubicBezTo>
                    <a:pt x="892415" y="387478"/>
                    <a:pt x="864186" y="417419"/>
                    <a:pt x="824987" y="418620"/>
                  </a:cubicBezTo>
                  <a:cubicBezTo>
                    <a:pt x="686458" y="462763"/>
                    <a:pt x="542397" y="380358"/>
                    <a:pt x="439827" y="418620"/>
                  </a:cubicBezTo>
                  <a:cubicBezTo>
                    <a:pt x="337257" y="456882"/>
                    <a:pt x="153998" y="400373"/>
                    <a:pt x="69771" y="418620"/>
                  </a:cubicBezTo>
                  <a:cubicBezTo>
                    <a:pt x="31151" y="416262"/>
                    <a:pt x="6358" y="388708"/>
                    <a:pt x="0" y="348849"/>
                  </a:cubicBezTo>
                  <a:cubicBezTo>
                    <a:pt x="-13635" y="280641"/>
                    <a:pt x="16291" y="167774"/>
                    <a:pt x="0" y="69771"/>
                  </a:cubicBezTo>
                  <a:close/>
                </a:path>
                <a:path w="894758" h="418620" stroke="0" extrusionOk="0">
                  <a:moveTo>
                    <a:pt x="0" y="69771"/>
                  </a:moveTo>
                  <a:cubicBezTo>
                    <a:pt x="-9437" y="25417"/>
                    <a:pt x="27652" y="1346"/>
                    <a:pt x="69771" y="0"/>
                  </a:cubicBezTo>
                  <a:cubicBezTo>
                    <a:pt x="150793" y="-37718"/>
                    <a:pt x="316252" y="40737"/>
                    <a:pt x="462483" y="0"/>
                  </a:cubicBezTo>
                  <a:cubicBezTo>
                    <a:pt x="608714" y="-40737"/>
                    <a:pt x="686729" y="15760"/>
                    <a:pt x="824987" y="0"/>
                  </a:cubicBezTo>
                  <a:cubicBezTo>
                    <a:pt x="857405" y="-3345"/>
                    <a:pt x="904162" y="35731"/>
                    <a:pt x="894758" y="69771"/>
                  </a:cubicBezTo>
                  <a:cubicBezTo>
                    <a:pt x="913268" y="207587"/>
                    <a:pt x="889859" y="257131"/>
                    <a:pt x="894758" y="348849"/>
                  </a:cubicBezTo>
                  <a:cubicBezTo>
                    <a:pt x="900753" y="377626"/>
                    <a:pt x="859950" y="421757"/>
                    <a:pt x="824987" y="418620"/>
                  </a:cubicBezTo>
                  <a:cubicBezTo>
                    <a:pt x="712166" y="444243"/>
                    <a:pt x="548438" y="410619"/>
                    <a:pt x="447379" y="418620"/>
                  </a:cubicBezTo>
                  <a:cubicBezTo>
                    <a:pt x="346320" y="426621"/>
                    <a:pt x="228432" y="403504"/>
                    <a:pt x="69771" y="418620"/>
                  </a:cubicBezTo>
                  <a:cubicBezTo>
                    <a:pt x="24435" y="418231"/>
                    <a:pt x="3462" y="377888"/>
                    <a:pt x="0" y="348849"/>
                  </a:cubicBezTo>
                  <a:cubicBezTo>
                    <a:pt x="-3114" y="265083"/>
                    <a:pt x="22986" y="192276"/>
                    <a:pt x="0" y="69771"/>
                  </a:cubicBez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300" dirty="0">
                  <a:solidFill>
                    <a:srgbClr val="15195D"/>
                  </a:solidFill>
                  <a:latin typeface="Montserrat" pitchFamily="2" charset="77"/>
                </a:rPr>
                <a:t>Worked Example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1F96C712-49B6-D0A7-A00A-AFC8FDE0A920}"/>
                </a:ext>
              </a:extLst>
            </p:cNvPr>
            <p:cNvSpPr/>
            <p:nvPr/>
          </p:nvSpPr>
          <p:spPr>
            <a:xfrm>
              <a:off x="1056144" y="3759152"/>
              <a:ext cx="1063980" cy="290880"/>
            </a:xfrm>
            <a:custGeom>
              <a:avLst/>
              <a:gdLst>
                <a:gd name="csX0" fmla="*/ 0 w 1063980"/>
                <a:gd name="csY0" fmla="*/ 48481 h 290880"/>
                <a:gd name="csX1" fmla="*/ 48481 w 1063980"/>
                <a:gd name="csY1" fmla="*/ 0 h 290880"/>
                <a:gd name="csX2" fmla="*/ 531990 w 1063980"/>
                <a:gd name="csY2" fmla="*/ 0 h 290880"/>
                <a:gd name="csX3" fmla="*/ 1015499 w 1063980"/>
                <a:gd name="csY3" fmla="*/ 0 h 290880"/>
                <a:gd name="csX4" fmla="*/ 1063980 w 1063980"/>
                <a:gd name="csY4" fmla="*/ 48481 h 290880"/>
                <a:gd name="csX5" fmla="*/ 1063980 w 1063980"/>
                <a:gd name="csY5" fmla="*/ 242399 h 290880"/>
                <a:gd name="csX6" fmla="*/ 1015499 w 1063980"/>
                <a:gd name="csY6" fmla="*/ 290880 h 290880"/>
                <a:gd name="csX7" fmla="*/ 522320 w 1063980"/>
                <a:gd name="csY7" fmla="*/ 290880 h 290880"/>
                <a:gd name="csX8" fmla="*/ 48481 w 1063980"/>
                <a:gd name="csY8" fmla="*/ 290880 h 290880"/>
                <a:gd name="csX9" fmla="*/ 0 w 1063980"/>
                <a:gd name="csY9" fmla="*/ 242399 h 290880"/>
                <a:gd name="csX10" fmla="*/ 0 w 1063980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63980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149665" y="-11868"/>
                    <a:pt x="290607" y="309"/>
                    <a:pt x="531990" y="0"/>
                  </a:cubicBezTo>
                  <a:cubicBezTo>
                    <a:pt x="773373" y="-309"/>
                    <a:pt x="812299" y="41682"/>
                    <a:pt x="1015499" y="0"/>
                  </a:cubicBezTo>
                  <a:cubicBezTo>
                    <a:pt x="1041277" y="-2033"/>
                    <a:pt x="1064476" y="15001"/>
                    <a:pt x="1063980" y="48481"/>
                  </a:cubicBezTo>
                  <a:cubicBezTo>
                    <a:pt x="1073525" y="122689"/>
                    <a:pt x="1042061" y="186542"/>
                    <a:pt x="1063980" y="242399"/>
                  </a:cubicBezTo>
                  <a:cubicBezTo>
                    <a:pt x="1056346" y="269488"/>
                    <a:pt x="1044171" y="287460"/>
                    <a:pt x="1015499" y="290880"/>
                  </a:cubicBezTo>
                  <a:cubicBezTo>
                    <a:pt x="841015" y="336155"/>
                    <a:pt x="733920" y="278880"/>
                    <a:pt x="522320" y="290880"/>
                  </a:cubicBezTo>
                  <a:cubicBezTo>
                    <a:pt x="310720" y="302880"/>
                    <a:pt x="277939" y="283122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063980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14916" y="-31823"/>
                    <a:pt x="431605" y="20624"/>
                    <a:pt x="551330" y="0"/>
                  </a:cubicBezTo>
                  <a:cubicBezTo>
                    <a:pt x="671055" y="-20624"/>
                    <a:pt x="787389" y="12114"/>
                    <a:pt x="1015499" y="0"/>
                  </a:cubicBezTo>
                  <a:cubicBezTo>
                    <a:pt x="1038760" y="-1922"/>
                    <a:pt x="1069353" y="24273"/>
                    <a:pt x="1063980" y="48481"/>
                  </a:cubicBezTo>
                  <a:cubicBezTo>
                    <a:pt x="1078987" y="140768"/>
                    <a:pt x="1063714" y="147830"/>
                    <a:pt x="1063980" y="242399"/>
                  </a:cubicBezTo>
                  <a:cubicBezTo>
                    <a:pt x="1064632" y="268113"/>
                    <a:pt x="1038528" y="294172"/>
                    <a:pt x="1015499" y="290880"/>
                  </a:cubicBezTo>
                  <a:cubicBezTo>
                    <a:pt x="801699" y="315303"/>
                    <a:pt x="635279" y="238566"/>
                    <a:pt x="531990" y="290880"/>
                  </a:cubicBezTo>
                  <a:cubicBezTo>
                    <a:pt x="428701" y="343194"/>
                    <a:pt x="184012" y="241847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Scaffold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CFA5CDE0-07F4-2060-40D4-54DAFF4501E2}"/>
                </a:ext>
              </a:extLst>
            </p:cNvPr>
            <p:cNvSpPr/>
            <p:nvPr/>
          </p:nvSpPr>
          <p:spPr>
            <a:xfrm>
              <a:off x="1023301" y="4250708"/>
              <a:ext cx="1092356" cy="290880"/>
            </a:xfrm>
            <a:custGeom>
              <a:avLst/>
              <a:gdLst>
                <a:gd name="csX0" fmla="*/ 0 w 1092356"/>
                <a:gd name="csY0" fmla="*/ 48481 h 290880"/>
                <a:gd name="csX1" fmla="*/ 48481 w 1092356"/>
                <a:gd name="csY1" fmla="*/ 0 h 290880"/>
                <a:gd name="csX2" fmla="*/ 546178 w 1092356"/>
                <a:gd name="csY2" fmla="*/ 0 h 290880"/>
                <a:gd name="csX3" fmla="*/ 1043875 w 1092356"/>
                <a:gd name="csY3" fmla="*/ 0 h 290880"/>
                <a:gd name="csX4" fmla="*/ 1092356 w 1092356"/>
                <a:gd name="csY4" fmla="*/ 48481 h 290880"/>
                <a:gd name="csX5" fmla="*/ 1092356 w 1092356"/>
                <a:gd name="csY5" fmla="*/ 242399 h 290880"/>
                <a:gd name="csX6" fmla="*/ 1043875 w 1092356"/>
                <a:gd name="csY6" fmla="*/ 290880 h 290880"/>
                <a:gd name="csX7" fmla="*/ 536224 w 1092356"/>
                <a:gd name="csY7" fmla="*/ 290880 h 290880"/>
                <a:gd name="csX8" fmla="*/ 48481 w 1092356"/>
                <a:gd name="csY8" fmla="*/ 290880 h 290880"/>
                <a:gd name="csX9" fmla="*/ 0 w 1092356"/>
                <a:gd name="csY9" fmla="*/ 242399 h 290880"/>
                <a:gd name="csX10" fmla="*/ 0 w 1092356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092356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161023" y="-5642"/>
                    <a:pt x="390246" y="33525"/>
                    <a:pt x="546178" y="0"/>
                  </a:cubicBezTo>
                  <a:cubicBezTo>
                    <a:pt x="702110" y="-33525"/>
                    <a:pt x="814365" y="58173"/>
                    <a:pt x="1043875" y="0"/>
                  </a:cubicBezTo>
                  <a:cubicBezTo>
                    <a:pt x="1069653" y="-2033"/>
                    <a:pt x="1092852" y="15001"/>
                    <a:pt x="1092356" y="48481"/>
                  </a:cubicBezTo>
                  <a:cubicBezTo>
                    <a:pt x="1101901" y="122689"/>
                    <a:pt x="1070437" y="186542"/>
                    <a:pt x="1092356" y="242399"/>
                  </a:cubicBezTo>
                  <a:cubicBezTo>
                    <a:pt x="1084722" y="269488"/>
                    <a:pt x="1072547" y="287460"/>
                    <a:pt x="1043875" y="290880"/>
                  </a:cubicBezTo>
                  <a:cubicBezTo>
                    <a:pt x="868373" y="322826"/>
                    <a:pt x="661257" y="260420"/>
                    <a:pt x="536224" y="290880"/>
                  </a:cubicBezTo>
                  <a:cubicBezTo>
                    <a:pt x="411191" y="321340"/>
                    <a:pt x="239807" y="258660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092356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22192" y="-47185"/>
                    <a:pt x="415628" y="21679"/>
                    <a:pt x="566086" y="0"/>
                  </a:cubicBezTo>
                  <a:cubicBezTo>
                    <a:pt x="716545" y="-21679"/>
                    <a:pt x="811977" y="57252"/>
                    <a:pt x="1043875" y="0"/>
                  </a:cubicBezTo>
                  <a:cubicBezTo>
                    <a:pt x="1067136" y="-1922"/>
                    <a:pt x="1097729" y="24273"/>
                    <a:pt x="1092356" y="48481"/>
                  </a:cubicBezTo>
                  <a:cubicBezTo>
                    <a:pt x="1107363" y="140768"/>
                    <a:pt x="1092090" y="147830"/>
                    <a:pt x="1092356" y="242399"/>
                  </a:cubicBezTo>
                  <a:cubicBezTo>
                    <a:pt x="1093008" y="268113"/>
                    <a:pt x="1066904" y="294172"/>
                    <a:pt x="1043875" y="290880"/>
                  </a:cubicBezTo>
                  <a:cubicBezTo>
                    <a:pt x="939458" y="337677"/>
                    <a:pt x="772705" y="277843"/>
                    <a:pt x="546178" y="290880"/>
                  </a:cubicBezTo>
                  <a:cubicBezTo>
                    <a:pt x="319651" y="303917"/>
                    <a:pt x="243593" y="262367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rgbClr val="FCE4A6"/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Prompts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D81E001-7392-D949-E4E2-0ACB9F4BABAD}"/>
                </a:ext>
              </a:extLst>
            </p:cNvPr>
            <p:cNvSpPr/>
            <p:nvPr/>
          </p:nvSpPr>
          <p:spPr>
            <a:xfrm>
              <a:off x="1010775" y="4718429"/>
              <a:ext cx="1109348" cy="290880"/>
            </a:xfrm>
            <a:custGeom>
              <a:avLst/>
              <a:gdLst>
                <a:gd name="csX0" fmla="*/ 0 w 1109348"/>
                <a:gd name="csY0" fmla="*/ 48481 h 290880"/>
                <a:gd name="csX1" fmla="*/ 48481 w 1109348"/>
                <a:gd name="csY1" fmla="*/ 0 h 290880"/>
                <a:gd name="csX2" fmla="*/ 554674 w 1109348"/>
                <a:gd name="csY2" fmla="*/ 0 h 290880"/>
                <a:gd name="csX3" fmla="*/ 1060867 w 1109348"/>
                <a:gd name="csY3" fmla="*/ 0 h 290880"/>
                <a:gd name="csX4" fmla="*/ 1109348 w 1109348"/>
                <a:gd name="csY4" fmla="*/ 48481 h 290880"/>
                <a:gd name="csX5" fmla="*/ 1109348 w 1109348"/>
                <a:gd name="csY5" fmla="*/ 242399 h 290880"/>
                <a:gd name="csX6" fmla="*/ 1060867 w 1109348"/>
                <a:gd name="csY6" fmla="*/ 290880 h 290880"/>
                <a:gd name="csX7" fmla="*/ 544550 w 1109348"/>
                <a:gd name="csY7" fmla="*/ 290880 h 290880"/>
                <a:gd name="csX8" fmla="*/ 48481 w 1109348"/>
                <a:gd name="csY8" fmla="*/ 290880 h 290880"/>
                <a:gd name="csX9" fmla="*/ 0 w 1109348"/>
                <a:gd name="csY9" fmla="*/ 242399 h 290880"/>
                <a:gd name="csX10" fmla="*/ 0 w 1109348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109348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88419" y="-21081"/>
                    <a:pt x="419355" y="12092"/>
                    <a:pt x="554674" y="0"/>
                  </a:cubicBezTo>
                  <a:cubicBezTo>
                    <a:pt x="689993" y="-12092"/>
                    <a:pt x="906347" y="21154"/>
                    <a:pt x="1060867" y="0"/>
                  </a:cubicBezTo>
                  <a:cubicBezTo>
                    <a:pt x="1086645" y="-2033"/>
                    <a:pt x="1109844" y="15001"/>
                    <a:pt x="1109348" y="48481"/>
                  </a:cubicBezTo>
                  <a:cubicBezTo>
                    <a:pt x="1118893" y="122689"/>
                    <a:pt x="1087429" y="186542"/>
                    <a:pt x="1109348" y="242399"/>
                  </a:cubicBezTo>
                  <a:cubicBezTo>
                    <a:pt x="1101714" y="269488"/>
                    <a:pt x="1089539" y="287460"/>
                    <a:pt x="1060867" y="290880"/>
                  </a:cubicBezTo>
                  <a:cubicBezTo>
                    <a:pt x="952839" y="300653"/>
                    <a:pt x="665908" y="273859"/>
                    <a:pt x="544550" y="290880"/>
                  </a:cubicBezTo>
                  <a:cubicBezTo>
                    <a:pt x="423192" y="307901"/>
                    <a:pt x="176574" y="240248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109348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7196" y="-45140"/>
                    <a:pt x="404031" y="24064"/>
                    <a:pt x="574922" y="0"/>
                  </a:cubicBezTo>
                  <a:cubicBezTo>
                    <a:pt x="745813" y="-24064"/>
                    <a:pt x="894664" y="50963"/>
                    <a:pt x="1060867" y="0"/>
                  </a:cubicBezTo>
                  <a:cubicBezTo>
                    <a:pt x="1084128" y="-1922"/>
                    <a:pt x="1114721" y="24273"/>
                    <a:pt x="1109348" y="48481"/>
                  </a:cubicBezTo>
                  <a:cubicBezTo>
                    <a:pt x="1124355" y="140768"/>
                    <a:pt x="1109082" y="147830"/>
                    <a:pt x="1109348" y="242399"/>
                  </a:cubicBezTo>
                  <a:cubicBezTo>
                    <a:pt x="1110000" y="268113"/>
                    <a:pt x="1083896" y="294172"/>
                    <a:pt x="1060867" y="290880"/>
                  </a:cubicBezTo>
                  <a:cubicBezTo>
                    <a:pt x="908407" y="320694"/>
                    <a:pt x="716654" y="250673"/>
                    <a:pt x="554674" y="290880"/>
                  </a:cubicBezTo>
                  <a:cubicBezTo>
                    <a:pt x="392694" y="331087"/>
                    <a:pt x="205099" y="256125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Hint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D5155A2B-DB21-D2DE-FB89-8B69AF4CACCC}"/>
                </a:ext>
              </a:extLst>
            </p:cNvPr>
            <p:cNvSpPr/>
            <p:nvPr/>
          </p:nvSpPr>
          <p:spPr>
            <a:xfrm>
              <a:off x="934677" y="5189270"/>
              <a:ext cx="1221005" cy="290880"/>
            </a:xfrm>
            <a:custGeom>
              <a:avLst/>
              <a:gdLst>
                <a:gd name="csX0" fmla="*/ 0 w 1221005"/>
                <a:gd name="csY0" fmla="*/ 48481 h 290880"/>
                <a:gd name="csX1" fmla="*/ 48481 w 1221005"/>
                <a:gd name="csY1" fmla="*/ 0 h 290880"/>
                <a:gd name="csX2" fmla="*/ 610503 w 1221005"/>
                <a:gd name="csY2" fmla="*/ 0 h 290880"/>
                <a:gd name="csX3" fmla="*/ 1172524 w 1221005"/>
                <a:gd name="csY3" fmla="*/ 0 h 290880"/>
                <a:gd name="csX4" fmla="*/ 1221005 w 1221005"/>
                <a:gd name="csY4" fmla="*/ 48481 h 290880"/>
                <a:gd name="csX5" fmla="*/ 1221005 w 1221005"/>
                <a:gd name="csY5" fmla="*/ 242399 h 290880"/>
                <a:gd name="csX6" fmla="*/ 1172524 w 1221005"/>
                <a:gd name="csY6" fmla="*/ 290880 h 290880"/>
                <a:gd name="csX7" fmla="*/ 599262 w 1221005"/>
                <a:gd name="csY7" fmla="*/ 290880 h 290880"/>
                <a:gd name="csX8" fmla="*/ 48481 w 1221005"/>
                <a:gd name="csY8" fmla="*/ 290880 h 290880"/>
                <a:gd name="csX9" fmla="*/ 0 w 1221005"/>
                <a:gd name="csY9" fmla="*/ 242399 h 290880"/>
                <a:gd name="csX10" fmla="*/ 0 w 122100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00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72078" y="-20727"/>
                    <a:pt x="378435" y="23601"/>
                    <a:pt x="610503" y="0"/>
                  </a:cubicBezTo>
                  <a:cubicBezTo>
                    <a:pt x="842571" y="-23601"/>
                    <a:pt x="914863" y="46945"/>
                    <a:pt x="1172524" y="0"/>
                  </a:cubicBezTo>
                  <a:cubicBezTo>
                    <a:pt x="1198302" y="-2033"/>
                    <a:pt x="1221501" y="15001"/>
                    <a:pt x="1221005" y="48481"/>
                  </a:cubicBezTo>
                  <a:cubicBezTo>
                    <a:pt x="1230550" y="122689"/>
                    <a:pt x="1199086" y="186542"/>
                    <a:pt x="1221005" y="242399"/>
                  </a:cubicBezTo>
                  <a:cubicBezTo>
                    <a:pt x="1213371" y="269488"/>
                    <a:pt x="1201196" y="287460"/>
                    <a:pt x="1172524" y="290880"/>
                  </a:cubicBezTo>
                  <a:cubicBezTo>
                    <a:pt x="993502" y="317746"/>
                    <a:pt x="747093" y="249830"/>
                    <a:pt x="599262" y="290880"/>
                  </a:cubicBezTo>
                  <a:cubicBezTo>
                    <a:pt x="451431" y="331930"/>
                    <a:pt x="305396" y="224965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22100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0602" y="-56450"/>
                    <a:pt x="479066" y="10727"/>
                    <a:pt x="632983" y="0"/>
                  </a:cubicBezTo>
                  <a:cubicBezTo>
                    <a:pt x="786900" y="-10727"/>
                    <a:pt x="942320" y="36706"/>
                    <a:pt x="1172524" y="0"/>
                  </a:cubicBezTo>
                  <a:cubicBezTo>
                    <a:pt x="1195785" y="-1922"/>
                    <a:pt x="1226378" y="24273"/>
                    <a:pt x="1221005" y="48481"/>
                  </a:cubicBezTo>
                  <a:cubicBezTo>
                    <a:pt x="1236012" y="140768"/>
                    <a:pt x="1220739" y="147830"/>
                    <a:pt x="1221005" y="242399"/>
                  </a:cubicBezTo>
                  <a:cubicBezTo>
                    <a:pt x="1221657" y="268113"/>
                    <a:pt x="1195553" y="294172"/>
                    <a:pt x="1172524" y="290880"/>
                  </a:cubicBezTo>
                  <a:cubicBezTo>
                    <a:pt x="935210" y="346573"/>
                    <a:pt x="882746" y="280348"/>
                    <a:pt x="610503" y="290880"/>
                  </a:cubicBezTo>
                  <a:cubicBezTo>
                    <a:pt x="338260" y="301412"/>
                    <a:pt x="273215" y="28768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Check-in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E81A184-504D-8CB5-C361-FA6276F04876}"/>
              </a:ext>
            </a:extLst>
          </p:cNvPr>
          <p:cNvSpPr txBox="1"/>
          <p:nvPr/>
        </p:nvSpPr>
        <p:spPr>
          <a:xfrm>
            <a:off x="842113" y="1501506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latin typeface="Montserrat" pitchFamily="2" charset="77"/>
              </a:rPr>
              <a:t>Step-by-step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C988194-7B3D-A509-75EB-6DC281EDF9C5}"/>
              </a:ext>
            </a:extLst>
          </p:cNvPr>
          <p:cNvSpPr txBox="1"/>
          <p:nvPr/>
        </p:nvSpPr>
        <p:spPr>
          <a:xfrm>
            <a:off x="581843" y="5577180"/>
            <a:ext cx="198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>
                <a:latin typeface="Montserrat" pitchFamily="2" charset="77"/>
              </a:rPr>
              <a:t>Fade one support at a 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654347-C948-09DC-0748-242C295FE323}"/>
              </a:ext>
            </a:extLst>
          </p:cNvPr>
          <p:cNvSpPr txBox="1"/>
          <p:nvPr/>
        </p:nvSpPr>
        <p:spPr>
          <a:xfrm>
            <a:off x="742949" y="1854644"/>
            <a:ext cx="1802096" cy="369332"/>
          </a:xfrm>
          <a:prstGeom prst="rect">
            <a:avLst/>
          </a:prstGeom>
          <a:gradFill flip="none" rotWithShape="1">
            <a:gsLst>
              <a:gs pos="0">
                <a:srgbClr val="F5D5D5"/>
              </a:gs>
              <a:gs pos="71000">
                <a:srgbClr val="E98582"/>
              </a:gs>
              <a:gs pos="99000">
                <a:srgbClr val="FF0000"/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Montserrat" pitchFamily="2" charset="77"/>
              </a:rPr>
              <a:t>High Support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346CEC-EC84-DE00-BB94-1DF82952179E}"/>
              </a:ext>
            </a:extLst>
          </p:cNvPr>
          <p:cNvSpPr txBox="1"/>
          <p:nvPr/>
        </p:nvSpPr>
        <p:spPr>
          <a:xfrm>
            <a:off x="618310" y="6070868"/>
            <a:ext cx="1918459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tserrat" pitchFamily="2" charset="77"/>
              </a:rPr>
              <a:t>Independent Learning</a:t>
            </a: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D4F117B-FC06-1F3D-99BA-4FE5D5A5B2AD}"/>
              </a:ext>
            </a:extLst>
          </p:cNvPr>
          <p:cNvSpPr/>
          <p:nvPr/>
        </p:nvSpPr>
        <p:spPr>
          <a:xfrm>
            <a:off x="4205431" y="2196405"/>
            <a:ext cx="3914407" cy="3215248"/>
          </a:xfrm>
          <a:custGeom>
            <a:avLst/>
            <a:gdLst>
              <a:gd name="csX0" fmla="*/ 1712443 w 3213109"/>
              <a:gd name="csY0" fmla="*/ 0 h 2883988"/>
              <a:gd name="csX1" fmla="*/ 3212997 w 3213109"/>
              <a:gd name="csY1" fmla="*/ 1430215 h 2883988"/>
              <a:gd name="csX2" fmla="*/ 1782781 w 3213109"/>
              <a:gd name="csY2" fmla="*/ 2883877 h 2883988"/>
              <a:gd name="csX3" fmla="*/ 873 w 3213109"/>
              <a:gd name="csY3" fmla="*/ 1500554 h 2883988"/>
              <a:gd name="csX4" fmla="*/ 1595212 w 3213109"/>
              <a:gd name="csY4" fmla="*/ 23446 h 2883988"/>
              <a:gd name="csX0" fmla="*/ 1712443 w 3213007"/>
              <a:gd name="csY0" fmla="*/ 0 h 2883988"/>
              <a:gd name="csX1" fmla="*/ 3212997 w 3213007"/>
              <a:gd name="csY1" fmla="*/ 1430215 h 2883988"/>
              <a:gd name="csX2" fmla="*/ 1782781 w 3213007"/>
              <a:gd name="csY2" fmla="*/ 2883877 h 2883988"/>
              <a:gd name="csX3" fmla="*/ 873 w 3213007"/>
              <a:gd name="csY3" fmla="*/ 1500554 h 2883988"/>
              <a:gd name="csX4" fmla="*/ 1595212 w 3213007"/>
              <a:gd name="csY4" fmla="*/ 23446 h 2883988"/>
              <a:gd name="csX0" fmla="*/ 1712443 w 3213007"/>
              <a:gd name="csY0" fmla="*/ 0 h 2883988"/>
              <a:gd name="csX1" fmla="*/ 3212997 w 3213007"/>
              <a:gd name="csY1" fmla="*/ 1430215 h 2883988"/>
              <a:gd name="csX2" fmla="*/ 1782781 w 3213007"/>
              <a:gd name="csY2" fmla="*/ 2883877 h 2883988"/>
              <a:gd name="csX3" fmla="*/ 873 w 3213007"/>
              <a:gd name="csY3" fmla="*/ 1500554 h 2883988"/>
              <a:gd name="csX4" fmla="*/ 1595212 w 3213007"/>
              <a:gd name="csY4" fmla="*/ 23446 h 2883988"/>
              <a:gd name="csX0" fmla="*/ 1712443 w 3213012"/>
              <a:gd name="csY0" fmla="*/ 0 h 2883887"/>
              <a:gd name="csX1" fmla="*/ 3212997 w 3213012"/>
              <a:gd name="csY1" fmla="*/ 1430215 h 2883887"/>
              <a:gd name="csX2" fmla="*/ 1782781 w 3213012"/>
              <a:gd name="csY2" fmla="*/ 2883877 h 2883887"/>
              <a:gd name="csX3" fmla="*/ 873 w 3213012"/>
              <a:gd name="csY3" fmla="*/ 1500554 h 2883887"/>
              <a:gd name="csX4" fmla="*/ 1595212 w 3213012"/>
              <a:gd name="csY4" fmla="*/ 23446 h 2883887"/>
              <a:gd name="csX0" fmla="*/ 1711617 w 3212186"/>
              <a:gd name="csY0" fmla="*/ 0 h 2883887"/>
              <a:gd name="csX1" fmla="*/ 3212171 w 3212186"/>
              <a:gd name="csY1" fmla="*/ 1430215 h 2883887"/>
              <a:gd name="csX2" fmla="*/ 1781955 w 3212186"/>
              <a:gd name="csY2" fmla="*/ 2883877 h 2883887"/>
              <a:gd name="csX3" fmla="*/ 47 w 3212186"/>
              <a:gd name="csY3" fmla="*/ 1500554 h 2883887"/>
              <a:gd name="csX4" fmla="*/ 1594386 w 3212186"/>
              <a:gd name="csY4" fmla="*/ 23446 h 2883887"/>
              <a:gd name="csX0" fmla="*/ 1711617 w 3212186"/>
              <a:gd name="csY0" fmla="*/ 0 h 2883887"/>
              <a:gd name="csX1" fmla="*/ 3212171 w 3212186"/>
              <a:gd name="csY1" fmla="*/ 1430215 h 2883887"/>
              <a:gd name="csX2" fmla="*/ 1781955 w 3212186"/>
              <a:gd name="csY2" fmla="*/ 2883877 h 2883887"/>
              <a:gd name="csX3" fmla="*/ 47 w 3212186"/>
              <a:gd name="csY3" fmla="*/ 1500554 h 2883887"/>
              <a:gd name="csX4" fmla="*/ 1594386 w 3212186"/>
              <a:gd name="csY4" fmla="*/ 23446 h 2883887"/>
              <a:gd name="csX0" fmla="*/ 1711617 w 3212186"/>
              <a:gd name="csY0" fmla="*/ 0 h 2883911"/>
              <a:gd name="csX1" fmla="*/ 3212171 w 3212186"/>
              <a:gd name="csY1" fmla="*/ 1430215 h 2883911"/>
              <a:gd name="csX2" fmla="*/ 1781955 w 3212186"/>
              <a:gd name="csY2" fmla="*/ 2883877 h 2883911"/>
              <a:gd name="csX3" fmla="*/ 47 w 3212186"/>
              <a:gd name="csY3" fmla="*/ 1500554 h 2883911"/>
              <a:gd name="csX4" fmla="*/ 1594386 w 3212186"/>
              <a:gd name="csY4" fmla="*/ 23446 h 2883911"/>
              <a:gd name="csX0" fmla="*/ 1692299 w 3212417"/>
              <a:gd name="csY0" fmla="*/ 0 h 2864592"/>
              <a:gd name="csX1" fmla="*/ 3212171 w 3212417"/>
              <a:gd name="csY1" fmla="*/ 1410896 h 2864592"/>
              <a:gd name="csX2" fmla="*/ 1781955 w 3212417"/>
              <a:gd name="csY2" fmla="*/ 2864558 h 2864592"/>
              <a:gd name="csX3" fmla="*/ 47 w 3212417"/>
              <a:gd name="csY3" fmla="*/ 1481235 h 2864592"/>
              <a:gd name="csX4" fmla="*/ 1594386 w 3212417"/>
              <a:gd name="csY4" fmla="*/ 4127 h 2864592"/>
              <a:gd name="csX0" fmla="*/ 1692299 w 3212417"/>
              <a:gd name="csY0" fmla="*/ 0 h 2864592"/>
              <a:gd name="csX1" fmla="*/ 3212171 w 3212417"/>
              <a:gd name="csY1" fmla="*/ 1410896 h 2864592"/>
              <a:gd name="csX2" fmla="*/ 1781955 w 3212417"/>
              <a:gd name="csY2" fmla="*/ 2864558 h 2864592"/>
              <a:gd name="csX3" fmla="*/ 47 w 3212417"/>
              <a:gd name="csY3" fmla="*/ 1481235 h 2864592"/>
              <a:gd name="csX4" fmla="*/ 1594386 w 3212417"/>
              <a:gd name="csY4" fmla="*/ 4127 h 2864592"/>
              <a:gd name="csX0" fmla="*/ 1692299 w 3212451"/>
              <a:gd name="csY0" fmla="*/ 0 h 2864812"/>
              <a:gd name="csX1" fmla="*/ 3212171 w 3212451"/>
              <a:gd name="csY1" fmla="*/ 1410896 h 2864812"/>
              <a:gd name="csX2" fmla="*/ 1781955 w 3212451"/>
              <a:gd name="csY2" fmla="*/ 2864558 h 2864812"/>
              <a:gd name="csX3" fmla="*/ 47 w 3212451"/>
              <a:gd name="csY3" fmla="*/ 1481235 h 2864812"/>
              <a:gd name="csX4" fmla="*/ 1594386 w 3212451"/>
              <a:gd name="csY4" fmla="*/ 4127 h 28648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3212451" h="2864812">
                <a:moveTo>
                  <a:pt x="1692299" y="0"/>
                </a:moveTo>
                <a:cubicBezTo>
                  <a:pt x="2856303" y="87051"/>
                  <a:pt x="3197228" y="933470"/>
                  <a:pt x="3212171" y="1410896"/>
                </a:cubicBezTo>
                <a:cubicBezTo>
                  <a:pt x="3227114" y="1888322"/>
                  <a:pt x="2643782" y="2854489"/>
                  <a:pt x="1781955" y="2864558"/>
                </a:cubicBezTo>
                <a:cubicBezTo>
                  <a:pt x="920128" y="2874627"/>
                  <a:pt x="55584" y="2589151"/>
                  <a:pt x="47" y="1481235"/>
                </a:cubicBezTo>
                <a:cubicBezTo>
                  <a:pt x="-6938" y="583711"/>
                  <a:pt x="765402" y="83526"/>
                  <a:pt x="1594386" y="4127"/>
                </a:cubicBezTo>
              </a:path>
            </a:pathLst>
          </a:custGeom>
          <a:noFill/>
          <a:ln w="69850" cap="rnd" cmpd="tri">
            <a:solidFill>
              <a:schemeClr val="accent1"/>
            </a:solidFill>
            <a:tailEnd type="stealth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1692299 w 3212451"/>
                      <a:gd name="csY0" fmla="*/ 0 h 2864812"/>
                      <a:gd name="csX1" fmla="*/ 3212171 w 3212451"/>
                      <a:gd name="csY1" fmla="*/ 1410896 h 2864812"/>
                      <a:gd name="csX2" fmla="*/ 1781955 w 3212451"/>
                      <a:gd name="csY2" fmla="*/ 2864558 h 2864812"/>
                      <a:gd name="csX3" fmla="*/ 47 w 3212451"/>
                      <a:gd name="csY3" fmla="*/ 1481235 h 2864812"/>
                      <a:gd name="csX4" fmla="*/ 1594386 w 3212451"/>
                      <a:gd name="csY4" fmla="*/ 4127 h 2864812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3212451" h="2864812" extrusionOk="0">
                        <a:moveTo>
                          <a:pt x="1692299" y="0"/>
                        </a:moveTo>
                        <a:cubicBezTo>
                          <a:pt x="2835851" y="74436"/>
                          <a:pt x="3068635" y="981733"/>
                          <a:pt x="3212171" y="1410896"/>
                        </a:cubicBezTo>
                        <a:cubicBezTo>
                          <a:pt x="3336482" y="1911347"/>
                          <a:pt x="2619362" y="2855265"/>
                          <a:pt x="1781955" y="2864558"/>
                        </a:cubicBezTo>
                        <a:cubicBezTo>
                          <a:pt x="799144" y="2992774"/>
                          <a:pt x="51794" y="2610099"/>
                          <a:pt x="47" y="1481235"/>
                        </a:cubicBezTo>
                        <a:cubicBezTo>
                          <a:pt x="-37772" y="566841"/>
                          <a:pt x="843594" y="120887"/>
                          <a:pt x="1594386" y="4127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Graphic 48" descr="Plant outline">
            <a:extLst>
              <a:ext uri="{FF2B5EF4-FFF2-40B4-BE49-F238E27FC236}">
                <a16:creationId xmlns:a16="http://schemas.microsoft.com/office/drawing/2014/main" id="{ECB857DE-F539-F8F4-8318-2AE090805E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5434" y="2264110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485ED241-B868-7C74-B683-22133203AFBE}"/>
              </a:ext>
            </a:extLst>
          </p:cNvPr>
          <p:cNvSpPr txBox="1"/>
          <p:nvPr/>
        </p:nvSpPr>
        <p:spPr>
          <a:xfrm>
            <a:off x="4420706" y="3117717"/>
            <a:ext cx="3559286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HK" sz="2800" b="1" dirty="0">
                <a:solidFill>
                  <a:srgbClr val="7C1B3C"/>
                </a:solidFill>
                <a:latin typeface="Montserrat" pitchFamily="2" charset="77"/>
              </a:rPr>
              <a:t>The goal isn't better scaffolds. It's learners who no longer need them.</a:t>
            </a:r>
            <a:endParaRPr lang="en-GB" sz="2800" b="1" i="1" dirty="0">
              <a:solidFill>
                <a:srgbClr val="7C1B3C"/>
              </a:solidFill>
              <a:latin typeface="Montserrat" pitchFamily="2" charset="7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C564FCA-678D-5D46-F548-450B96844F03}"/>
              </a:ext>
            </a:extLst>
          </p:cNvPr>
          <p:cNvSpPr txBox="1"/>
          <p:nvPr/>
        </p:nvSpPr>
        <p:spPr>
          <a:xfrm>
            <a:off x="9458780" y="1454534"/>
            <a:ext cx="2353529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Montserrat" pitchFamily="2" charset="77"/>
              </a:rPr>
              <a:t>How do I know?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F9BD75-0F7F-795A-6601-DB593392EBEE}"/>
              </a:ext>
            </a:extLst>
          </p:cNvPr>
          <p:cNvSpPr txBox="1"/>
          <p:nvPr/>
        </p:nvSpPr>
        <p:spPr>
          <a:xfrm>
            <a:off x="9221658" y="1951877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latin typeface="Montserrat" pitchFamily="2" charset="77"/>
              </a:rPr>
              <a:t>Learners can...</a:t>
            </a:r>
          </a:p>
        </p:txBody>
      </p:sp>
      <p:pic>
        <p:nvPicPr>
          <p:cNvPr id="55" name="Graphic 54" descr="Chat outline">
            <a:extLst>
              <a:ext uri="{FF2B5EF4-FFF2-40B4-BE49-F238E27FC236}">
                <a16:creationId xmlns:a16="http://schemas.microsoft.com/office/drawing/2014/main" id="{00EE0C25-5D9F-F5B9-01A5-C77D9AB27A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3060" y="3138413"/>
            <a:ext cx="672845" cy="672845"/>
          </a:xfrm>
          <a:prstGeom prst="rect">
            <a:avLst/>
          </a:prstGeom>
        </p:spPr>
      </p:pic>
      <p:pic>
        <p:nvPicPr>
          <p:cNvPr id="57" name="Graphic 56" descr="Badge Tick outline">
            <a:extLst>
              <a:ext uri="{FF2B5EF4-FFF2-40B4-BE49-F238E27FC236}">
                <a16:creationId xmlns:a16="http://schemas.microsoft.com/office/drawing/2014/main" id="{770B0D71-4D27-6A78-28D2-E6379C317E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40129" y="2393805"/>
            <a:ext cx="610397" cy="610397"/>
          </a:xfrm>
          <a:prstGeom prst="rect">
            <a:avLst/>
          </a:prstGeom>
        </p:spPr>
      </p:pic>
      <p:pic>
        <p:nvPicPr>
          <p:cNvPr id="59" name="Graphic 58" descr="Arrow circle outline">
            <a:extLst>
              <a:ext uri="{FF2B5EF4-FFF2-40B4-BE49-F238E27FC236}">
                <a16:creationId xmlns:a16="http://schemas.microsoft.com/office/drawing/2014/main" id="{6E342519-C34E-66BA-4640-A12508EF299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6153" y="3993700"/>
            <a:ext cx="754390" cy="754390"/>
          </a:xfrm>
          <a:prstGeom prst="rect">
            <a:avLst/>
          </a:prstGeom>
        </p:spPr>
      </p:pic>
      <p:pic>
        <p:nvPicPr>
          <p:cNvPr id="61" name="Graphic 60" descr="Puzzle outline">
            <a:extLst>
              <a:ext uri="{FF2B5EF4-FFF2-40B4-BE49-F238E27FC236}">
                <a16:creationId xmlns:a16="http://schemas.microsoft.com/office/drawing/2014/main" id="{EDDA0DB9-4E1D-E7CC-95F1-60E094290B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48030" y="4958889"/>
            <a:ext cx="557107" cy="55710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0BB49B2-B6E7-ED1C-DB76-B62C92F0B716}"/>
              </a:ext>
            </a:extLst>
          </p:cNvPr>
          <p:cNvSpPr txBox="1"/>
          <p:nvPr/>
        </p:nvSpPr>
        <p:spPr>
          <a:xfrm>
            <a:off x="9826402" y="2336686"/>
            <a:ext cx="2344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Complete the task without prompts.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98BD5D-4793-E11A-0912-2EF18D279444}"/>
              </a:ext>
            </a:extLst>
          </p:cNvPr>
          <p:cNvSpPr txBox="1"/>
          <p:nvPr/>
        </p:nvSpPr>
        <p:spPr>
          <a:xfrm>
            <a:off x="9817061" y="3021384"/>
            <a:ext cx="221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Explain their thinking independently.</a:t>
            </a:r>
          </a:p>
        </p:txBody>
      </p:sp>
      <p:pic>
        <p:nvPicPr>
          <p:cNvPr id="71" name="Graphic 70" descr="Brain outline">
            <a:extLst>
              <a:ext uri="{FF2B5EF4-FFF2-40B4-BE49-F238E27FC236}">
                <a16:creationId xmlns:a16="http://schemas.microsoft.com/office/drawing/2014/main" id="{66677293-F979-5500-4130-8E4F6524C11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28819" y="3347962"/>
            <a:ext cx="259096" cy="259096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43FAFAC2-E4A5-DB26-5393-258A168246AA}"/>
              </a:ext>
            </a:extLst>
          </p:cNvPr>
          <p:cNvSpPr txBox="1"/>
          <p:nvPr/>
        </p:nvSpPr>
        <p:spPr>
          <a:xfrm>
            <a:off x="9842014" y="3979846"/>
            <a:ext cx="2217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Correct errors without immediate help.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966F43-DCBA-019C-0077-E1962ECA4316}"/>
              </a:ext>
            </a:extLst>
          </p:cNvPr>
          <p:cNvSpPr txBox="1"/>
          <p:nvPr/>
        </p:nvSpPr>
        <p:spPr>
          <a:xfrm>
            <a:off x="9826402" y="4958675"/>
            <a:ext cx="2217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Montserrat" pitchFamily="2" charset="77"/>
              </a:rPr>
              <a:t>Apply learning to a new situation.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1EE6909-EC52-B6EA-CFA1-F0DB584F7FE6}"/>
              </a:ext>
            </a:extLst>
          </p:cNvPr>
          <p:cNvCxnSpPr>
            <a:cxnSpLocks/>
          </p:cNvCxnSpPr>
          <p:nvPr/>
        </p:nvCxnSpPr>
        <p:spPr>
          <a:xfrm>
            <a:off x="9923838" y="4886587"/>
            <a:ext cx="2046357" cy="0"/>
          </a:xfrm>
          <a:prstGeom prst="line">
            <a:avLst/>
          </a:prstGeom>
          <a:ln w="12700"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3BCA3A2-CAC1-12A8-D3EA-C72BE7EB66BB}"/>
              </a:ext>
            </a:extLst>
          </p:cNvPr>
          <p:cNvCxnSpPr>
            <a:cxnSpLocks/>
          </p:cNvCxnSpPr>
          <p:nvPr/>
        </p:nvCxnSpPr>
        <p:spPr>
          <a:xfrm>
            <a:off x="9923837" y="3954060"/>
            <a:ext cx="2046357" cy="0"/>
          </a:xfrm>
          <a:prstGeom prst="line">
            <a:avLst/>
          </a:prstGeom>
          <a:ln w="12700"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5DDFB6-17BA-3897-D21A-92AF31EFFFAC}"/>
              </a:ext>
            </a:extLst>
          </p:cNvPr>
          <p:cNvCxnSpPr>
            <a:cxnSpLocks/>
          </p:cNvCxnSpPr>
          <p:nvPr/>
        </p:nvCxnSpPr>
        <p:spPr>
          <a:xfrm>
            <a:off x="9933177" y="2988169"/>
            <a:ext cx="2046357" cy="0"/>
          </a:xfrm>
          <a:prstGeom prst="line">
            <a:avLst/>
          </a:prstGeom>
          <a:ln w="12700">
            <a:prstDash val="lgDashDot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Freeform 80">
            <a:extLst>
              <a:ext uri="{FF2B5EF4-FFF2-40B4-BE49-F238E27FC236}">
                <a16:creationId xmlns:a16="http://schemas.microsoft.com/office/drawing/2014/main" id="{8AEACED8-118A-0AC7-B3F7-43EB91C4F61A}"/>
              </a:ext>
            </a:extLst>
          </p:cNvPr>
          <p:cNvSpPr/>
          <p:nvPr/>
        </p:nvSpPr>
        <p:spPr>
          <a:xfrm>
            <a:off x="2733220" y="2752093"/>
            <a:ext cx="81724" cy="2825087"/>
          </a:xfrm>
          <a:custGeom>
            <a:avLst/>
            <a:gdLst>
              <a:gd name="csX0" fmla="*/ 0 w 217656"/>
              <a:gd name="csY0" fmla="*/ 0 h 3207895"/>
              <a:gd name="csX1" fmla="*/ 209862 w 217656"/>
              <a:gd name="csY1" fmla="*/ 1199213 h 3207895"/>
              <a:gd name="csX2" fmla="*/ 164892 w 217656"/>
              <a:gd name="csY2" fmla="*/ 2728210 h 3207895"/>
              <a:gd name="csX3" fmla="*/ 89941 w 217656"/>
              <a:gd name="csY3" fmla="*/ 3207895 h 3207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7656" h="3207895">
                <a:moveTo>
                  <a:pt x="0" y="0"/>
                </a:moveTo>
                <a:cubicBezTo>
                  <a:pt x="91190" y="372255"/>
                  <a:pt x="182380" y="744511"/>
                  <a:pt x="209862" y="1199213"/>
                </a:cubicBezTo>
                <a:cubicBezTo>
                  <a:pt x="237344" y="1653915"/>
                  <a:pt x="184879" y="2393430"/>
                  <a:pt x="164892" y="2728210"/>
                </a:cubicBezTo>
                <a:cubicBezTo>
                  <a:pt x="144905" y="3062990"/>
                  <a:pt x="117423" y="3135442"/>
                  <a:pt x="89941" y="3207895"/>
                </a:cubicBezTo>
              </a:path>
            </a:pathLst>
          </a:custGeom>
          <a:noFill/>
          <a:ln w="41275">
            <a:prstDash val="dash"/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4276753B-4670-1BFF-C5BD-E4918E4750F8}"/>
              </a:ext>
            </a:extLst>
          </p:cNvPr>
          <p:cNvSpPr/>
          <p:nvPr/>
        </p:nvSpPr>
        <p:spPr>
          <a:xfrm rot="3894805">
            <a:off x="9982383" y="5511853"/>
            <a:ext cx="381089" cy="1398654"/>
          </a:xfrm>
          <a:custGeom>
            <a:avLst/>
            <a:gdLst>
              <a:gd name="csX0" fmla="*/ 0 w 217656"/>
              <a:gd name="csY0" fmla="*/ 0 h 3207895"/>
              <a:gd name="csX1" fmla="*/ 209862 w 217656"/>
              <a:gd name="csY1" fmla="*/ 1199213 h 3207895"/>
              <a:gd name="csX2" fmla="*/ 164892 w 217656"/>
              <a:gd name="csY2" fmla="*/ 2728210 h 3207895"/>
              <a:gd name="csX3" fmla="*/ 89941 w 217656"/>
              <a:gd name="csY3" fmla="*/ 3207895 h 3207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7656" h="3207895">
                <a:moveTo>
                  <a:pt x="0" y="0"/>
                </a:moveTo>
                <a:cubicBezTo>
                  <a:pt x="91190" y="372255"/>
                  <a:pt x="182380" y="744511"/>
                  <a:pt x="209862" y="1199213"/>
                </a:cubicBezTo>
                <a:cubicBezTo>
                  <a:pt x="237344" y="1653915"/>
                  <a:pt x="184879" y="2393430"/>
                  <a:pt x="164892" y="2728210"/>
                </a:cubicBezTo>
                <a:cubicBezTo>
                  <a:pt x="144905" y="3062990"/>
                  <a:pt x="117423" y="3135442"/>
                  <a:pt x="89941" y="3207895"/>
                </a:cubicBezTo>
              </a:path>
            </a:pathLst>
          </a:custGeom>
          <a:noFill/>
          <a:ln w="38100">
            <a:prstDash val="dash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C61C40-FB21-1464-4285-5836D9D6FA31}"/>
              </a:ext>
            </a:extLst>
          </p:cNvPr>
          <p:cNvSpPr txBox="1"/>
          <p:nvPr/>
        </p:nvSpPr>
        <p:spPr>
          <a:xfrm>
            <a:off x="2911259" y="5615537"/>
            <a:ext cx="7116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dirty="0">
                <a:latin typeface="Montserrat" pitchFamily="2" charset="77"/>
              </a:rPr>
              <a:t>Step back the support and probe again. </a:t>
            </a:r>
          </a:p>
          <a:p>
            <a:pPr algn="ctr"/>
            <a:r>
              <a:rPr lang="en-HK" sz="2400" i="1" dirty="0">
                <a:latin typeface="Montserrat" pitchFamily="2" charset="77"/>
              </a:rPr>
              <a:t>If learners struggle (beyond productive), reintroduce the support temporarily.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69B50DA-3B33-42E6-4E5D-2F4616EC24F6}"/>
              </a:ext>
            </a:extLst>
          </p:cNvPr>
          <p:cNvSpPr/>
          <p:nvPr/>
        </p:nvSpPr>
        <p:spPr>
          <a:xfrm rot="6377895">
            <a:off x="2951092" y="6174841"/>
            <a:ext cx="267967" cy="745561"/>
          </a:xfrm>
          <a:custGeom>
            <a:avLst/>
            <a:gdLst>
              <a:gd name="csX0" fmla="*/ 0 w 217656"/>
              <a:gd name="csY0" fmla="*/ 0 h 3207895"/>
              <a:gd name="csX1" fmla="*/ 209862 w 217656"/>
              <a:gd name="csY1" fmla="*/ 1199213 h 3207895"/>
              <a:gd name="csX2" fmla="*/ 164892 w 217656"/>
              <a:gd name="csY2" fmla="*/ 2728210 h 3207895"/>
              <a:gd name="csX3" fmla="*/ 89941 w 217656"/>
              <a:gd name="csY3" fmla="*/ 3207895 h 320789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217656" h="3207895">
                <a:moveTo>
                  <a:pt x="0" y="0"/>
                </a:moveTo>
                <a:cubicBezTo>
                  <a:pt x="91190" y="372255"/>
                  <a:pt x="182380" y="744511"/>
                  <a:pt x="209862" y="1199213"/>
                </a:cubicBezTo>
                <a:cubicBezTo>
                  <a:pt x="237344" y="1653915"/>
                  <a:pt x="184879" y="2393430"/>
                  <a:pt x="164892" y="2728210"/>
                </a:cubicBezTo>
                <a:cubicBezTo>
                  <a:pt x="144905" y="3062990"/>
                  <a:pt x="117423" y="3135442"/>
                  <a:pt x="89941" y="3207895"/>
                </a:cubicBezTo>
              </a:path>
            </a:pathLst>
          </a:custGeom>
          <a:noFill/>
          <a:ln w="38100">
            <a:prstDash val="dash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7072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DB42-FD3D-BD92-48B0-2EF09F494A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Adaptive Teaching Isn't...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4E0415-5B59-3520-D982-7BF0733A5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71240"/>
              </p:ext>
            </p:extLst>
          </p:nvPr>
        </p:nvGraphicFramePr>
        <p:xfrm>
          <a:off x="573504" y="1188720"/>
          <a:ext cx="11409948" cy="5380522"/>
        </p:xfrm>
        <a:graphic>
          <a:graphicData uri="http://schemas.openxmlformats.org/drawingml/2006/table">
            <a:tbl>
              <a:tblPr/>
              <a:tblGrid>
                <a:gridCol w="4118812">
                  <a:extLst>
                    <a:ext uri="{9D8B030D-6E8A-4147-A177-3AD203B41FA5}">
                      <a16:colId xmlns:a16="http://schemas.microsoft.com/office/drawing/2014/main" val="3458412212"/>
                    </a:ext>
                  </a:extLst>
                </a:gridCol>
                <a:gridCol w="7291136">
                  <a:extLst>
                    <a:ext uri="{9D8B030D-6E8A-4147-A177-3AD203B41FA5}">
                      <a16:colId xmlns:a16="http://schemas.microsoft.com/office/drawing/2014/main" val="437978053"/>
                    </a:ext>
                  </a:extLst>
                </a:gridCol>
              </a:tblGrid>
              <a:tr h="9892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HK" sz="28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Myth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HK" sz="28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It is…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03608"/>
                  </a:ext>
                </a:extLst>
              </a:tr>
              <a:tr h="57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Different learning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>
                          <a:latin typeface="Montserrat" pitchFamily="2" charset="77"/>
                        </a:rPr>
                        <a:t>A common learning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197304"/>
                  </a:ext>
                </a:extLst>
              </a:tr>
              <a:tr h="1043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Easier work for some learners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Appropriate support so everyone can reach the goal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75832"/>
                  </a:ext>
                </a:extLst>
              </a:tr>
              <a:tr h="1043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Permanent scaffolds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Temporary scaffolds that are gradually removed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395775"/>
                  </a:ext>
                </a:extLst>
              </a:tr>
              <a:tr h="57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>
                          <a:latin typeface="Montserrat" pitchFamily="2" charset="77"/>
                        </a:rPr>
                        <a:t>Different lesson plans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Responsive teaching within one lesson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268434"/>
                  </a:ext>
                </a:extLst>
              </a:tr>
              <a:tr h="57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>
                          <a:latin typeface="Montserrat" pitchFamily="2" charset="77"/>
                        </a:rPr>
                        <a:t>Teaching to labels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Teaching to evidence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762447"/>
                  </a:ext>
                </a:extLst>
              </a:tr>
              <a:tr h="57590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>
                          <a:latin typeface="Montserrat" pitchFamily="2" charset="77"/>
                        </a:rPr>
                        <a:t>Lower expectations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HK" sz="2600" dirty="0">
                          <a:latin typeface="Montserrat" pitchFamily="2" charset="77"/>
                        </a:rPr>
                        <a:t>High expectations with flexible support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81502"/>
                  </a:ext>
                </a:extLst>
              </a:tr>
            </a:tbl>
          </a:graphicData>
        </a:graphic>
      </p:graphicFrame>
      <p:pic>
        <p:nvPicPr>
          <p:cNvPr id="5" name="Graphic 4" descr="Target outline">
            <a:extLst>
              <a:ext uri="{FF2B5EF4-FFF2-40B4-BE49-F238E27FC236}">
                <a16:creationId xmlns:a16="http://schemas.microsoft.com/office/drawing/2014/main" id="{4F49671B-BEE5-3263-D6D2-BB3A229E1F6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900161" y="1218197"/>
            <a:ext cx="940468" cy="94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0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719EB-61BF-42DF-D949-F5BCD28526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49" y="624923"/>
            <a:ext cx="9676957" cy="742950"/>
          </a:xfrm>
        </p:spPr>
        <p:txBody>
          <a:bodyPr/>
          <a:lstStyle/>
          <a:p>
            <a:r>
              <a:rPr lang="en-HK" dirty="0"/>
              <a:t>Choosing the Right Adaptive Strategy</a:t>
            </a:r>
            <a:endParaRPr lang="en-GB" dirty="0"/>
          </a:p>
          <a:p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476D09-2CE0-602A-5738-E47E115DC73B}"/>
              </a:ext>
            </a:extLst>
          </p:cNvPr>
          <p:cNvGrpSpPr/>
          <p:nvPr/>
        </p:nvGrpSpPr>
        <p:grpSpPr>
          <a:xfrm>
            <a:off x="1125722" y="1228226"/>
            <a:ext cx="10300914" cy="2200774"/>
            <a:chOff x="1125722" y="1228226"/>
            <a:chExt cx="10300914" cy="2200774"/>
          </a:xfrm>
        </p:grpSpPr>
        <p:sp>
          <p:nvSpPr>
            <p:cNvPr id="9" name="Right Arrow 8">
              <a:extLst>
                <a:ext uri="{FF2B5EF4-FFF2-40B4-BE49-F238E27FC236}">
                  <a16:creationId xmlns:a16="http://schemas.microsoft.com/office/drawing/2014/main" id="{871149E5-FCF1-245E-6A32-6260DFA38D35}"/>
                </a:ext>
              </a:extLst>
            </p:cNvPr>
            <p:cNvSpPr/>
            <p:nvPr/>
          </p:nvSpPr>
          <p:spPr>
            <a:xfrm>
              <a:off x="2946882" y="2309763"/>
              <a:ext cx="250215" cy="289697"/>
            </a:xfrm>
            <a:prstGeom prst="rightArrow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CEDCC9D0-DA4F-AA5D-E58E-BE315A3E1DE0}"/>
                </a:ext>
              </a:extLst>
            </p:cNvPr>
            <p:cNvSpPr/>
            <p:nvPr/>
          </p:nvSpPr>
          <p:spPr>
            <a:xfrm>
              <a:off x="5083681" y="2309762"/>
              <a:ext cx="250215" cy="289697"/>
            </a:xfrm>
            <a:prstGeom prst="rightArrow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1A9B2AEC-6652-F3F2-05B7-976C640DA24C}"/>
                </a:ext>
              </a:extLst>
            </p:cNvPr>
            <p:cNvSpPr/>
            <p:nvPr/>
          </p:nvSpPr>
          <p:spPr>
            <a:xfrm>
              <a:off x="7218462" y="2309761"/>
              <a:ext cx="250215" cy="289697"/>
            </a:xfrm>
            <a:prstGeom prst="rightArrow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7E60DBB9-2B04-0480-8FAF-6942896EB186}"/>
                </a:ext>
              </a:extLst>
            </p:cNvPr>
            <p:cNvSpPr/>
            <p:nvPr/>
          </p:nvSpPr>
          <p:spPr>
            <a:xfrm>
              <a:off x="9355260" y="2309760"/>
              <a:ext cx="250215" cy="289697"/>
            </a:xfrm>
            <a:prstGeom prst="rightArrow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5AB9E32-64FE-32D8-AEAA-445435570050}"/>
                </a:ext>
              </a:extLst>
            </p:cNvPr>
            <p:cNvGrpSpPr/>
            <p:nvPr/>
          </p:nvGrpSpPr>
          <p:grpSpPr>
            <a:xfrm>
              <a:off x="1125722" y="1228226"/>
              <a:ext cx="10300914" cy="2200774"/>
              <a:chOff x="1125722" y="1228226"/>
              <a:chExt cx="10300914" cy="2200774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F8DA0F56-C985-5DA4-75AF-42E23C6B76E1}"/>
                  </a:ext>
                </a:extLst>
              </p:cNvPr>
              <p:cNvSpPr/>
              <p:nvPr/>
            </p:nvSpPr>
            <p:spPr>
              <a:xfrm>
                <a:off x="9670226" y="1495920"/>
                <a:ext cx="1756410" cy="1933079"/>
              </a:xfrm>
              <a:prstGeom prst="roundRect">
                <a:avLst/>
              </a:prstGeom>
              <a:solidFill>
                <a:srgbClr val="009193">
                  <a:alpha val="30000"/>
                </a:srgbClr>
              </a:solidFill>
              <a:ln>
                <a:solidFill>
                  <a:srgbClr val="00919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>
                  <a:solidFill>
                    <a:srgbClr val="009193"/>
                  </a:solidFill>
                  <a:latin typeface="Montserrat" pitchFamily="2" charset="77"/>
                </a:endParaRPr>
              </a:p>
            </p:txBody>
          </p:sp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357FABE9-F462-B28E-7E08-AF7C519D4382}"/>
                  </a:ext>
                </a:extLst>
              </p:cNvPr>
              <p:cNvSpPr/>
              <p:nvPr/>
            </p:nvSpPr>
            <p:spPr>
              <a:xfrm>
                <a:off x="7534100" y="1495920"/>
                <a:ext cx="1756410" cy="1933079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>
                  <a:latin typeface="Montserrat" pitchFamily="2" charset="77"/>
                </a:endParaRPr>
              </a:p>
            </p:txBody>
          </p:sp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68A230CF-5783-A36F-9C2C-8F1A636385A4}"/>
                  </a:ext>
                </a:extLst>
              </p:cNvPr>
              <p:cNvSpPr/>
              <p:nvPr/>
            </p:nvSpPr>
            <p:spPr>
              <a:xfrm>
                <a:off x="3261848" y="1480227"/>
                <a:ext cx="1756410" cy="1948773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5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>
                  <a:latin typeface="Montserrat" pitchFamily="2" charset="77"/>
                </a:endParaRP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BF1E99A-A36C-7533-523E-8B113DFC4DAD}"/>
                  </a:ext>
                </a:extLst>
              </p:cNvPr>
              <p:cNvSpPr/>
              <p:nvPr/>
            </p:nvSpPr>
            <p:spPr>
              <a:xfrm>
                <a:off x="5397974" y="1480226"/>
                <a:ext cx="1756410" cy="194877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  <a:alpha val="5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>
                  <a:latin typeface="Montserrat" pitchFamily="2" charset="77"/>
                </a:endParaRP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0E837C1-2412-CA9B-BDA2-3A3E555EB7E4}"/>
                  </a:ext>
                </a:extLst>
              </p:cNvPr>
              <p:cNvSpPr/>
              <p:nvPr/>
            </p:nvSpPr>
            <p:spPr>
              <a:xfrm>
                <a:off x="1125722" y="1480227"/>
                <a:ext cx="1756410" cy="194877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  <a:alpha val="51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i="1">
                  <a:latin typeface="Montserrat" pitchFamily="2" charset="77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24FEA30-71A0-B2F7-1876-F8F54C396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42579" y="1243920"/>
                <a:ext cx="504000" cy="504000"/>
              </a:xfrm>
              <a:prstGeom prst="ellipse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" pitchFamily="2" charset="77"/>
                  </a:rPr>
                  <a:t>1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3B2828C-A9CA-5D5C-394C-737B078A5F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891794" y="1228226"/>
                <a:ext cx="504000" cy="504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" pitchFamily="2" charset="77"/>
                  </a:rPr>
                  <a:t>2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A786A05-2FA7-89C5-CB07-5A0227695D0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298954" y="1243920"/>
                <a:ext cx="504000" cy="504000"/>
              </a:xfrm>
              <a:prstGeom prst="ellipse">
                <a:avLst/>
              </a:prstGeom>
              <a:solidFill>
                <a:srgbClr val="00919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" pitchFamily="2" charset="77"/>
                  </a:rPr>
                  <a:t>5</a:t>
                </a: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A070183-AEB1-FF65-1F1D-DB6A124FBB6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49082" y="1228226"/>
                <a:ext cx="504000" cy="504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" pitchFamily="2" charset="77"/>
                  </a:rPr>
                  <a:t>4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E7D33B9-302B-8B9F-9A72-5DE968678C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20438" y="1228226"/>
                <a:ext cx="504000" cy="5040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400" b="1" dirty="0">
                    <a:latin typeface="Montserrat" pitchFamily="2" charset="77"/>
                  </a:rPr>
                  <a:t>3</a:t>
                </a:r>
              </a:p>
            </p:txBody>
          </p:sp>
        </p:grpSp>
      </p:grpSp>
      <p:pic>
        <p:nvPicPr>
          <p:cNvPr id="18" name="Graphic 17" descr="Plant outline">
            <a:extLst>
              <a:ext uri="{FF2B5EF4-FFF2-40B4-BE49-F238E27FC236}">
                <a16:creationId xmlns:a16="http://schemas.microsoft.com/office/drawing/2014/main" id="{CBA77B6B-129A-9E48-C81D-B7D9404EC50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0385" y="1678143"/>
            <a:ext cx="526194" cy="526194"/>
          </a:xfrm>
          <a:prstGeom prst="rect">
            <a:avLst/>
          </a:prstGeom>
        </p:spPr>
      </p:pic>
      <p:pic>
        <p:nvPicPr>
          <p:cNvPr id="19" name="Graphic 18" descr="Clipboard Ticked outline">
            <a:extLst>
              <a:ext uri="{FF2B5EF4-FFF2-40B4-BE49-F238E27FC236}">
                <a16:creationId xmlns:a16="http://schemas.microsoft.com/office/drawing/2014/main" id="{73B9A483-9F50-0595-6267-3F4ADC2395F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2830" y="1569394"/>
            <a:ext cx="646624" cy="646624"/>
          </a:xfrm>
          <a:prstGeom prst="rect">
            <a:avLst/>
          </a:prstGeom>
        </p:spPr>
      </p:pic>
      <p:pic>
        <p:nvPicPr>
          <p:cNvPr id="20" name="Graphic 19" descr="Briefcase with solid fill">
            <a:extLst>
              <a:ext uri="{FF2B5EF4-FFF2-40B4-BE49-F238E27FC236}">
                <a16:creationId xmlns:a16="http://schemas.microsoft.com/office/drawing/2014/main" id="{C118490A-E404-DA59-D6CF-36063C8463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949" y="1652142"/>
            <a:ext cx="613633" cy="613633"/>
          </a:xfrm>
          <a:prstGeom prst="rect">
            <a:avLst/>
          </a:prstGeom>
        </p:spPr>
      </p:pic>
      <p:pic>
        <p:nvPicPr>
          <p:cNvPr id="21" name="Graphic 20" descr="Arrow circle outline">
            <a:extLst>
              <a:ext uri="{FF2B5EF4-FFF2-40B4-BE49-F238E27FC236}">
                <a16:creationId xmlns:a16="http://schemas.microsoft.com/office/drawing/2014/main" id="{BB0AFAED-1CC8-A364-7191-414EC02D94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0324" y="1628079"/>
            <a:ext cx="670462" cy="670462"/>
          </a:xfrm>
          <a:prstGeom prst="rect">
            <a:avLst/>
          </a:prstGeom>
        </p:spPr>
      </p:pic>
      <p:pic>
        <p:nvPicPr>
          <p:cNvPr id="22" name="Graphic 21" descr="Magnifying glass outline">
            <a:extLst>
              <a:ext uri="{FF2B5EF4-FFF2-40B4-BE49-F238E27FC236}">
                <a16:creationId xmlns:a16="http://schemas.microsoft.com/office/drawing/2014/main" id="{C3DD7AC1-BC63-FE85-3EBA-A90417D0AA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4120">
            <a:off x="1125467" y="1593314"/>
            <a:ext cx="578694" cy="57869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DEF7DB-5760-9711-83FD-557A30DD1875}"/>
              </a:ext>
            </a:extLst>
          </p:cNvPr>
          <p:cNvSpPr txBox="1"/>
          <p:nvPr/>
        </p:nvSpPr>
        <p:spPr>
          <a:xfrm>
            <a:off x="1494649" y="1785676"/>
            <a:ext cx="12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Montserrat" pitchFamily="2" charset="77"/>
              </a:rPr>
              <a:t>Identify the Barrier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B70459-E597-4C6D-2FC2-1EF15FC1EB5B}"/>
              </a:ext>
            </a:extLst>
          </p:cNvPr>
          <p:cNvCxnSpPr>
            <a:cxnSpLocks/>
          </p:cNvCxnSpPr>
          <p:nvPr/>
        </p:nvCxnSpPr>
        <p:spPr>
          <a:xfrm>
            <a:off x="9772469" y="2308896"/>
            <a:ext cx="1601498" cy="0"/>
          </a:xfrm>
          <a:prstGeom prst="line">
            <a:avLst/>
          </a:prstGeom>
          <a:ln w="19050">
            <a:solidFill>
              <a:srgbClr val="009193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2923DBA-E2B3-9870-2D62-32DE65A2C6CB}"/>
              </a:ext>
            </a:extLst>
          </p:cNvPr>
          <p:cNvCxnSpPr>
            <a:cxnSpLocks/>
          </p:cNvCxnSpPr>
          <p:nvPr/>
        </p:nvCxnSpPr>
        <p:spPr>
          <a:xfrm>
            <a:off x="7664119" y="2315750"/>
            <a:ext cx="1601498" cy="0"/>
          </a:xfrm>
          <a:prstGeom prst="line">
            <a:avLst/>
          </a:prstGeom>
          <a:ln w="19050">
            <a:solidFill>
              <a:schemeClr val="accent2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947FC4C-010B-E1C5-3BF6-320FED3B228E}"/>
              </a:ext>
            </a:extLst>
          </p:cNvPr>
          <p:cNvCxnSpPr>
            <a:cxnSpLocks/>
          </p:cNvCxnSpPr>
          <p:nvPr/>
        </p:nvCxnSpPr>
        <p:spPr>
          <a:xfrm>
            <a:off x="5490012" y="2298541"/>
            <a:ext cx="1601498" cy="0"/>
          </a:xfrm>
          <a:prstGeom prst="line">
            <a:avLst/>
          </a:prstGeom>
          <a:ln w="1905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7F65240-3536-D0E0-E738-B15AD31E6EA8}"/>
              </a:ext>
            </a:extLst>
          </p:cNvPr>
          <p:cNvCxnSpPr>
            <a:cxnSpLocks/>
          </p:cNvCxnSpPr>
          <p:nvPr/>
        </p:nvCxnSpPr>
        <p:spPr>
          <a:xfrm>
            <a:off x="3384676" y="2285097"/>
            <a:ext cx="1601498" cy="0"/>
          </a:xfrm>
          <a:prstGeom prst="line">
            <a:avLst/>
          </a:prstGeom>
          <a:ln w="19050">
            <a:solidFill>
              <a:srgbClr val="00B05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651A28-54AE-0B44-6EB5-F073AB5C27F7}"/>
              </a:ext>
            </a:extLst>
          </p:cNvPr>
          <p:cNvCxnSpPr>
            <a:cxnSpLocks/>
          </p:cNvCxnSpPr>
          <p:nvPr/>
        </p:nvCxnSpPr>
        <p:spPr>
          <a:xfrm>
            <a:off x="1232508" y="2330625"/>
            <a:ext cx="1601498" cy="0"/>
          </a:xfrm>
          <a:prstGeom prst="line">
            <a:avLst/>
          </a:prstGeom>
          <a:ln w="1905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019CBC7-F43B-1E55-EB72-6D35D51BC387}"/>
              </a:ext>
            </a:extLst>
          </p:cNvPr>
          <p:cNvSpPr txBox="1"/>
          <p:nvPr/>
        </p:nvSpPr>
        <p:spPr>
          <a:xfrm>
            <a:off x="5861636" y="1716861"/>
            <a:ext cx="137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Montserrat" pitchFamily="2" charset="77"/>
              </a:rPr>
              <a:t>Adjust Support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4DD5A1-FA05-BD34-662C-122C9CAAD960}"/>
              </a:ext>
            </a:extLst>
          </p:cNvPr>
          <p:cNvSpPr txBox="1"/>
          <p:nvPr/>
        </p:nvSpPr>
        <p:spPr>
          <a:xfrm>
            <a:off x="3744749" y="1732226"/>
            <a:ext cx="12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Montserrat" pitchFamily="2" charset="77"/>
              </a:rPr>
              <a:t>Check the Evidence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CCA2CC-D982-F2E1-7C96-386DA96A5D45}"/>
              </a:ext>
            </a:extLst>
          </p:cNvPr>
          <p:cNvSpPr txBox="1"/>
          <p:nvPr/>
        </p:nvSpPr>
        <p:spPr>
          <a:xfrm>
            <a:off x="7976530" y="1740924"/>
            <a:ext cx="12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Montserrat" pitchFamily="2" charset="77"/>
              </a:rPr>
              <a:t>Check Again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9AC8D3-1452-79D6-FA35-2FF247C1E50D}"/>
              </a:ext>
            </a:extLst>
          </p:cNvPr>
          <p:cNvSpPr txBox="1"/>
          <p:nvPr/>
        </p:nvSpPr>
        <p:spPr>
          <a:xfrm>
            <a:off x="10114334" y="1721653"/>
            <a:ext cx="1259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latin typeface="Montserrat" pitchFamily="2" charset="77"/>
              </a:rPr>
              <a:t>Fade the Support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FAC31A9-E9ED-6DDC-0EFC-AFA76A16EE11}"/>
              </a:ext>
            </a:extLst>
          </p:cNvPr>
          <p:cNvSpPr txBox="1"/>
          <p:nvPr/>
        </p:nvSpPr>
        <p:spPr>
          <a:xfrm>
            <a:off x="1144879" y="2454608"/>
            <a:ext cx="173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itchFamily="2" charset="77"/>
              </a:rPr>
              <a:t>What is preventing success?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2F9418-30B0-C0FB-668C-EC349866013D}"/>
              </a:ext>
            </a:extLst>
          </p:cNvPr>
          <p:cNvSpPr txBox="1"/>
          <p:nvPr/>
        </p:nvSpPr>
        <p:spPr>
          <a:xfrm>
            <a:off x="3265636" y="2471349"/>
            <a:ext cx="173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itchFamily="2" charset="77"/>
              </a:rPr>
              <a:t>What is the learner showing me?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A8C8D0E-E874-29E8-FCAE-0B691AC829B1}"/>
              </a:ext>
            </a:extLst>
          </p:cNvPr>
          <p:cNvSpPr txBox="1"/>
          <p:nvPr/>
        </p:nvSpPr>
        <p:spPr>
          <a:xfrm>
            <a:off x="5406429" y="2476345"/>
            <a:ext cx="1736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itchFamily="2" charset="77"/>
              </a:rPr>
              <a:t>What support will help right now?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60D99C-84F3-0D00-86F7-ADE614ED6788}"/>
              </a:ext>
            </a:extLst>
          </p:cNvPr>
          <p:cNvSpPr txBox="1"/>
          <p:nvPr/>
        </p:nvSpPr>
        <p:spPr>
          <a:xfrm>
            <a:off x="7542379" y="2512439"/>
            <a:ext cx="173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itchFamily="2" charset="77"/>
              </a:rPr>
              <a:t>Did it improve learning?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053AE3E-C516-6B62-2C22-73D90995EEF1}"/>
              </a:ext>
            </a:extLst>
          </p:cNvPr>
          <p:cNvSpPr txBox="1"/>
          <p:nvPr/>
        </p:nvSpPr>
        <p:spPr>
          <a:xfrm>
            <a:off x="9638141" y="2287850"/>
            <a:ext cx="1805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Montserrat" pitchFamily="2" charset="77"/>
              </a:rPr>
              <a:t>Can learners now succeed more independently?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00813AB7-CE68-CF01-7C9C-08FAB7130583}"/>
              </a:ext>
            </a:extLst>
          </p:cNvPr>
          <p:cNvSpPr/>
          <p:nvPr/>
        </p:nvSpPr>
        <p:spPr>
          <a:xfrm>
            <a:off x="825416" y="3926650"/>
            <a:ext cx="3554080" cy="1948773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5315E6-6881-62FE-4D12-FF41AD387F16}"/>
              </a:ext>
            </a:extLst>
          </p:cNvPr>
          <p:cNvSpPr txBox="1"/>
          <p:nvPr/>
        </p:nvSpPr>
        <p:spPr>
          <a:xfrm>
            <a:off x="866778" y="4184840"/>
            <a:ext cx="173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7030A0"/>
                </a:solidFill>
                <a:latin typeface="Montserrat" pitchFamily="2" charset="77"/>
              </a:rPr>
              <a:t>Vocabulary</a:t>
            </a:r>
          </a:p>
        </p:txBody>
      </p:sp>
      <p:pic>
        <p:nvPicPr>
          <p:cNvPr id="61" name="Graphic 60" descr="Chat outline">
            <a:extLst>
              <a:ext uri="{FF2B5EF4-FFF2-40B4-BE49-F238E27FC236}">
                <a16:creationId xmlns:a16="http://schemas.microsoft.com/office/drawing/2014/main" id="{5F2B8343-D134-CDB6-BC17-C915C08294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283" y="4384895"/>
            <a:ext cx="1521307" cy="1521307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4B792C-2937-CA8D-05C7-02EE37C0D155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>
            <a:off x="2602456" y="3926650"/>
            <a:ext cx="0" cy="1948773"/>
          </a:xfrm>
          <a:prstGeom prst="line">
            <a:avLst/>
          </a:prstGeom>
          <a:ln w="19050">
            <a:solidFill>
              <a:srgbClr val="7030A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962F4DC-5B6D-0D08-B640-93457FC5EA9C}"/>
              </a:ext>
            </a:extLst>
          </p:cNvPr>
          <p:cNvSpPr txBox="1"/>
          <p:nvPr/>
        </p:nvSpPr>
        <p:spPr>
          <a:xfrm>
            <a:off x="2597218" y="3921532"/>
            <a:ext cx="17770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400" i="1" dirty="0">
                <a:effectLst/>
                <a:latin typeface="Montserrat" pitchFamily="2" charset="77"/>
              </a:rPr>
              <a:t>Learners are struggling with key words.</a:t>
            </a:r>
          </a:p>
          <a:p>
            <a:pPr marL="0" marR="0">
              <a:buNone/>
            </a:pPr>
            <a:endParaRPr lang="en-HK" sz="1050" dirty="0">
              <a:effectLst/>
              <a:latin typeface="Montserrat" pitchFamily="2" charset="77"/>
            </a:endParaRPr>
          </a:p>
          <a:p>
            <a:pPr marL="0" marR="0">
              <a:buNone/>
            </a:pPr>
            <a:r>
              <a:rPr lang="en-HK" sz="1400" b="1" dirty="0">
                <a:solidFill>
                  <a:srgbClr val="7030A0"/>
                </a:solidFill>
                <a:effectLst/>
                <a:latin typeface="Montserrat" pitchFamily="2" charset="77"/>
              </a:rPr>
              <a:t>Possible response:</a:t>
            </a:r>
          </a:p>
          <a:p>
            <a:pPr marL="0" marR="0">
              <a:buNone/>
            </a:pPr>
            <a:r>
              <a:rPr lang="en-HK" sz="1400" dirty="0">
                <a:effectLst/>
                <a:latin typeface="Montserrat" pitchFamily="2" charset="77"/>
              </a:rPr>
              <a:t>Clarify key language or add a visual.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D37ED170-25F6-1852-F8DF-FA8C88CB27B0}"/>
              </a:ext>
            </a:extLst>
          </p:cNvPr>
          <p:cNvSpPr/>
          <p:nvPr/>
        </p:nvSpPr>
        <p:spPr>
          <a:xfrm>
            <a:off x="4496885" y="3933456"/>
            <a:ext cx="3554080" cy="1948773"/>
          </a:xfrm>
          <a:prstGeom prst="roundRect">
            <a:avLst/>
          </a:prstGeom>
          <a:solidFill>
            <a:srgbClr val="FFC000">
              <a:alpha val="24893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6CC037D-6808-43B1-D2EF-814E6C30E9CB}"/>
              </a:ext>
            </a:extLst>
          </p:cNvPr>
          <p:cNvSpPr txBox="1"/>
          <p:nvPr/>
        </p:nvSpPr>
        <p:spPr>
          <a:xfrm>
            <a:off x="4442167" y="3935912"/>
            <a:ext cx="1777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FFC000"/>
                </a:solidFill>
                <a:latin typeface="Montserrat" pitchFamily="2" charset="77"/>
              </a:rPr>
              <a:t>Mis-conception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6745204-BC0F-7ECF-328B-6F32F3D58C2A}"/>
              </a:ext>
            </a:extLst>
          </p:cNvPr>
          <p:cNvCxnSpPr>
            <a:cxnSpLocks/>
          </p:cNvCxnSpPr>
          <p:nvPr/>
        </p:nvCxnSpPr>
        <p:spPr>
          <a:xfrm>
            <a:off x="6198975" y="3933456"/>
            <a:ext cx="0" cy="19487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0FEC4BD-F030-4B50-3CAB-D4C279D3B0CC}"/>
              </a:ext>
            </a:extLst>
          </p:cNvPr>
          <p:cNvSpPr txBox="1"/>
          <p:nvPr/>
        </p:nvSpPr>
        <p:spPr>
          <a:xfrm>
            <a:off x="6209777" y="3943873"/>
            <a:ext cx="188059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400" dirty="0">
                <a:effectLst/>
                <a:latin typeface="Montserrat" pitchFamily="2" charset="77"/>
              </a:rPr>
              <a:t>Learners are showing incorrect understanding. </a:t>
            </a:r>
          </a:p>
          <a:p>
            <a:pPr marL="0" marR="0">
              <a:buNone/>
            </a:pPr>
            <a:endParaRPr lang="en-HK" sz="1050" dirty="0">
              <a:effectLst/>
              <a:latin typeface="Montserrat" pitchFamily="2" charset="77"/>
            </a:endParaRPr>
          </a:p>
          <a:p>
            <a:pPr marL="0" marR="0">
              <a:buNone/>
            </a:pPr>
            <a:r>
              <a:rPr lang="en-HK" sz="1400" b="1" dirty="0">
                <a:solidFill>
                  <a:srgbClr val="FFC000"/>
                </a:solidFill>
                <a:effectLst/>
                <a:latin typeface="Montserrat" pitchFamily="2" charset="77"/>
              </a:rPr>
              <a:t>Possible response:</a:t>
            </a:r>
          </a:p>
          <a:p>
            <a:pPr marL="0" marR="0">
              <a:buNone/>
            </a:pPr>
            <a:r>
              <a:rPr lang="en-HK" sz="1400" dirty="0">
                <a:effectLst/>
                <a:latin typeface="Montserrat" pitchFamily="2" charset="77"/>
              </a:rPr>
              <a:t>Re-explain, model or use a better example.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015D8CF-43FE-7F25-5F1C-CBBE74804009}"/>
              </a:ext>
            </a:extLst>
          </p:cNvPr>
          <p:cNvSpPr txBox="1"/>
          <p:nvPr/>
        </p:nvSpPr>
        <p:spPr>
          <a:xfrm>
            <a:off x="5279998" y="3532802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itchFamily="2" charset="77"/>
              </a:rPr>
              <a:t>-- Examples --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7171E41-9CE3-FBE6-53D5-98E82CC51AB2}"/>
              </a:ext>
            </a:extLst>
          </p:cNvPr>
          <p:cNvGrpSpPr/>
          <p:nvPr/>
        </p:nvGrpSpPr>
        <p:grpSpPr>
          <a:xfrm>
            <a:off x="4725140" y="4568908"/>
            <a:ext cx="1379557" cy="1319512"/>
            <a:chOff x="2255520" y="-914400"/>
            <a:chExt cx="914400" cy="914400"/>
          </a:xfrm>
          <a:solidFill>
            <a:schemeClr val="accent2"/>
          </a:solidFill>
        </p:grpSpPr>
        <p:pic>
          <p:nvPicPr>
            <p:cNvPr id="76" name="Graphic 75" descr="Help outline">
              <a:extLst>
                <a:ext uri="{FF2B5EF4-FFF2-40B4-BE49-F238E27FC236}">
                  <a16:creationId xmlns:a16="http://schemas.microsoft.com/office/drawing/2014/main" id="{F138B929-13A5-91DA-4734-A35A7D03DC2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10289" y="-817686"/>
              <a:ext cx="321734" cy="321734"/>
            </a:xfrm>
            <a:prstGeom prst="rect">
              <a:avLst/>
            </a:prstGeom>
          </p:spPr>
        </p:pic>
        <p:pic>
          <p:nvPicPr>
            <p:cNvPr id="77" name="Graphic 76" descr="Thought outline">
              <a:extLst>
                <a:ext uri="{FF2B5EF4-FFF2-40B4-BE49-F238E27FC236}">
                  <a16:creationId xmlns:a16="http://schemas.microsoft.com/office/drawing/2014/main" id="{B855BF00-CFB7-EF38-0C02-0FFBF7A7CF9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255520" y="-914400"/>
              <a:ext cx="914400" cy="9144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ABF1F1-A599-0F37-74D8-4E867C92AD10}"/>
              </a:ext>
            </a:extLst>
          </p:cNvPr>
          <p:cNvGrpSpPr/>
          <p:nvPr/>
        </p:nvGrpSpPr>
        <p:grpSpPr>
          <a:xfrm>
            <a:off x="742949" y="6011199"/>
            <a:ext cx="10251623" cy="707886"/>
            <a:chOff x="742950" y="5909911"/>
            <a:chExt cx="10251623" cy="707886"/>
          </a:xfrm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D8E07287-5252-8043-7CEC-382CCDC7F67B}"/>
                </a:ext>
              </a:extLst>
            </p:cNvPr>
            <p:cNvSpPr/>
            <p:nvPr/>
          </p:nvSpPr>
          <p:spPr>
            <a:xfrm>
              <a:off x="742950" y="5917004"/>
              <a:ext cx="10251622" cy="70079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itchFamily="2" charset="77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B7EE4CF-EB0A-A926-1C51-E82C9074AE21}"/>
                </a:ext>
              </a:extLst>
            </p:cNvPr>
            <p:cNvSpPr txBox="1"/>
            <p:nvPr/>
          </p:nvSpPr>
          <p:spPr>
            <a:xfrm>
              <a:off x="1453663" y="5909911"/>
              <a:ext cx="95409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HK" sz="2000" dirty="0">
                  <a:latin typeface="Montserrat" pitchFamily="2" charset="77"/>
                </a:rPr>
                <a:t>Adaptive teaching isn't about using more strategies. It's about choosing the right one for the evidence.</a:t>
              </a:r>
              <a:endParaRPr lang="en-HK" sz="2000" dirty="0">
                <a:effectLst/>
                <a:latin typeface="Montserrat" pitchFamily="2" charset="77"/>
              </a:endParaRPr>
            </a:p>
          </p:txBody>
        </p:sp>
        <p:pic>
          <p:nvPicPr>
            <p:cNvPr id="82" name="Graphic 81" descr="Lights On outline">
              <a:extLst>
                <a:ext uri="{FF2B5EF4-FFF2-40B4-BE49-F238E27FC236}">
                  <a16:creationId xmlns:a16="http://schemas.microsoft.com/office/drawing/2014/main" id="{4333FFD9-EE7A-B3B0-08F1-ADF4CE0AB3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65322" y="5911852"/>
              <a:ext cx="672300" cy="672300"/>
            </a:xfrm>
            <a:prstGeom prst="rect">
              <a:avLst/>
            </a:prstGeom>
          </p:spPr>
        </p:pic>
      </p:grp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9639A7C0-7CE6-4C1D-5AF4-0BF350C6D2CB}"/>
              </a:ext>
            </a:extLst>
          </p:cNvPr>
          <p:cNvSpPr/>
          <p:nvPr/>
        </p:nvSpPr>
        <p:spPr>
          <a:xfrm>
            <a:off x="8177401" y="3918719"/>
            <a:ext cx="3554080" cy="1948773"/>
          </a:xfrm>
          <a:prstGeom prst="roundRect">
            <a:avLst/>
          </a:prstGeom>
          <a:solidFill>
            <a:srgbClr val="009193">
              <a:alpha val="24884"/>
            </a:srgbClr>
          </a:solidFill>
          <a:ln>
            <a:solidFill>
              <a:srgbClr val="0091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E765E8E-EF7B-DABD-A89A-CEA3B3CD73B7}"/>
              </a:ext>
            </a:extLst>
          </p:cNvPr>
          <p:cNvSpPr txBox="1"/>
          <p:nvPr/>
        </p:nvSpPr>
        <p:spPr>
          <a:xfrm>
            <a:off x="8107919" y="3982650"/>
            <a:ext cx="1735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>
                <a:solidFill>
                  <a:srgbClr val="009193"/>
                </a:solidFill>
                <a:latin typeface="Montserrat" pitchFamily="2" charset="77"/>
              </a:rPr>
              <a:t>Cognitive Load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9665B43-4BCF-5446-0245-CE6224FDC06F}"/>
              </a:ext>
            </a:extLst>
          </p:cNvPr>
          <p:cNvCxnSpPr>
            <a:cxnSpLocks/>
          </p:cNvCxnSpPr>
          <p:nvPr/>
        </p:nvCxnSpPr>
        <p:spPr>
          <a:xfrm>
            <a:off x="9761937" y="3918719"/>
            <a:ext cx="0" cy="1948773"/>
          </a:xfrm>
          <a:prstGeom prst="line">
            <a:avLst/>
          </a:prstGeom>
          <a:ln w="19050">
            <a:solidFill>
              <a:srgbClr val="009193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040B652-6BF0-390D-4603-A6C0E23E4E36}"/>
              </a:ext>
            </a:extLst>
          </p:cNvPr>
          <p:cNvSpPr txBox="1"/>
          <p:nvPr/>
        </p:nvSpPr>
        <p:spPr>
          <a:xfrm>
            <a:off x="9772469" y="3897959"/>
            <a:ext cx="1926701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400" i="1" dirty="0">
                <a:effectLst/>
                <a:latin typeface="Montserrat" pitchFamily="2" charset="77"/>
              </a:rPr>
              <a:t>Too much information is overwhelming learners.</a:t>
            </a:r>
          </a:p>
          <a:p>
            <a:pPr marL="0" marR="0">
              <a:buNone/>
            </a:pPr>
            <a:endParaRPr lang="en-HK" sz="1050" dirty="0">
              <a:effectLst/>
              <a:latin typeface="Montserrat" pitchFamily="2" charset="77"/>
            </a:endParaRPr>
          </a:p>
          <a:p>
            <a:pPr marL="0" marR="0">
              <a:buNone/>
            </a:pPr>
            <a:r>
              <a:rPr lang="en-HK" sz="1400" b="1" dirty="0">
                <a:solidFill>
                  <a:srgbClr val="009193"/>
                </a:solidFill>
                <a:effectLst/>
                <a:latin typeface="Montserrat" pitchFamily="2" charset="77"/>
              </a:rPr>
              <a:t>Possible response</a:t>
            </a:r>
            <a:r>
              <a:rPr lang="en-HK" sz="1400" b="1" dirty="0">
                <a:solidFill>
                  <a:srgbClr val="7030A0"/>
                </a:solidFill>
                <a:effectLst/>
                <a:latin typeface="Montserrat" pitchFamily="2" charset="77"/>
              </a:rPr>
              <a:t>:</a:t>
            </a:r>
          </a:p>
          <a:p>
            <a:pPr marL="0" marR="0">
              <a:buNone/>
            </a:pPr>
            <a:r>
              <a:rPr lang="en-HK" sz="1400" dirty="0">
                <a:effectLst/>
                <a:latin typeface="Montserrat" pitchFamily="2" charset="77"/>
              </a:rPr>
              <a:t>Chunk the task or remove unneeded complexity.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33AE5C0-5979-A9FC-1443-3A397F92FD00}"/>
              </a:ext>
            </a:extLst>
          </p:cNvPr>
          <p:cNvGrpSpPr/>
          <p:nvPr/>
        </p:nvGrpSpPr>
        <p:grpSpPr>
          <a:xfrm>
            <a:off x="8022766" y="4603707"/>
            <a:ext cx="1669493" cy="1408607"/>
            <a:chOff x="3868420" y="136288"/>
            <a:chExt cx="914400" cy="914400"/>
          </a:xfrm>
          <a:solidFill>
            <a:srgbClr val="009193"/>
          </a:solidFill>
        </p:grpSpPr>
        <p:pic>
          <p:nvPicPr>
            <p:cNvPr id="89" name="Graphic 88" descr="Right Brain outline">
              <a:extLst>
                <a:ext uri="{FF2B5EF4-FFF2-40B4-BE49-F238E27FC236}">
                  <a16:creationId xmlns:a16="http://schemas.microsoft.com/office/drawing/2014/main" id="{675BF62F-FACF-8FE8-4205-64029E912CB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68420" y="136288"/>
              <a:ext cx="914400" cy="914400"/>
            </a:xfrm>
            <a:prstGeom prst="rect">
              <a:avLst/>
            </a:prstGeom>
          </p:spPr>
        </p:pic>
        <p:pic>
          <p:nvPicPr>
            <p:cNvPr id="90" name="Graphic 89" descr="Building Brick Wall outline">
              <a:extLst>
                <a:ext uri="{FF2B5EF4-FFF2-40B4-BE49-F238E27FC236}">
                  <a16:creationId xmlns:a16="http://schemas.microsoft.com/office/drawing/2014/main" id="{A687EFEC-848B-9DFE-C62B-D328A05007B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031972" y="500071"/>
              <a:ext cx="272589" cy="272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38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0409400B-1E9B-FBF7-23C3-584E9E96CD66}"/>
              </a:ext>
            </a:extLst>
          </p:cNvPr>
          <p:cNvSpPr/>
          <p:nvPr/>
        </p:nvSpPr>
        <p:spPr>
          <a:xfrm>
            <a:off x="3678728" y="5262048"/>
            <a:ext cx="3079253" cy="436909"/>
          </a:xfrm>
          <a:prstGeom prst="roundRect">
            <a:avLst>
              <a:gd name="adj" fmla="val 23723"/>
            </a:avLst>
          </a:prstGeom>
          <a:solidFill>
            <a:srgbClr val="FCE4A6">
              <a:alpha val="54812"/>
            </a:srgb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42296A43-577D-D866-52BE-F281D2342E55}"/>
              </a:ext>
            </a:extLst>
          </p:cNvPr>
          <p:cNvSpPr/>
          <p:nvPr/>
        </p:nvSpPr>
        <p:spPr>
          <a:xfrm>
            <a:off x="1435065" y="1657525"/>
            <a:ext cx="7982773" cy="335538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8788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D0029-3EA0-FE6C-E20C-D375E6493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69982" y="324123"/>
            <a:ext cx="2308786" cy="1555352"/>
          </a:xfrm>
        </p:spPr>
        <p:txBody>
          <a:bodyPr/>
          <a:lstStyle/>
          <a:p>
            <a:pPr algn="ctr"/>
            <a:r>
              <a:rPr lang="en-GB" dirty="0"/>
              <a:t>The ADAPTS Cycle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64358F-6E44-3AFD-1A06-5A8E17C6EB9A}"/>
              </a:ext>
            </a:extLst>
          </p:cNvPr>
          <p:cNvGrpSpPr/>
          <p:nvPr/>
        </p:nvGrpSpPr>
        <p:grpSpPr>
          <a:xfrm>
            <a:off x="742950" y="5879767"/>
            <a:ext cx="10251623" cy="861141"/>
            <a:chOff x="742950" y="5879767"/>
            <a:chExt cx="10251623" cy="861141"/>
          </a:xfrm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B785589-84A5-B954-1719-D43BD0DE04FF}"/>
                </a:ext>
              </a:extLst>
            </p:cNvPr>
            <p:cNvSpPr/>
            <p:nvPr/>
          </p:nvSpPr>
          <p:spPr>
            <a:xfrm>
              <a:off x="742950" y="5887888"/>
              <a:ext cx="10251622" cy="8530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itchFamily="2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923507-D90E-5C0A-6610-2FEBB508BC33}"/>
                </a:ext>
              </a:extLst>
            </p:cNvPr>
            <p:cNvSpPr txBox="1"/>
            <p:nvPr/>
          </p:nvSpPr>
          <p:spPr>
            <a:xfrm>
              <a:off x="1453663" y="5909911"/>
              <a:ext cx="95409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buNone/>
              </a:pPr>
              <a:r>
                <a:rPr lang="en-HK" sz="2400" dirty="0">
                  <a:effectLst/>
                  <a:latin typeface="Montserrat" pitchFamily="2" charset="77"/>
                </a:rPr>
                <a:t>Adaptive teaching is responsive teaching that maintains a common learning goal whilst varying the support.</a:t>
              </a:r>
            </a:p>
          </p:txBody>
        </p:sp>
        <p:pic>
          <p:nvPicPr>
            <p:cNvPr id="12" name="Graphic 11" descr="Lights On outline">
              <a:extLst>
                <a:ext uri="{FF2B5EF4-FFF2-40B4-BE49-F238E27FC236}">
                  <a16:creationId xmlns:a16="http://schemas.microsoft.com/office/drawing/2014/main" id="{71534353-A643-508D-FBCD-B3734F5C9280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1363" y="5879767"/>
              <a:ext cx="837249" cy="837249"/>
            </a:xfrm>
            <a:prstGeom prst="rect">
              <a:avLst/>
            </a:prstGeom>
          </p:spPr>
        </p:pic>
      </p:grp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127F859-830E-E016-A0E3-D53035AEEA70}"/>
              </a:ext>
            </a:extLst>
          </p:cNvPr>
          <p:cNvSpPr/>
          <p:nvPr/>
        </p:nvSpPr>
        <p:spPr>
          <a:xfrm>
            <a:off x="2020793" y="703436"/>
            <a:ext cx="3049562" cy="812833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D16EC3-3CD9-868D-EF62-9EA9C82E5766}"/>
              </a:ext>
            </a:extLst>
          </p:cNvPr>
          <p:cNvSpPr txBox="1"/>
          <p:nvPr/>
        </p:nvSpPr>
        <p:spPr>
          <a:xfrm>
            <a:off x="2635777" y="710330"/>
            <a:ext cx="2448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70C0"/>
                </a:solidFill>
                <a:latin typeface="Montserrat" pitchFamily="2" charset="77"/>
              </a:rPr>
              <a:t>AIM</a:t>
            </a:r>
          </a:p>
          <a:p>
            <a:pPr algn="ctr"/>
            <a:r>
              <a:rPr lang="en-GB" sz="1600" i="1" dirty="0">
                <a:latin typeface="Montserrat" pitchFamily="2" charset="77"/>
              </a:rPr>
              <a:t>Clarify the learning goal for all.</a:t>
            </a:r>
          </a:p>
        </p:txBody>
      </p:sp>
      <p:pic>
        <p:nvPicPr>
          <p:cNvPr id="32" name="Graphic 31" descr="Bullseye outline">
            <a:extLst>
              <a:ext uri="{FF2B5EF4-FFF2-40B4-BE49-F238E27FC236}">
                <a16:creationId xmlns:a16="http://schemas.microsoft.com/office/drawing/2014/main" id="{5DAC6A47-FA22-7382-5745-254B72F5486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153" y="757383"/>
            <a:ext cx="742950" cy="742950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08BEAA40-84FC-6CD5-1D0C-480543D6BCAC}"/>
              </a:ext>
            </a:extLst>
          </p:cNvPr>
          <p:cNvGrpSpPr/>
          <p:nvPr/>
        </p:nvGrpSpPr>
        <p:grpSpPr>
          <a:xfrm>
            <a:off x="3554343" y="1855186"/>
            <a:ext cx="1221005" cy="1179552"/>
            <a:chOff x="4052550" y="1858212"/>
            <a:chExt cx="1221005" cy="1179552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DF9617D-C924-5EE6-8279-B5D0AFEE1E86}"/>
                </a:ext>
              </a:extLst>
            </p:cNvPr>
            <p:cNvSpPr/>
            <p:nvPr/>
          </p:nvSpPr>
          <p:spPr>
            <a:xfrm>
              <a:off x="4052550" y="2746884"/>
              <a:ext cx="1221005" cy="290880"/>
            </a:xfrm>
            <a:custGeom>
              <a:avLst/>
              <a:gdLst>
                <a:gd name="csX0" fmla="*/ 0 w 1221005"/>
                <a:gd name="csY0" fmla="*/ 48481 h 290880"/>
                <a:gd name="csX1" fmla="*/ 48481 w 1221005"/>
                <a:gd name="csY1" fmla="*/ 0 h 290880"/>
                <a:gd name="csX2" fmla="*/ 610503 w 1221005"/>
                <a:gd name="csY2" fmla="*/ 0 h 290880"/>
                <a:gd name="csX3" fmla="*/ 1172524 w 1221005"/>
                <a:gd name="csY3" fmla="*/ 0 h 290880"/>
                <a:gd name="csX4" fmla="*/ 1221005 w 1221005"/>
                <a:gd name="csY4" fmla="*/ 48481 h 290880"/>
                <a:gd name="csX5" fmla="*/ 1221005 w 1221005"/>
                <a:gd name="csY5" fmla="*/ 242399 h 290880"/>
                <a:gd name="csX6" fmla="*/ 1172524 w 1221005"/>
                <a:gd name="csY6" fmla="*/ 290880 h 290880"/>
                <a:gd name="csX7" fmla="*/ 599262 w 1221005"/>
                <a:gd name="csY7" fmla="*/ 290880 h 290880"/>
                <a:gd name="csX8" fmla="*/ 48481 w 1221005"/>
                <a:gd name="csY8" fmla="*/ 290880 h 290880"/>
                <a:gd name="csX9" fmla="*/ 0 w 1221005"/>
                <a:gd name="csY9" fmla="*/ 242399 h 290880"/>
                <a:gd name="csX10" fmla="*/ 0 w 122100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00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72078" y="-20727"/>
                    <a:pt x="378435" y="23601"/>
                    <a:pt x="610503" y="0"/>
                  </a:cubicBezTo>
                  <a:cubicBezTo>
                    <a:pt x="842571" y="-23601"/>
                    <a:pt x="914863" y="46945"/>
                    <a:pt x="1172524" y="0"/>
                  </a:cubicBezTo>
                  <a:cubicBezTo>
                    <a:pt x="1198302" y="-2033"/>
                    <a:pt x="1221501" y="15001"/>
                    <a:pt x="1221005" y="48481"/>
                  </a:cubicBezTo>
                  <a:cubicBezTo>
                    <a:pt x="1230550" y="122689"/>
                    <a:pt x="1199086" y="186542"/>
                    <a:pt x="1221005" y="242399"/>
                  </a:cubicBezTo>
                  <a:cubicBezTo>
                    <a:pt x="1213371" y="269488"/>
                    <a:pt x="1201196" y="287460"/>
                    <a:pt x="1172524" y="290880"/>
                  </a:cubicBezTo>
                  <a:cubicBezTo>
                    <a:pt x="993502" y="317746"/>
                    <a:pt x="747093" y="249830"/>
                    <a:pt x="599262" y="290880"/>
                  </a:cubicBezTo>
                  <a:cubicBezTo>
                    <a:pt x="451431" y="331930"/>
                    <a:pt x="305396" y="224965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22100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0602" y="-56450"/>
                    <a:pt x="479066" y="10727"/>
                    <a:pt x="632983" y="0"/>
                  </a:cubicBezTo>
                  <a:cubicBezTo>
                    <a:pt x="786900" y="-10727"/>
                    <a:pt x="942320" y="36706"/>
                    <a:pt x="1172524" y="0"/>
                  </a:cubicBezTo>
                  <a:cubicBezTo>
                    <a:pt x="1195785" y="-1922"/>
                    <a:pt x="1226378" y="24273"/>
                    <a:pt x="1221005" y="48481"/>
                  </a:cubicBezTo>
                  <a:cubicBezTo>
                    <a:pt x="1236012" y="140768"/>
                    <a:pt x="1220739" y="147830"/>
                    <a:pt x="1221005" y="242399"/>
                  </a:cubicBezTo>
                  <a:cubicBezTo>
                    <a:pt x="1221657" y="268113"/>
                    <a:pt x="1195553" y="294172"/>
                    <a:pt x="1172524" y="290880"/>
                  </a:cubicBezTo>
                  <a:cubicBezTo>
                    <a:pt x="935210" y="346573"/>
                    <a:pt x="882746" y="280348"/>
                    <a:pt x="610503" y="290880"/>
                  </a:cubicBezTo>
                  <a:cubicBezTo>
                    <a:pt x="338260" y="301412"/>
                    <a:pt x="273215" y="28768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PROBE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D74585C-89AD-29ED-1867-FD304054F515}"/>
                </a:ext>
              </a:extLst>
            </p:cNvPr>
            <p:cNvGrpSpPr/>
            <p:nvPr/>
          </p:nvGrpSpPr>
          <p:grpSpPr>
            <a:xfrm>
              <a:off x="4231052" y="1858212"/>
              <a:ext cx="864000" cy="864000"/>
              <a:chOff x="4826258" y="2540328"/>
              <a:chExt cx="864000" cy="8640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24873AB-DC49-B492-4DF7-77A0EF34C0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26258" y="2540328"/>
                <a:ext cx="864000" cy="86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atin typeface="Montserrat" pitchFamily="2" charset="77"/>
                </a:endParaRPr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7F07FB4-D8EE-86DA-DBC5-67BAF2F1DB2E}"/>
                  </a:ext>
                </a:extLst>
              </p:cNvPr>
              <p:cNvGrpSpPr/>
              <p:nvPr/>
            </p:nvGrpSpPr>
            <p:grpSpPr>
              <a:xfrm>
                <a:off x="4851260" y="2588489"/>
                <a:ext cx="757879" cy="757879"/>
                <a:chOff x="7099188" y="697175"/>
                <a:chExt cx="757879" cy="757879"/>
              </a:xfrm>
            </p:grpSpPr>
            <p:pic>
              <p:nvPicPr>
                <p:cNvPr id="37" name="Graphic 36" descr="Magnifying glass outline">
                  <a:extLst>
                    <a:ext uri="{FF2B5EF4-FFF2-40B4-BE49-F238E27FC236}">
                      <a16:creationId xmlns:a16="http://schemas.microsoft.com/office/drawing/2014/main" id="{224FE7F6-FD2A-0B51-642C-CF7B162ED6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9188" y="697175"/>
                  <a:ext cx="757879" cy="757879"/>
                </a:xfrm>
                <a:prstGeom prst="rect">
                  <a:avLst/>
                </a:prstGeom>
              </p:spPr>
            </p:pic>
            <p:pic>
              <p:nvPicPr>
                <p:cNvPr id="41" name="Graphic 40" descr="Bar chart outline">
                  <a:extLst>
                    <a:ext uri="{FF2B5EF4-FFF2-40B4-BE49-F238E27FC236}">
                      <a16:creationId xmlns:a16="http://schemas.microsoft.com/office/drawing/2014/main" id="{E3659FBD-40F2-0655-CF7F-8762F54491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rcRect r="18125" b="20234"/>
                <a:stretch>
                  <a:fillRect/>
                </a:stretch>
              </p:blipFill>
              <p:spPr>
                <a:xfrm>
                  <a:off x="7206156" y="824280"/>
                  <a:ext cx="340016" cy="26015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438F07A-A9D6-74B9-365C-18370C0551C5}"/>
              </a:ext>
            </a:extLst>
          </p:cNvPr>
          <p:cNvGrpSpPr/>
          <p:nvPr/>
        </p:nvGrpSpPr>
        <p:grpSpPr>
          <a:xfrm>
            <a:off x="5492786" y="1864653"/>
            <a:ext cx="1221005" cy="1179552"/>
            <a:chOff x="5740177" y="1858212"/>
            <a:chExt cx="1221005" cy="117955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F73F8F0-3C8C-DA32-CA1C-89A71BA5A136}"/>
                </a:ext>
              </a:extLst>
            </p:cNvPr>
            <p:cNvSpPr/>
            <p:nvPr/>
          </p:nvSpPr>
          <p:spPr>
            <a:xfrm>
              <a:off x="5740177" y="2746884"/>
              <a:ext cx="1221005" cy="290880"/>
            </a:xfrm>
            <a:custGeom>
              <a:avLst/>
              <a:gdLst>
                <a:gd name="csX0" fmla="*/ 0 w 1221005"/>
                <a:gd name="csY0" fmla="*/ 48481 h 290880"/>
                <a:gd name="csX1" fmla="*/ 48481 w 1221005"/>
                <a:gd name="csY1" fmla="*/ 0 h 290880"/>
                <a:gd name="csX2" fmla="*/ 610503 w 1221005"/>
                <a:gd name="csY2" fmla="*/ 0 h 290880"/>
                <a:gd name="csX3" fmla="*/ 1172524 w 1221005"/>
                <a:gd name="csY3" fmla="*/ 0 h 290880"/>
                <a:gd name="csX4" fmla="*/ 1221005 w 1221005"/>
                <a:gd name="csY4" fmla="*/ 48481 h 290880"/>
                <a:gd name="csX5" fmla="*/ 1221005 w 1221005"/>
                <a:gd name="csY5" fmla="*/ 242399 h 290880"/>
                <a:gd name="csX6" fmla="*/ 1172524 w 1221005"/>
                <a:gd name="csY6" fmla="*/ 290880 h 290880"/>
                <a:gd name="csX7" fmla="*/ 599262 w 1221005"/>
                <a:gd name="csY7" fmla="*/ 290880 h 290880"/>
                <a:gd name="csX8" fmla="*/ 48481 w 1221005"/>
                <a:gd name="csY8" fmla="*/ 290880 h 290880"/>
                <a:gd name="csX9" fmla="*/ 0 w 1221005"/>
                <a:gd name="csY9" fmla="*/ 242399 h 290880"/>
                <a:gd name="csX10" fmla="*/ 0 w 122100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00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72078" y="-20727"/>
                    <a:pt x="378435" y="23601"/>
                    <a:pt x="610503" y="0"/>
                  </a:cubicBezTo>
                  <a:cubicBezTo>
                    <a:pt x="842571" y="-23601"/>
                    <a:pt x="914863" y="46945"/>
                    <a:pt x="1172524" y="0"/>
                  </a:cubicBezTo>
                  <a:cubicBezTo>
                    <a:pt x="1198302" y="-2033"/>
                    <a:pt x="1221501" y="15001"/>
                    <a:pt x="1221005" y="48481"/>
                  </a:cubicBezTo>
                  <a:cubicBezTo>
                    <a:pt x="1230550" y="122689"/>
                    <a:pt x="1199086" y="186542"/>
                    <a:pt x="1221005" y="242399"/>
                  </a:cubicBezTo>
                  <a:cubicBezTo>
                    <a:pt x="1213371" y="269488"/>
                    <a:pt x="1201196" y="287460"/>
                    <a:pt x="1172524" y="290880"/>
                  </a:cubicBezTo>
                  <a:cubicBezTo>
                    <a:pt x="993502" y="317746"/>
                    <a:pt x="747093" y="249830"/>
                    <a:pt x="599262" y="290880"/>
                  </a:cubicBezTo>
                  <a:cubicBezTo>
                    <a:pt x="451431" y="331930"/>
                    <a:pt x="305396" y="224965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22100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0602" y="-56450"/>
                    <a:pt x="479066" y="10727"/>
                    <a:pt x="632983" y="0"/>
                  </a:cubicBezTo>
                  <a:cubicBezTo>
                    <a:pt x="786900" y="-10727"/>
                    <a:pt x="942320" y="36706"/>
                    <a:pt x="1172524" y="0"/>
                  </a:cubicBezTo>
                  <a:cubicBezTo>
                    <a:pt x="1195785" y="-1922"/>
                    <a:pt x="1226378" y="24273"/>
                    <a:pt x="1221005" y="48481"/>
                  </a:cubicBezTo>
                  <a:cubicBezTo>
                    <a:pt x="1236012" y="140768"/>
                    <a:pt x="1220739" y="147830"/>
                    <a:pt x="1221005" y="242399"/>
                  </a:cubicBezTo>
                  <a:cubicBezTo>
                    <a:pt x="1221657" y="268113"/>
                    <a:pt x="1195553" y="294172"/>
                    <a:pt x="1172524" y="290880"/>
                  </a:cubicBezTo>
                  <a:cubicBezTo>
                    <a:pt x="935210" y="346573"/>
                    <a:pt x="882746" y="280348"/>
                    <a:pt x="610503" y="290880"/>
                  </a:cubicBezTo>
                  <a:cubicBezTo>
                    <a:pt x="338260" y="301412"/>
                    <a:pt x="273215" y="28768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TAILOR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2C0C27D-0E3B-D795-4DFF-5F6914AFAEA0}"/>
                </a:ext>
              </a:extLst>
            </p:cNvPr>
            <p:cNvGrpSpPr/>
            <p:nvPr/>
          </p:nvGrpSpPr>
          <p:grpSpPr>
            <a:xfrm>
              <a:off x="5906538" y="1858212"/>
              <a:ext cx="864000" cy="864000"/>
              <a:chOff x="6501744" y="2540328"/>
              <a:chExt cx="864000" cy="8640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46DB128-DAEE-007A-11E1-956FC039E6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1744" y="2540328"/>
                <a:ext cx="864000" cy="86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Montserrat" pitchFamily="2" charset="77"/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F724A18-DF24-BD94-B1ED-84BD9C20749F}"/>
                  </a:ext>
                </a:extLst>
              </p:cNvPr>
              <p:cNvGrpSpPr/>
              <p:nvPr/>
            </p:nvGrpSpPr>
            <p:grpSpPr>
              <a:xfrm>
                <a:off x="6623959" y="2789628"/>
                <a:ext cx="648000" cy="372247"/>
                <a:chOff x="6501744" y="956931"/>
                <a:chExt cx="432000" cy="240826"/>
              </a:xfrm>
            </p:grpSpPr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3BD6E956-A085-475E-6FD5-C1270C6AC8F1}"/>
                    </a:ext>
                  </a:extLst>
                </p:cNvPr>
                <p:cNvCxnSpPr/>
                <p:nvPr/>
              </p:nvCxnSpPr>
              <p:spPr>
                <a:xfrm>
                  <a:off x="6501744" y="996398"/>
                  <a:ext cx="43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A290170F-A6EE-CDFB-36FE-3E40E2D14468}"/>
                    </a:ext>
                  </a:extLst>
                </p:cNvPr>
                <p:cNvSpPr/>
                <p:nvPr/>
              </p:nvSpPr>
              <p:spPr>
                <a:xfrm>
                  <a:off x="6567300" y="956931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ontserrat" pitchFamily="2" charset="77"/>
                  </a:endParaRP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CFA7CF91-3E61-F9AC-3710-8A0AA096563A}"/>
                    </a:ext>
                  </a:extLst>
                </p:cNvPr>
                <p:cNvCxnSpPr/>
                <p:nvPr/>
              </p:nvCxnSpPr>
              <p:spPr>
                <a:xfrm>
                  <a:off x="6501744" y="1078948"/>
                  <a:ext cx="43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51A26B3-4354-CB68-386B-8608803DA8B5}"/>
                    </a:ext>
                  </a:extLst>
                </p:cNvPr>
                <p:cNvCxnSpPr/>
                <p:nvPr/>
              </p:nvCxnSpPr>
              <p:spPr>
                <a:xfrm>
                  <a:off x="6501744" y="1158323"/>
                  <a:ext cx="432000" cy="0"/>
                </a:xfrm>
                <a:prstGeom prst="line">
                  <a:avLst/>
                </a:prstGeom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C73A928-C8D3-74CF-987C-DCDC526FB133}"/>
                    </a:ext>
                  </a:extLst>
                </p:cNvPr>
                <p:cNvSpPr/>
                <p:nvPr/>
              </p:nvSpPr>
              <p:spPr>
                <a:xfrm>
                  <a:off x="6799075" y="1040611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ontserrat" pitchFamily="2" charset="77"/>
                  </a:endParaRPr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231154BB-C9AE-A354-2101-6C5168FBC08D}"/>
                    </a:ext>
                  </a:extLst>
                </p:cNvPr>
                <p:cNvSpPr/>
                <p:nvPr/>
              </p:nvSpPr>
              <p:spPr>
                <a:xfrm>
                  <a:off x="6681744" y="1125757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Montserrat" pitchFamily="2" charset="77"/>
                  </a:endParaRPr>
                </a:p>
              </p:txBody>
            </p:sp>
          </p:grpSp>
        </p:grpSp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8DC7FA9-4963-A47D-67A0-CAEBD295B65E}"/>
              </a:ext>
            </a:extLst>
          </p:cNvPr>
          <p:cNvSpPr/>
          <p:nvPr/>
        </p:nvSpPr>
        <p:spPr>
          <a:xfrm>
            <a:off x="5868138" y="733701"/>
            <a:ext cx="3049562" cy="812833"/>
          </a:xfrm>
          <a:prstGeom prst="roundRect">
            <a:avLst/>
          </a:prstGeom>
          <a:solidFill>
            <a:schemeClr val="bg1"/>
          </a:solidFill>
          <a:ln>
            <a:solidFill>
              <a:srgbClr val="7C1B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54EBC3-1031-8AFC-2E00-D7DD1222682E}"/>
              </a:ext>
            </a:extLst>
          </p:cNvPr>
          <p:cNvSpPr txBox="1"/>
          <p:nvPr/>
        </p:nvSpPr>
        <p:spPr>
          <a:xfrm>
            <a:off x="6120282" y="729907"/>
            <a:ext cx="288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7C1B3C"/>
                </a:solidFill>
                <a:latin typeface="Montserrat" pitchFamily="2" charset="77"/>
              </a:rPr>
              <a:t>DESIGN</a:t>
            </a:r>
          </a:p>
          <a:p>
            <a:pPr algn="ctr"/>
            <a:r>
              <a:rPr lang="en-HK" sz="1600" i="1" dirty="0">
                <a:latin typeface="Montserrat" pitchFamily="2" charset="77"/>
              </a:rPr>
              <a:t>Anticipate barriers and plan high-quality support.</a:t>
            </a:r>
          </a:p>
        </p:txBody>
      </p:sp>
      <p:pic>
        <p:nvPicPr>
          <p:cNvPr id="61" name="Graphic 60" descr="Magnifying glass outline">
            <a:extLst>
              <a:ext uri="{FF2B5EF4-FFF2-40B4-BE49-F238E27FC236}">
                <a16:creationId xmlns:a16="http://schemas.microsoft.com/office/drawing/2014/main" id="{7356DF25-29D5-DAF8-9A35-A05BD712A4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821932">
            <a:off x="5877594" y="774217"/>
            <a:ext cx="606787" cy="606787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E600E82-070D-2CC7-55A3-AFB517B7D91A}"/>
              </a:ext>
            </a:extLst>
          </p:cNvPr>
          <p:cNvCxnSpPr>
            <a:cxnSpLocks/>
          </p:cNvCxnSpPr>
          <p:nvPr/>
        </p:nvCxnSpPr>
        <p:spPr>
          <a:xfrm>
            <a:off x="5111973" y="1079960"/>
            <a:ext cx="756165" cy="0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6C01EE7-733B-E494-1539-6FBBE56E4554}"/>
              </a:ext>
            </a:extLst>
          </p:cNvPr>
          <p:cNvCxnSpPr>
            <a:cxnSpLocks/>
          </p:cNvCxnSpPr>
          <p:nvPr/>
        </p:nvCxnSpPr>
        <p:spPr>
          <a:xfrm>
            <a:off x="5467327" y="1476430"/>
            <a:ext cx="0" cy="40908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1F73866-6960-DF9F-87F7-7ECD95311935}"/>
              </a:ext>
            </a:extLst>
          </p:cNvPr>
          <p:cNvCxnSpPr/>
          <p:nvPr/>
        </p:nvCxnSpPr>
        <p:spPr>
          <a:xfrm flipV="1">
            <a:off x="4916333" y="2290610"/>
            <a:ext cx="373400" cy="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0C0719D-C100-C135-449C-47CB9E310969}"/>
              </a:ext>
            </a:extLst>
          </p:cNvPr>
          <p:cNvCxnSpPr/>
          <p:nvPr/>
        </p:nvCxnSpPr>
        <p:spPr>
          <a:xfrm flipV="1">
            <a:off x="6974097" y="2282285"/>
            <a:ext cx="373400" cy="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FD11080-CFA1-0E57-6E0C-EC71C72DE5C3}"/>
              </a:ext>
            </a:extLst>
          </p:cNvPr>
          <p:cNvGrpSpPr/>
          <p:nvPr/>
        </p:nvGrpSpPr>
        <p:grpSpPr>
          <a:xfrm>
            <a:off x="1645556" y="1861229"/>
            <a:ext cx="1665107" cy="1179552"/>
            <a:chOff x="2340157" y="1858212"/>
            <a:chExt cx="1665107" cy="1179552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2374593-F60A-7726-1C5E-03B08B10D3BA}"/>
                </a:ext>
              </a:extLst>
            </p:cNvPr>
            <p:cNvSpPr/>
            <p:nvPr/>
          </p:nvSpPr>
          <p:spPr>
            <a:xfrm>
              <a:off x="2340157" y="2746884"/>
              <a:ext cx="1221005" cy="290880"/>
            </a:xfrm>
            <a:custGeom>
              <a:avLst/>
              <a:gdLst>
                <a:gd name="csX0" fmla="*/ 0 w 1221005"/>
                <a:gd name="csY0" fmla="*/ 48481 h 290880"/>
                <a:gd name="csX1" fmla="*/ 48481 w 1221005"/>
                <a:gd name="csY1" fmla="*/ 0 h 290880"/>
                <a:gd name="csX2" fmla="*/ 610503 w 1221005"/>
                <a:gd name="csY2" fmla="*/ 0 h 290880"/>
                <a:gd name="csX3" fmla="*/ 1172524 w 1221005"/>
                <a:gd name="csY3" fmla="*/ 0 h 290880"/>
                <a:gd name="csX4" fmla="*/ 1221005 w 1221005"/>
                <a:gd name="csY4" fmla="*/ 48481 h 290880"/>
                <a:gd name="csX5" fmla="*/ 1221005 w 1221005"/>
                <a:gd name="csY5" fmla="*/ 242399 h 290880"/>
                <a:gd name="csX6" fmla="*/ 1172524 w 1221005"/>
                <a:gd name="csY6" fmla="*/ 290880 h 290880"/>
                <a:gd name="csX7" fmla="*/ 599262 w 1221005"/>
                <a:gd name="csY7" fmla="*/ 290880 h 290880"/>
                <a:gd name="csX8" fmla="*/ 48481 w 1221005"/>
                <a:gd name="csY8" fmla="*/ 290880 h 290880"/>
                <a:gd name="csX9" fmla="*/ 0 w 1221005"/>
                <a:gd name="csY9" fmla="*/ 242399 h 290880"/>
                <a:gd name="csX10" fmla="*/ 0 w 122100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00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72078" y="-20727"/>
                    <a:pt x="378435" y="23601"/>
                    <a:pt x="610503" y="0"/>
                  </a:cubicBezTo>
                  <a:cubicBezTo>
                    <a:pt x="842571" y="-23601"/>
                    <a:pt x="914863" y="46945"/>
                    <a:pt x="1172524" y="0"/>
                  </a:cubicBezTo>
                  <a:cubicBezTo>
                    <a:pt x="1198302" y="-2033"/>
                    <a:pt x="1221501" y="15001"/>
                    <a:pt x="1221005" y="48481"/>
                  </a:cubicBezTo>
                  <a:cubicBezTo>
                    <a:pt x="1230550" y="122689"/>
                    <a:pt x="1199086" y="186542"/>
                    <a:pt x="1221005" y="242399"/>
                  </a:cubicBezTo>
                  <a:cubicBezTo>
                    <a:pt x="1213371" y="269488"/>
                    <a:pt x="1201196" y="287460"/>
                    <a:pt x="1172524" y="290880"/>
                  </a:cubicBezTo>
                  <a:cubicBezTo>
                    <a:pt x="993502" y="317746"/>
                    <a:pt x="747093" y="249830"/>
                    <a:pt x="599262" y="290880"/>
                  </a:cubicBezTo>
                  <a:cubicBezTo>
                    <a:pt x="451431" y="331930"/>
                    <a:pt x="305396" y="224965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22100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0602" y="-56450"/>
                    <a:pt x="479066" y="10727"/>
                    <a:pt x="632983" y="0"/>
                  </a:cubicBezTo>
                  <a:cubicBezTo>
                    <a:pt x="786900" y="-10727"/>
                    <a:pt x="942320" y="36706"/>
                    <a:pt x="1172524" y="0"/>
                  </a:cubicBezTo>
                  <a:cubicBezTo>
                    <a:pt x="1195785" y="-1922"/>
                    <a:pt x="1226378" y="24273"/>
                    <a:pt x="1221005" y="48481"/>
                  </a:cubicBezTo>
                  <a:cubicBezTo>
                    <a:pt x="1236012" y="140768"/>
                    <a:pt x="1220739" y="147830"/>
                    <a:pt x="1221005" y="242399"/>
                  </a:cubicBezTo>
                  <a:cubicBezTo>
                    <a:pt x="1221657" y="268113"/>
                    <a:pt x="1195553" y="294172"/>
                    <a:pt x="1172524" y="290880"/>
                  </a:cubicBezTo>
                  <a:cubicBezTo>
                    <a:pt x="935210" y="346573"/>
                    <a:pt x="882746" y="280348"/>
                    <a:pt x="610503" y="290880"/>
                  </a:cubicBezTo>
                  <a:cubicBezTo>
                    <a:pt x="338260" y="301412"/>
                    <a:pt x="273215" y="28768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rgbClr val="15195D"/>
                  </a:solidFill>
                  <a:latin typeface="Montserrat" pitchFamily="2" charset="77"/>
                </a:rPr>
                <a:t>ACT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6869523-B491-9A9D-DF4C-887D854C969A}"/>
                </a:ext>
              </a:extLst>
            </p:cNvPr>
            <p:cNvGrpSpPr/>
            <p:nvPr/>
          </p:nvGrpSpPr>
          <p:grpSpPr>
            <a:xfrm>
              <a:off x="2518659" y="1858212"/>
              <a:ext cx="864000" cy="864000"/>
              <a:chOff x="3113865" y="2540328"/>
              <a:chExt cx="864000" cy="86400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9B18E2B-4336-2A73-8281-5BEE10F9041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13865" y="2540328"/>
                <a:ext cx="864000" cy="864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Montserrat" pitchFamily="2" charset="77"/>
                </a:endParaRPr>
              </a:p>
            </p:txBody>
          </p:sp>
          <p:pic>
            <p:nvPicPr>
              <p:cNvPr id="35" name="Graphic 34" descr="Classroom outline">
                <a:extLst>
                  <a:ext uri="{FF2B5EF4-FFF2-40B4-BE49-F238E27FC236}">
                    <a16:creationId xmlns:a16="http://schemas.microsoft.com/office/drawing/2014/main" id="{A7DDE6FF-0E36-6B0E-878D-42605BDF5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176821" y="2598288"/>
                <a:ext cx="748080" cy="748080"/>
              </a:xfrm>
              <a:prstGeom prst="rect">
                <a:avLst/>
              </a:prstGeom>
            </p:spPr>
          </p:pic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6EBA9FAC-DBE5-C3C3-C5A7-01C966511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1864" y="2297851"/>
              <a:ext cx="373400" cy="1"/>
            </a:xfrm>
            <a:prstGeom prst="straightConnector1">
              <a:avLst/>
            </a:prstGeom>
            <a:ln w="38100">
              <a:solidFill>
                <a:srgbClr val="7C1B3C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A771A60-6274-7E84-645F-C4A809EA8BA3}"/>
              </a:ext>
            </a:extLst>
          </p:cNvPr>
          <p:cNvSpPr txBox="1"/>
          <p:nvPr/>
        </p:nvSpPr>
        <p:spPr>
          <a:xfrm>
            <a:off x="1559955" y="3025802"/>
            <a:ext cx="1306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1200" i="1" dirty="0">
                <a:effectLst/>
                <a:latin typeface="Montserrat" pitchFamily="2" charset="77"/>
              </a:rPr>
              <a:t>Teach with clarity and intentionality.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986613-DFC9-DBF4-7C90-574FF52171B0}"/>
              </a:ext>
            </a:extLst>
          </p:cNvPr>
          <p:cNvSpPr txBox="1"/>
          <p:nvPr/>
        </p:nvSpPr>
        <p:spPr>
          <a:xfrm>
            <a:off x="3545574" y="3023527"/>
            <a:ext cx="12210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1200" i="1" dirty="0">
                <a:effectLst/>
                <a:latin typeface="Montserrat" pitchFamily="2" charset="77"/>
              </a:rPr>
              <a:t>Gather evidence of learning.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ABDCE4B-3185-5C6E-1C95-275C88205713}"/>
              </a:ext>
            </a:extLst>
          </p:cNvPr>
          <p:cNvGrpSpPr/>
          <p:nvPr/>
        </p:nvGrpSpPr>
        <p:grpSpPr>
          <a:xfrm>
            <a:off x="7369077" y="1854857"/>
            <a:ext cx="1221005" cy="1169168"/>
            <a:chOff x="7574683" y="1868596"/>
            <a:chExt cx="1221005" cy="116916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D016BDA-12A2-1AC9-AD0B-40FBDEA7B8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2668" y="1868596"/>
              <a:ext cx="864000" cy="86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Montserrat" pitchFamily="2" charset="77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EB93318-FC24-32C4-131D-B4BACABA01E9}"/>
                </a:ext>
              </a:extLst>
            </p:cNvPr>
            <p:cNvSpPr/>
            <p:nvPr/>
          </p:nvSpPr>
          <p:spPr>
            <a:xfrm>
              <a:off x="7574683" y="2746884"/>
              <a:ext cx="1221005" cy="290880"/>
            </a:xfrm>
            <a:custGeom>
              <a:avLst/>
              <a:gdLst>
                <a:gd name="csX0" fmla="*/ 0 w 1221005"/>
                <a:gd name="csY0" fmla="*/ 48481 h 290880"/>
                <a:gd name="csX1" fmla="*/ 48481 w 1221005"/>
                <a:gd name="csY1" fmla="*/ 0 h 290880"/>
                <a:gd name="csX2" fmla="*/ 610503 w 1221005"/>
                <a:gd name="csY2" fmla="*/ 0 h 290880"/>
                <a:gd name="csX3" fmla="*/ 1172524 w 1221005"/>
                <a:gd name="csY3" fmla="*/ 0 h 290880"/>
                <a:gd name="csX4" fmla="*/ 1221005 w 1221005"/>
                <a:gd name="csY4" fmla="*/ 48481 h 290880"/>
                <a:gd name="csX5" fmla="*/ 1221005 w 1221005"/>
                <a:gd name="csY5" fmla="*/ 242399 h 290880"/>
                <a:gd name="csX6" fmla="*/ 1172524 w 1221005"/>
                <a:gd name="csY6" fmla="*/ 290880 h 290880"/>
                <a:gd name="csX7" fmla="*/ 599262 w 1221005"/>
                <a:gd name="csY7" fmla="*/ 290880 h 290880"/>
                <a:gd name="csX8" fmla="*/ 48481 w 1221005"/>
                <a:gd name="csY8" fmla="*/ 290880 h 290880"/>
                <a:gd name="csX9" fmla="*/ 0 w 1221005"/>
                <a:gd name="csY9" fmla="*/ 242399 h 290880"/>
                <a:gd name="csX10" fmla="*/ 0 w 1221005"/>
                <a:gd name="csY10" fmla="*/ 48481 h 29088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</a:cxnLst>
              <a:rect l="l" t="t" r="r" b="b"/>
              <a:pathLst>
                <a:path w="1221005" h="290880" fill="none" extrusionOk="0">
                  <a:moveTo>
                    <a:pt x="0" y="48481"/>
                  </a:moveTo>
                  <a:cubicBezTo>
                    <a:pt x="2721" y="25039"/>
                    <a:pt x="27380" y="-4968"/>
                    <a:pt x="48481" y="0"/>
                  </a:cubicBezTo>
                  <a:cubicBezTo>
                    <a:pt x="272078" y="-20727"/>
                    <a:pt x="378435" y="23601"/>
                    <a:pt x="610503" y="0"/>
                  </a:cubicBezTo>
                  <a:cubicBezTo>
                    <a:pt x="842571" y="-23601"/>
                    <a:pt x="914863" y="46945"/>
                    <a:pt x="1172524" y="0"/>
                  </a:cubicBezTo>
                  <a:cubicBezTo>
                    <a:pt x="1198302" y="-2033"/>
                    <a:pt x="1221501" y="15001"/>
                    <a:pt x="1221005" y="48481"/>
                  </a:cubicBezTo>
                  <a:cubicBezTo>
                    <a:pt x="1230550" y="122689"/>
                    <a:pt x="1199086" y="186542"/>
                    <a:pt x="1221005" y="242399"/>
                  </a:cubicBezTo>
                  <a:cubicBezTo>
                    <a:pt x="1213371" y="269488"/>
                    <a:pt x="1201196" y="287460"/>
                    <a:pt x="1172524" y="290880"/>
                  </a:cubicBezTo>
                  <a:cubicBezTo>
                    <a:pt x="993502" y="317746"/>
                    <a:pt x="747093" y="249830"/>
                    <a:pt x="599262" y="290880"/>
                  </a:cubicBezTo>
                  <a:cubicBezTo>
                    <a:pt x="451431" y="331930"/>
                    <a:pt x="305396" y="224965"/>
                    <a:pt x="48481" y="290880"/>
                  </a:cubicBezTo>
                  <a:cubicBezTo>
                    <a:pt x="21621" y="288582"/>
                    <a:pt x="3763" y="269959"/>
                    <a:pt x="0" y="242399"/>
                  </a:cubicBezTo>
                  <a:cubicBezTo>
                    <a:pt x="-13195" y="165929"/>
                    <a:pt x="1783" y="90413"/>
                    <a:pt x="0" y="48481"/>
                  </a:cubicBezTo>
                  <a:close/>
                </a:path>
                <a:path w="1221005" h="290880" stroke="0" extrusionOk="0">
                  <a:moveTo>
                    <a:pt x="0" y="48481"/>
                  </a:moveTo>
                  <a:cubicBezTo>
                    <a:pt x="-1715" y="20648"/>
                    <a:pt x="15232" y="2430"/>
                    <a:pt x="48481" y="0"/>
                  </a:cubicBezTo>
                  <a:cubicBezTo>
                    <a:pt x="200602" y="-56450"/>
                    <a:pt x="479066" y="10727"/>
                    <a:pt x="632983" y="0"/>
                  </a:cubicBezTo>
                  <a:cubicBezTo>
                    <a:pt x="786900" y="-10727"/>
                    <a:pt x="942320" y="36706"/>
                    <a:pt x="1172524" y="0"/>
                  </a:cubicBezTo>
                  <a:cubicBezTo>
                    <a:pt x="1195785" y="-1922"/>
                    <a:pt x="1226378" y="24273"/>
                    <a:pt x="1221005" y="48481"/>
                  </a:cubicBezTo>
                  <a:cubicBezTo>
                    <a:pt x="1236012" y="140768"/>
                    <a:pt x="1220739" y="147830"/>
                    <a:pt x="1221005" y="242399"/>
                  </a:cubicBezTo>
                  <a:cubicBezTo>
                    <a:pt x="1221657" y="268113"/>
                    <a:pt x="1195553" y="294172"/>
                    <a:pt x="1172524" y="290880"/>
                  </a:cubicBezTo>
                  <a:cubicBezTo>
                    <a:pt x="935210" y="346573"/>
                    <a:pt x="882746" y="280348"/>
                    <a:pt x="610503" y="290880"/>
                  </a:cubicBezTo>
                  <a:cubicBezTo>
                    <a:pt x="338260" y="301412"/>
                    <a:pt x="273215" y="287683"/>
                    <a:pt x="48481" y="290880"/>
                  </a:cubicBezTo>
                  <a:cubicBezTo>
                    <a:pt x="19769" y="290769"/>
                    <a:pt x="1061" y="266264"/>
                    <a:pt x="0" y="242399"/>
                  </a:cubicBezTo>
                  <a:cubicBezTo>
                    <a:pt x="-12869" y="182431"/>
                    <a:pt x="12806" y="103699"/>
                    <a:pt x="0" y="4848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B" sz="1400" dirty="0">
                  <a:solidFill>
                    <a:srgbClr val="15195D"/>
                  </a:solidFill>
                  <a:latin typeface="Montserrat" pitchFamily="2" charset="77"/>
                </a:rPr>
                <a:t>STEP BACK</a:t>
              </a:r>
            </a:p>
          </p:txBody>
        </p:sp>
        <p:pic>
          <p:nvPicPr>
            <p:cNvPr id="56" name="Graphic 55" descr="Plant outline">
              <a:extLst>
                <a:ext uri="{FF2B5EF4-FFF2-40B4-BE49-F238E27FC236}">
                  <a16:creationId xmlns:a16="http://schemas.microsoft.com/office/drawing/2014/main" id="{230E30CB-8221-4F4B-1A62-1F04ED75532F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50844" y="1951958"/>
              <a:ext cx="709824" cy="709824"/>
            </a:xfrm>
            <a:prstGeom prst="rect">
              <a:avLst/>
            </a:prstGeom>
          </p:spPr>
        </p:pic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292B45DA-C695-795B-5FC4-5E481C4A675F}"/>
              </a:ext>
            </a:extLst>
          </p:cNvPr>
          <p:cNvSpPr txBox="1"/>
          <p:nvPr/>
        </p:nvSpPr>
        <p:spPr>
          <a:xfrm>
            <a:off x="7185790" y="3072490"/>
            <a:ext cx="1599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1200" i="1" dirty="0">
                <a:effectLst/>
                <a:latin typeface="Montserrat" pitchFamily="2" charset="77"/>
              </a:rPr>
              <a:t>Remove support when learners are ready.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394DE5-334F-5E20-2E38-48B5848F5B5A}"/>
              </a:ext>
            </a:extLst>
          </p:cNvPr>
          <p:cNvSpPr txBox="1"/>
          <p:nvPr/>
        </p:nvSpPr>
        <p:spPr>
          <a:xfrm>
            <a:off x="2712150" y="4024708"/>
            <a:ext cx="4576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2000" b="1" dirty="0">
                <a:effectLst/>
                <a:latin typeface="Montserrat" pitchFamily="2" charset="77"/>
              </a:rPr>
              <a:t>This cycle happens repeatedly throughout the lesson.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4A5D378-DFC4-CC5F-57F2-13881148074D}"/>
              </a:ext>
            </a:extLst>
          </p:cNvPr>
          <p:cNvSpPr txBox="1"/>
          <p:nvPr/>
        </p:nvSpPr>
        <p:spPr>
          <a:xfrm>
            <a:off x="3979490" y="225457"/>
            <a:ext cx="286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itchFamily="2" charset="77"/>
              </a:rPr>
              <a:t>-- Before the Lesson --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AB822F8-FFA4-911D-D446-4E6E9A85EA9D}"/>
              </a:ext>
            </a:extLst>
          </p:cNvPr>
          <p:cNvSpPr txBox="1"/>
          <p:nvPr/>
        </p:nvSpPr>
        <p:spPr>
          <a:xfrm rot="5400000">
            <a:off x="7597790" y="3185793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itchFamily="2" charset="77"/>
              </a:rPr>
              <a:t>-- During the Lesson --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FB41341C-DFDD-19F9-1B69-DFB57396ADA5}"/>
              </a:ext>
            </a:extLst>
          </p:cNvPr>
          <p:cNvCxnSpPr>
            <a:cxnSpLocks/>
          </p:cNvCxnSpPr>
          <p:nvPr/>
        </p:nvCxnSpPr>
        <p:spPr>
          <a:xfrm>
            <a:off x="5307713" y="4883169"/>
            <a:ext cx="0" cy="409081"/>
          </a:xfrm>
          <a:prstGeom prst="straightConnector1">
            <a:avLst/>
          </a:prstGeom>
          <a:ln w="38100">
            <a:solidFill>
              <a:srgbClr val="7C1B3C"/>
            </a:solidFill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02A22BAE-205E-A3EC-5AE7-CCD4E979F347}"/>
              </a:ext>
            </a:extLst>
          </p:cNvPr>
          <p:cNvSpPr txBox="1"/>
          <p:nvPr/>
        </p:nvSpPr>
        <p:spPr>
          <a:xfrm>
            <a:off x="4133358" y="5300371"/>
            <a:ext cx="2527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dirty="0">
                <a:effectLst/>
                <a:latin typeface="Montserrat" pitchFamily="2" charset="77"/>
              </a:rPr>
              <a:t>Next learning goal...</a:t>
            </a:r>
          </a:p>
        </p:txBody>
      </p:sp>
      <p:pic>
        <p:nvPicPr>
          <p:cNvPr id="95" name="Graphic 94" descr="Star outline">
            <a:extLst>
              <a:ext uri="{FF2B5EF4-FFF2-40B4-BE49-F238E27FC236}">
                <a16:creationId xmlns:a16="http://schemas.microsoft.com/office/drawing/2014/main" id="{3C193B70-B0FD-D28C-2808-1AD04E29CB4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40035" y="5274997"/>
            <a:ext cx="393182" cy="393182"/>
          </a:xfrm>
          <a:prstGeom prst="rect">
            <a:avLst/>
          </a:prstGeom>
        </p:spPr>
      </p:pic>
      <p:sp>
        <p:nvSpPr>
          <p:cNvPr id="97" name="Freeform 96">
            <a:extLst>
              <a:ext uri="{FF2B5EF4-FFF2-40B4-BE49-F238E27FC236}">
                <a16:creationId xmlns:a16="http://schemas.microsoft.com/office/drawing/2014/main" id="{B2793C41-6902-1946-7EB1-52448EB78F97}"/>
              </a:ext>
            </a:extLst>
          </p:cNvPr>
          <p:cNvSpPr/>
          <p:nvPr/>
        </p:nvSpPr>
        <p:spPr>
          <a:xfrm>
            <a:off x="742950" y="1096300"/>
            <a:ext cx="2888994" cy="4417026"/>
          </a:xfrm>
          <a:custGeom>
            <a:avLst/>
            <a:gdLst>
              <a:gd name="csX0" fmla="*/ 2083928 w 2083928"/>
              <a:gd name="csY0" fmla="*/ 3400817 h 3416057"/>
              <a:gd name="csX1" fmla="*/ 1474328 w 2083928"/>
              <a:gd name="csY1" fmla="*/ 3416057 h 3416057"/>
              <a:gd name="csX2" fmla="*/ 773288 w 2083928"/>
              <a:gd name="csY2" fmla="*/ 3400817 h 3416057"/>
              <a:gd name="csX3" fmla="*/ 438008 w 2083928"/>
              <a:gd name="csY3" fmla="*/ 3385577 h 3416057"/>
              <a:gd name="csX4" fmla="*/ 209408 w 2083928"/>
              <a:gd name="csY4" fmla="*/ 3233177 h 3416057"/>
              <a:gd name="csX5" fmla="*/ 26528 w 2083928"/>
              <a:gd name="csY5" fmla="*/ 2958857 h 3416057"/>
              <a:gd name="csX6" fmla="*/ 11288 w 2083928"/>
              <a:gd name="csY6" fmla="*/ 2486417 h 3416057"/>
              <a:gd name="csX7" fmla="*/ 11288 w 2083928"/>
              <a:gd name="csY7" fmla="*/ 1998737 h 3416057"/>
              <a:gd name="csX8" fmla="*/ 11288 w 2083928"/>
              <a:gd name="csY8" fmla="*/ 1480577 h 3416057"/>
              <a:gd name="csX9" fmla="*/ 11288 w 2083928"/>
              <a:gd name="csY9" fmla="*/ 1023377 h 3416057"/>
              <a:gd name="csX10" fmla="*/ 11288 w 2083928"/>
              <a:gd name="csY10" fmla="*/ 520457 h 3416057"/>
              <a:gd name="csX11" fmla="*/ 163688 w 2083928"/>
              <a:gd name="csY11" fmla="*/ 230897 h 3416057"/>
              <a:gd name="csX12" fmla="*/ 407528 w 2083928"/>
              <a:gd name="csY12" fmla="*/ 32777 h 3416057"/>
              <a:gd name="csX13" fmla="*/ 895208 w 2083928"/>
              <a:gd name="csY13" fmla="*/ 2297 h 34160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</a:cxnLst>
            <a:rect l="l" t="t" r="r" b="b"/>
            <a:pathLst>
              <a:path w="2083928" h="3416057">
                <a:moveTo>
                  <a:pt x="2083928" y="3400817"/>
                </a:moveTo>
                <a:cubicBezTo>
                  <a:pt x="1888348" y="3408437"/>
                  <a:pt x="1692768" y="3416057"/>
                  <a:pt x="1474328" y="3416057"/>
                </a:cubicBezTo>
                <a:cubicBezTo>
                  <a:pt x="1255888" y="3416057"/>
                  <a:pt x="946008" y="3405897"/>
                  <a:pt x="773288" y="3400817"/>
                </a:cubicBezTo>
                <a:cubicBezTo>
                  <a:pt x="600568" y="3395737"/>
                  <a:pt x="531988" y="3413517"/>
                  <a:pt x="438008" y="3385577"/>
                </a:cubicBezTo>
                <a:cubicBezTo>
                  <a:pt x="344028" y="3357637"/>
                  <a:pt x="277988" y="3304297"/>
                  <a:pt x="209408" y="3233177"/>
                </a:cubicBezTo>
                <a:cubicBezTo>
                  <a:pt x="140828" y="3162057"/>
                  <a:pt x="59548" y="3083317"/>
                  <a:pt x="26528" y="2958857"/>
                </a:cubicBezTo>
                <a:cubicBezTo>
                  <a:pt x="-6492" y="2834397"/>
                  <a:pt x="13828" y="2646437"/>
                  <a:pt x="11288" y="2486417"/>
                </a:cubicBezTo>
                <a:cubicBezTo>
                  <a:pt x="8748" y="2326397"/>
                  <a:pt x="11288" y="1998737"/>
                  <a:pt x="11288" y="1998737"/>
                </a:cubicBezTo>
                <a:lnTo>
                  <a:pt x="11288" y="1480577"/>
                </a:lnTo>
                <a:lnTo>
                  <a:pt x="11288" y="1023377"/>
                </a:lnTo>
                <a:cubicBezTo>
                  <a:pt x="11288" y="863357"/>
                  <a:pt x="-14112" y="652537"/>
                  <a:pt x="11288" y="520457"/>
                </a:cubicBezTo>
                <a:cubicBezTo>
                  <a:pt x="36688" y="388377"/>
                  <a:pt x="97648" y="312177"/>
                  <a:pt x="163688" y="230897"/>
                </a:cubicBezTo>
                <a:cubicBezTo>
                  <a:pt x="229728" y="149617"/>
                  <a:pt x="285608" y="70877"/>
                  <a:pt x="407528" y="32777"/>
                </a:cubicBezTo>
                <a:cubicBezTo>
                  <a:pt x="529448" y="-5323"/>
                  <a:pt x="712328" y="-1513"/>
                  <a:pt x="895208" y="2297"/>
                </a:cubicBezTo>
              </a:path>
            </a:pathLst>
          </a:custGeom>
          <a:noFill/>
          <a:ln w="28575">
            <a:prstDash val="dash"/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CF04442-C805-4976-9285-0F2F1348B7AC}"/>
              </a:ext>
            </a:extLst>
          </p:cNvPr>
          <p:cNvSpPr txBox="1"/>
          <p:nvPr/>
        </p:nvSpPr>
        <p:spPr>
          <a:xfrm>
            <a:off x="9737326" y="2208409"/>
            <a:ext cx="22276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2400" b="1" i="1" dirty="0">
                <a:solidFill>
                  <a:srgbClr val="002060"/>
                </a:solidFill>
                <a:effectLst/>
                <a:latin typeface="Montserrat" pitchFamily="2" charset="77"/>
              </a:rPr>
              <a:t>Adaptive teaching is a continuous cycle, not six separate steps.</a:t>
            </a:r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65F982E6-0341-B165-1638-0231F024D0B5}"/>
              </a:ext>
            </a:extLst>
          </p:cNvPr>
          <p:cNvSpPr/>
          <p:nvPr/>
        </p:nvSpPr>
        <p:spPr>
          <a:xfrm rot="5400000">
            <a:off x="4525523" y="1281035"/>
            <a:ext cx="1051055" cy="5963796"/>
          </a:xfrm>
          <a:custGeom>
            <a:avLst/>
            <a:gdLst>
              <a:gd name="csX0" fmla="*/ 0 w 1195659"/>
              <a:gd name="csY0" fmla="*/ 7651 h 3407689"/>
              <a:gd name="csX1" fmla="*/ 616226 w 1195659"/>
              <a:gd name="csY1" fmla="*/ 7651 h 3407689"/>
              <a:gd name="csX2" fmla="*/ 874644 w 1195659"/>
              <a:gd name="csY2" fmla="*/ 87164 h 3407689"/>
              <a:gd name="csX3" fmla="*/ 1152940 w 1195659"/>
              <a:gd name="csY3" fmla="*/ 345582 h 3407689"/>
              <a:gd name="csX4" fmla="*/ 1172818 w 1195659"/>
              <a:gd name="csY4" fmla="*/ 663634 h 3407689"/>
              <a:gd name="csX5" fmla="*/ 1172818 w 1195659"/>
              <a:gd name="csY5" fmla="*/ 2830364 h 3407689"/>
              <a:gd name="csX6" fmla="*/ 874644 w 1195659"/>
              <a:gd name="csY6" fmla="*/ 3267686 h 3407689"/>
              <a:gd name="csX7" fmla="*/ 576470 w 1195659"/>
              <a:gd name="csY7" fmla="*/ 3386956 h 3407689"/>
              <a:gd name="csX8" fmla="*/ 119270 w 1195659"/>
              <a:gd name="csY8" fmla="*/ 3406834 h 3407689"/>
              <a:gd name="csX0" fmla="*/ 0 w 1192415"/>
              <a:gd name="csY0" fmla="*/ 7651 h 3407689"/>
              <a:gd name="csX1" fmla="*/ 616226 w 1192415"/>
              <a:gd name="csY1" fmla="*/ 7651 h 3407689"/>
              <a:gd name="csX2" fmla="*/ 874644 w 1192415"/>
              <a:gd name="csY2" fmla="*/ 87164 h 3407689"/>
              <a:gd name="csX3" fmla="*/ 1152940 w 1192415"/>
              <a:gd name="csY3" fmla="*/ 345582 h 3407689"/>
              <a:gd name="csX4" fmla="*/ 1172818 w 1192415"/>
              <a:gd name="csY4" fmla="*/ 663634 h 3407689"/>
              <a:gd name="csX5" fmla="*/ 1172818 w 1192415"/>
              <a:gd name="csY5" fmla="*/ 2830364 h 3407689"/>
              <a:gd name="csX6" fmla="*/ 918485 w 1192415"/>
              <a:gd name="csY6" fmla="*/ 3292738 h 3407689"/>
              <a:gd name="csX7" fmla="*/ 576470 w 1192415"/>
              <a:gd name="csY7" fmla="*/ 3386956 h 3407689"/>
              <a:gd name="csX8" fmla="*/ 119270 w 1192415"/>
              <a:gd name="csY8" fmla="*/ 3406834 h 3407689"/>
              <a:gd name="csX0" fmla="*/ 0 w 1192415"/>
              <a:gd name="csY0" fmla="*/ 7651 h 3407689"/>
              <a:gd name="csX1" fmla="*/ 616226 w 1192415"/>
              <a:gd name="csY1" fmla="*/ 7651 h 3407689"/>
              <a:gd name="csX2" fmla="*/ 874644 w 1192415"/>
              <a:gd name="csY2" fmla="*/ 87164 h 3407689"/>
              <a:gd name="csX3" fmla="*/ 1152940 w 1192415"/>
              <a:gd name="csY3" fmla="*/ 345582 h 3407689"/>
              <a:gd name="csX4" fmla="*/ 1172818 w 1192415"/>
              <a:gd name="csY4" fmla="*/ 663634 h 3407689"/>
              <a:gd name="csX5" fmla="*/ 1172818 w 1192415"/>
              <a:gd name="csY5" fmla="*/ 2830364 h 3407689"/>
              <a:gd name="csX6" fmla="*/ 918485 w 1192415"/>
              <a:gd name="csY6" fmla="*/ 3292738 h 3407689"/>
              <a:gd name="csX7" fmla="*/ 576470 w 1192415"/>
              <a:gd name="csY7" fmla="*/ 3386956 h 3407689"/>
              <a:gd name="csX8" fmla="*/ 119270 w 1192415"/>
              <a:gd name="csY8" fmla="*/ 3406834 h 3407689"/>
              <a:gd name="csX0" fmla="*/ 0 w 1190562"/>
              <a:gd name="csY0" fmla="*/ 7651 h 3407689"/>
              <a:gd name="csX1" fmla="*/ 616226 w 1190562"/>
              <a:gd name="csY1" fmla="*/ 7651 h 3407689"/>
              <a:gd name="csX2" fmla="*/ 874644 w 1190562"/>
              <a:gd name="csY2" fmla="*/ 87164 h 3407689"/>
              <a:gd name="csX3" fmla="*/ 1152940 w 1190562"/>
              <a:gd name="csY3" fmla="*/ 345582 h 3407689"/>
              <a:gd name="csX4" fmla="*/ 1172818 w 1190562"/>
              <a:gd name="csY4" fmla="*/ 663634 h 3407689"/>
              <a:gd name="csX5" fmla="*/ 1172818 w 1190562"/>
              <a:gd name="csY5" fmla="*/ 2830364 h 3407689"/>
              <a:gd name="csX6" fmla="*/ 943537 w 1190562"/>
              <a:gd name="csY6" fmla="*/ 3342842 h 3407689"/>
              <a:gd name="csX7" fmla="*/ 576470 w 1190562"/>
              <a:gd name="csY7" fmla="*/ 3386956 h 3407689"/>
              <a:gd name="csX8" fmla="*/ 119270 w 1190562"/>
              <a:gd name="csY8" fmla="*/ 3406834 h 3407689"/>
              <a:gd name="csX0" fmla="*/ 0 w 1190562"/>
              <a:gd name="csY0" fmla="*/ 7651 h 3407689"/>
              <a:gd name="csX1" fmla="*/ 616226 w 1190562"/>
              <a:gd name="csY1" fmla="*/ 7651 h 3407689"/>
              <a:gd name="csX2" fmla="*/ 874644 w 1190562"/>
              <a:gd name="csY2" fmla="*/ 87164 h 3407689"/>
              <a:gd name="csX3" fmla="*/ 1152940 w 1190562"/>
              <a:gd name="csY3" fmla="*/ 345582 h 3407689"/>
              <a:gd name="csX4" fmla="*/ 1172818 w 1190562"/>
              <a:gd name="csY4" fmla="*/ 663634 h 3407689"/>
              <a:gd name="csX5" fmla="*/ 1172818 w 1190562"/>
              <a:gd name="csY5" fmla="*/ 2830364 h 3407689"/>
              <a:gd name="csX6" fmla="*/ 943537 w 1190562"/>
              <a:gd name="csY6" fmla="*/ 3342842 h 3407689"/>
              <a:gd name="csX7" fmla="*/ 576470 w 1190562"/>
              <a:gd name="csY7" fmla="*/ 3386956 h 3407689"/>
              <a:gd name="csX8" fmla="*/ 119270 w 1190562"/>
              <a:gd name="csY8" fmla="*/ 3406834 h 3407689"/>
              <a:gd name="csX0" fmla="*/ 0 w 1190562"/>
              <a:gd name="csY0" fmla="*/ 7651 h 3426507"/>
              <a:gd name="csX1" fmla="*/ 616226 w 1190562"/>
              <a:gd name="csY1" fmla="*/ 7651 h 3426507"/>
              <a:gd name="csX2" fmla="*/ 874644 w 1190562"/>
              <a:gd name="csY2" fmla="*/ 87164 h 3426507"/>
              <a:gd name="csX3" fmla="*/ 1152940 w 1190562"/>
              <a:gd name="csY3" fmla="*/ 345582 h 3426507"/>
              <a:gd name="csX4" fmla="*/ 1172818 w 1190562"/>
              <a:gd name="csY4" fmla="*/ 663634 h 3426507"/>
              <a:gd name="csX5" fmla="*/ 1172818 w 1190562"/>
              <a:gd name="csY5" fmla="*/ 2830364 h 3426507"/>
              <a:gd name="csX6" fmla="*/ 943537 w 1190562"/>
              <a:gd name="csY6" fmla="*/ 3342842 h 3426507"/>
              <a:gd name="csX7" fmla="*/ 563944 w 1190562"/>
              <a:gd name="csY7" fmla="*/ 3418271 h 3426507"/>
              <a:gd name="csX8" fmla="*/ 119270 w 1190562"/>
              <a:gd name="csY8" fmla="*/ 3406834 h 3426507"/>
              <a:gd name="csX0" fmla="*/ 0 w 1190562"/>
              <a:gd name="csY0" fmla="*/ 7651 h 3426507"/>
              <a:gd name="csX1" fmla="*/ 616226 w 1190562"/>
              <a:gd name="csY1" fmla="*/ 7651 h 3426507"/>
              <a:gd name="csX2" fmla="*/ 874644 w 1190562"/>
              <a:gd name="csY2" fmla="*/ 87164 h 3426507"/>
              <a:gd name="csX3" fmla="*/ 1152940 w 1190562"/>
              <a:gd name="csY3" fmla="*/ 345582 h 3426507"/>
              <a:gd name="csX4" fmla="*/ 1172818 w 1190562"/>
              <a:gd name="csY4" fmla="*/ 663634 h 3426507"/>
              <a:gd name="csX5" fmla="*/ 1172818 w 1190562"/>
              <a:gd name="csY5" fmla="*/ 2830364 h 3426507"/>
              <a:gd name="csX6" fmla="*/ 943537 w 1190562"/>
              <a:gd name="csY6" fmla="*/ 3342842 h 3426507"/>
              <a:gd name="csX7" fmla="*/ 563944 w 1190562"/>
              <a:gd name="csY7" fmla="*/ 3418271 h 3426507"/>
              <a:gd name="csX8" fmla="*/ 119270 w 1190562"/>
              <a:gd name="csY8" fmla="*/ 3406834 h 3426507"/>
              <a:gd name="csX0" fmla="*/ 0 w 1190562"/>
              <a:gd name="csY0" fmla="*/ 7651 h 3421337"/>
              <a:gd name="csX1" fmla="*/ 616226 w 1190562"/>
              <a:gd name="csY1" fmla="*/ 7651 h 3421337"/>
              <a:gd name="csX2" fmla="*/ 874644 w 1190562"/>
              <a:gd name="csY2" fmla="*/ 87164 h 3421337"/>
              <a:gd name="csX3" fmla="*/ 1152940 w 1190562"/>
              <a:gd name="csY3" fmla="*/ 345582 h 3421337"/>
              <a:gd name="csX4" fmla="*/ 1172818 w 1190562"/>
              <a:gd name="csY4" fmla="*/ 663634 h 3421337"/>
              <a:gd name="csX5" fmla="*/ 1172818 w 1190562"/>
              <a:gd name="csY5" fmla="*/ 2830364 h 3421337"/>
              <a:gd name="csX6" fmla="*/ 943537 w 1190562"/>
              <a:gd name="csY6" fmla="*/ 3342842 h 3421337"/>
              <a:gd name="csX7" fmla="*/ 563944 w 1190562"/>
              <a:gd name="csY7" fmla="*/ 3418271 h 3421337"/>
              <a:gd name="csX8" fmla="*/ 119270 w 1190562"/>
              <a:gd name="csY8" fmla="*/ 3406834 h 3421337"/>
              <a:gd name="csX0" fmla="*/ 0 w 1190562"/>
              <a:gd name="csY0" fmla="*/ 7651 h 3421337"/>
              <a:gd name="csX1" fmla="*/ 616226 w 1190562"/>
              <a:gd name="csY1" fmla="*/ 7651 h 3421337"/>
              <a:gd name="csX2" fmla="*/ 874644 w 1190562"/>
              <a:gd name="csY2" fmla="*/ 87164 h 3421337"/>
              <a:gd name="csX3" fmla="*/ 1152940 w 1190562"/>
              <a:gd name="csY3" fmla="*/ 345582 h 3421337"/>
              <a:gd name="csX4" fmla="*/ 1172818 w 1190562"/>
              <a:gd name="csY4" fmla="*/ 663634 h 3421337"/>
              <a:gd name="csX5" fmla="*/ 1172818 w 1190562"/>
              <a:gd name="csY5" fmla="*/ 2830364 h 3421337"/>
              <a:gd name="csX6" fmla="*/ 943537 w 1190562"/>
              <a:gd name="csY6" fmla="*/ 3342842 h 3421337"/>
              <a:gd name="csX7" fmla="*/ 563944 w 1190562"/>
              <a:gd name="csY7" fmla="*/ 3418271 h 3421337"/>
              <a:gd name="csX8" fmla="*/ 119270 w 1190562"/>
              <a:gd name="csY8" fmla="*/ 3406834 h 3421337"/>
              <a:gd name="csX0" fmla="*/ 0 w 1185006"/>
              <a:gd name="csY0" fmla="*/ 7651 h 3419245"/>
              <a:gd name="csX1" fmla="*/ 616226 w 1185006"/>
              <a:gd name="csY1" fmla="*/ 7651 h 3419245"/>
              <a:gd name="csX2" fmla="*/ 874644 w 1185006"/>
              <a:gd name="csY2" fmla="*/ 87164 h 3419245"/>
              <a:gd name="csX3" fmla="*/ 1152940 w 1185006"/>
              <a:gd name="csY3" fmla="*/ 345582 h 3419245"/>
              <a:gd name="csX4" fmla="*/ 1172818 w 1185006"/>
              <a:gd name="csY4" fmla="*/ 663634 h 3419245"/>
              <a:gd name="csX5" fmla="*/ 1172818 w 1185006"/>
              <a:gd name="csY5" fmla="*/ 2830364 h 3419245"/>
              <a:gd name="csX6" fmla="*/ 1018693 w 1185006"/>
              <a:gd name="csY6" fmla="*/ 3330316 h 3419245"/>
              <a:gd name="csX7" fmla="*/ 563944 w 1185006"/>
              <a:gd name="csY7" fmla="*/ 3418271 h 3419245"/>
              <a:gd name="csX8" fmla="*/ 119270 w 1185006"/>
              <a:gd name="csY8" fmla="*/ 3406834 h 3419245"/>
              <a:gd name="csX0" fmla="*/ 0 w 1200414"/>
              <a:gd name="csY0" fmla="*/ 7651 h 3429421"/>
              <a:gd name="csX1" fmla="*/ 616226 w 1200414"/>
              <a:gd name="csY1" fmla="*/ 7651 h 3429421"/>
              <a:gd name="csX2" fmla="*/ 874644 w 1200414"/>
              <a:gd name="csY2" fmla="*/ 87164 h 3429421"/>
              <a:gd name="csX3" fmla="*/ 1152940 w 1200414"/>
              <a:gd name="csY3" fmla="*/ 345582 h 3429421"/>
              <a:gd name="csX4" fmla="*/ 1172818 w 1200414"/>
              <a:gd name="csY4" fmla="*/ 663634 h 3429421"/>
              <a:gd name="csX5" fmla="*/ 1191607 w 1200414"/>
              <a:gd name="csY5" fmla="*/ 2561054 h 3429421"/>
              <a:gd name="csX6" fmla="*/ 1018693 w 1200414"/>
              <a:gd name="csY6" fmla="*/ 3330316 h 3429421"/>
              <a:gd name="csX7" fmla="*/ 563944 w 1200414"/>
              <a:gd name="csY7" fmla="*/ 3418271 h 3429421"/>
              <a:gd name="csX8" fmla="*/ 119270 w 1200414"/>
              <a:gd name="csY8" fmla="*/ 3406834 h 3429421"/>
              <a:gd name="csX0" fmla="*/ 0 w 1191629"/>
              <a:gd name="csY0" fmla="*/ 7651 h 3429421"/>
              <a:gd name="csX1" fmla="*/ 616226 w 1191629"/>
              <a:gd name="csY1" fmla="*/ 7651 h 3429421"/>
              <a:gd name="csX2" fmla="*/ 874644 w 1191629"/>
              <a:gd name="csY2" fmla="*/ 87164 h 3429421"/>
              <a:gd name="csX3" fmla="*/ 1152940 w 1191629"/>
              <a:gd name="csY3" fmla="*/ 345582 h 3429421"/>
              <a:gd name="csX4" fmla="*/ 1172818 w 1191629"/>
              <a:gd name="csY4" fmla="*/ 663634 h 3429421"/>
              <a:gd name="csX5" fmla="*/ 1191607 w 1191629"/>
              <a:gd name="csY5" fmla="*/ 2561054 h 3429421"/>
              <a:gd name="csX6" fmla="*/ 1018693 w 1191629"/>
              <a:gd name="csY6" fmla="*/ 3330316 h 3429421"/>
              <a:gd name="csX7" fmla="*/ 563944 w 1191629"/>
              <a:gd name="csY7" fmla="*/ 3418271 h 3429421"/>
              <a:gd name="csX8" fmla="*/ 119270 w 1191629"/>
              <a:gd name="csY8" fmla="*/ 3406834 h 3429421"/>
              <a:gd name="csX0" fmla="*/ 0 w 1194928"/>
              <a:gd name="csY0" fmla="*/ 7651 h 3424968"/>
              <a:gd name="csX1" fmla="*/ 616226 w 1194928"/>
              <a:gd name="csY1" fmla="*/ 7651 h 3424968"/>
              <a:gd name="csX2" fmla="*/ 874644 w 1194928"/>
              <a:gd name="csY2" fmla="*/ 87164 h 3424968"/>
              <a:gd name="csX3" fmla="*/ 1152940 w 1194928"/>
              <a:gd name="csY3" fmla="*/ 345582 h 3424968"/>
              <a:gd name="csX4" fmla="*/ 1172818 w 1194928"/>
              <a:gd name="csY4" fmla="*/ 663634 h 3424968"/>
              <a:gd name="csX5" fmla="*/ 1191607 w 1194928"/>
              <a:gd name="csY5" fmla="*/ 2561054 h 3424968"/>
              <a:gd name="csX6" fmla="*/ 1100112 w 1194928"/>
              <a:gd name="csY6" fmla="*/ 3317790 h 3424968"/>
              <a:gd name="csX7" fmla="*/ 563944 w 1194928"/>
              <a:gd name="csY7" fmla="*/ 3418271 h 3424968"/>
              <a:gd name="csX8" fmla="*/ 119270 w 1194928"/>
              <a:gd name="csY8" fmla="*/ 3406834 h 3424968"/>
              <a:gd name="csX0" fmla="*/ 0 w 1195234"/>
              <a:gd name="csY0" fmla="*/ 7651 h 3424968"/>
              <a:gd name="csX1" fmla="*/ 616226 w 1195234"/>
              <a:gd name="csY1" fmla="*/ 7651 h 3424968"/>
              <a:gd name="csX2" fmla="*/ 874644 w 1195234"/>
              <a:gd name="csY2" fmla="*/ 87164 h 3424968"/>
              <a:gd name="csX3" fmla="*/ 1134151 w 1195234"/>
              <a:gd name="csY3" fmla="*/ 189006 h 3424968"/>
              <a:gd name="csX4" fmla="*/ 1172818 w 1195234"/>
              <a:gd name="csY4" fmla="*/ 663634 h 3424968"/>
              <a:gd name="csX5" fmla="*/ 1191607 w 1195234"/>
              <a:gd name="csY5" fmla="*/ 2561054 h 3424968"/>
              <a:gd name="csX6" fmla="*/ 1100112 w 1195234"/>
              <a:gd name="csY6" fmla="*/ 3317790 h 3424968"/>
              <a:gd name="csX7" fmla="*/ 563944 w 1195234"/>
              <a:gd name="csY7" fmla="*/ 3418271 h 3424968"/>
              <a:gd name="csX8" fmla="*/ 119270 w 1195234"/>
              <a:gd name="csY8" fmla="*/ 3406834 h 3424968"/>
              <a:gd name="csX0" fmla="*/ 0 w 1195234"/>
              <a:gd name="csY0" fmla="*/ 5696 h 3423013"/>
              <a:gd name="csX1" fmla="*/ 616226 w 1195234"/>
              <a:gd name="csY1" fmla="*/ 5696 h 3423013"/>
              <a:gd name="csX2" fmla="*/ 905959 w 1195234"/>
              <a:gd name="csY2" fmla="*/ 16316 h 3423013"/>
              <a:gd name="csX3" fmla="*/ 1134151 w 1195234"/>
              <a:gd name="csY3" fmla="*/ 187051 h 3423013"/>
              <a:gd name="csX4" fmla="*/ 1172818 w 1195234"/>
              <a:gd name="csY4" fmla="*/ 661679 h 3423013"/>
              <a:gd name="csX5" fmla="*/ 1191607 w 1195234"/>
              <a:gd name="csY5" fmla="*/ 2559099 h 3423013"/>
              <a:gd name="csX6" fmla="*/ 1100112 w 1195234"/>
              <a:gd name="csY6" fmla="*/ 3315835 h 3423013"/>
              <a:gd name="csX7" fmla="*/ 563944 w 1195234"/>
              <a:gd name="csY7" fmla="*/ 3416316 h 3423013"/>
              <a:gd name="csX8" fmla="*/ 119270 w 1195234"/>
              <a:gd name="csY8" fmla="*/ 3404879 h 3423013"/>
              <a:gd name="csX0" fmla="*/ 31045 w 1075964"/>
              <a:gd name="csY0" fmla="*/ 5696 h 3423013"/>
              <a:gd name="csX1" fmla="*/ 496956 w 1075964"/>
              <a:gd name="csY1" fmla="*/ 5696 h 3423013"/>
              <a:gd name="csX2" fmla="*/ 786689 w 1075964"/>
              <a:gd name="csY2" fmla="*/ 16316 h 3423013"/>
              <a:gd name="csX3" fmla="*/ 1014881 w 1075964"/>
              <a:gd name="csY3" fmla="*/ 187051 h 3423013"/>
              <a:gd name="csX4" fmla="*/ 1053548 w 1075964"/>
              <a:gd name="csY4" fmla="*/ 661679 h 3423013"/>
              <a:gd name="csX5" fmla="*/ 1072337 w 1075964"/>
              <a:gd name="csY5" fmla="*/ 2559099 h 3423013"/>
              <a:gd name="csX6" fmla="*/ 980842 w 1075964"/>
              <a:gd name="csY6" fmla="*/ 3315835 h 3423013"/>
              <a:gd name="csX7" fmla="*/ 444674 w 1075964"/>
              <a:gd name="csY7" fmla="*/ 3416316 h 3423013"/>
              <a:gd name="csX8" fmla="*/ 0 w 1075964"/>
              <a:gd name="csY8" fmla="*/ 3404879 h 3423013"/>
              <a:gd name="csX0" fmla="*/ 31045 w 1075964"/>
              <a:gd name="csY0" fmla="*/ 5696 h 3423013"/>
              <a:gd name="csX1" fmla="*/ 496956 w 1075964"/>
              <a:gd name="csY1" fmla="*/ 5696 h 3423013"/>
              <a:gd name="csX2" fmla="*/ 786689 w 1075964"/>
              <a:gd name="csY2" fmla="*/ 16316 h 3423013"/>
              <a:gd name="csX3" fmla="*/ 1014881 w 1075964"/>
              <a:gd name="csY3" fmla="*/ 187051 h 3423013"/>
              <a:gd name="csX4" fmla="*/ 1053548 w 1075964"/>
              <a:gd name="csY4" fmla="*/ 661679 h 3423013"/>
              <a:gd name="csX5" fmla="*/ 1072337 w 1075964"/>
              <a:gd name="csY5" fmla="*/ 2559099 h 3423013"/>
              <a:gd name="csX6" fmla="*/ 980842 w 1075964"/>
              <a:gd name="csY6" fmla="*/ 3315835 h 3423013"/>
              <a:gd name="csX7" fmla="*/ 444674 w 1075964"/>
              <a:gd name="csY7" fmla="*/ 3416316 h 3423013"/>
              <a:gd name="csX8" fmla="*/ 0 w 1075964"/>
              <a:gd name="csY8" fmla="*/ 3404879 h 3423013"/>
              <a:gd name="csX0" fmla="*/ 31045 w 1087573"/>
              <a:gd name="csY0" fmla="*/ 5696 h 3436178"/>
              <a:gd name="csX1" fmla="*/ 496956 w 1087573"/>
              <a:gd name="csY1" fmla="*/ 5696 h 3436178"/>
              <a:gd name="csX2" fmla="*/ 786689 w 1087573"/>
              <a:gd name="csY2" fmla="*/ 16316 h 3436178"/>
              <a:gd name="csX3" fmla="*/ 1014881 w 1087573"/>
              <a:gd name="csY3" fmla="*/ 187051 h 3436178"/>
              <a:gd name="csX4" fmla="*/ 1053548 w 1087573"/>
              <a:gd name="csY4" fmla="*/ 661679 h 3436178"/>
              <a:gd name="csX5" fmla="*/ 1084863 w 1087573"/>
              <a:gd name="csY5" fmla="*/ 2308579 h 3436178"/>
              <a:gd name="csX6" fmla="*/ 980842 w 1087573"/>
              <a:gd name="csY6" fmla="*/ 3315835 h 3436178"/>
              <a:gd name="csX7" fmla="*/ 444674 w 1087573"/>
              <a:gd name="csY7" fmla="*/ 3416316 h 3436178"/>
              <a:gd name="csX8" fmla="*/ 0 w 1087573"/>
              <a:gd name="csY8" fmla="*/ 3404879 h 3436178"/>
              <a:gd name="csX0" fmla="*/ 31045 w 1084939"/>
              <a:gd name="csY0" fmla="*/ 5696 h 3436178"/>
              <a:gd name="csX1" fmla="*/ 496956 w 1084939"/>
              <a:gd name="csY1" fmla="*/ 5696 h 3436178"/>
              <a:gd name="csX2" fmla="*/ 786689 w 1084939"/>
              <a:gd name="csY2" fmla="*/ 16316 h 3436178"/>
              <a:gd name="csX3" fmla="*/ 1014881 w 1084939"/>
              <a:gd name="csY3" fmla="*/ 187051 h 3436178"/>
              <a:gd name="csX4" fmla="*/ 1053548 w 1084939"/>
              <a:gd name="csY4" fmla="*/ 661679 h 3436178"/>
              <a:gd name="csX5" fmla="*/ 1084863 w 1084939"/>
              <a:gd name="csY5" fmla="*/ 2308579 h 3436178"/>
              <a:gd name="csX6" fmla="*/ 980842 w 1084939"/>
              <a:gd name="csY6" fmla="*/ 3315835 h 3436178"/>
              <a:gd name="csX7" fmla="*/ 444674 w 1084939"/>
              <a:gd name="csY7" fmla="*/ 3416316 h 3436178"/>
              <a:gd name="csX8" fmla="*/ 0 w 1084939"/>
              <a:gd name="csY8" fmla="*/ 3404879 h 3436178"/>
              <a:gd name="csX0" fmla="*/ 31045 w 1089576"/>
              <a:gd name="csY0" fmla="*/ 5696 h 3436178"/>
              <a:gd name="csX1" fmla="*/ 496956 w 1089576"/>
              <a:gd name="csY1" fmla="*/ 5696 h 3436178"/>
              <a:gd name="csX2" fmla="*/ 786689 w 1089576"/>
              <a:gd name="csY2" fmla="*/ 16316 h 3436178"/>
              <a:gd name="csX3" fmla="*/ 1014881 w 1089576"/>
              <a:gd name="csY3" fmla="*/ 187051 h 3436178"/>
              <a:gd name="csX4" fmla="*/ 1066074 w 1089576"/>
              <a:gd name="csY4" fmla="*/ 1143931 h 3436178"/>
              <a:gd name="csX5" fmla="*/ 1084863 w 1089576"/>
              <a:gd name="csY5" fmla="*/ 2308579 h 3436178"/>
              <a:gd name="csX6" fmla="*/ 980842 w 1089576"/>
              <a:gd name="csY6" fmla="*/ 3315835 h 3436178"/>
              <a:gd name="csX7" fmla="*/ 444674 w 1089576"/>
              <a:gd name="csY7" fmla="*/ 3416316 h 3436178"/>
              <a:gd name="csX8" fmla="*/ 0 w 1089576"/>
              <a:gd name="csY8" fmla="*/ 3404879 h 3436178"/>
              <a:gd name="csX0" fmla="*/ 31045 w 1091090"/>
              <a:gd name="csY0" fmla="*/ 5696 h 3436178"/>
              <a:gd name="csX1" fmla="*/ 496956 w 1091090"/>
              <a:gd name="csY1" fmla="*/ 5696 h 3436178"/>
              <a:gd name="csX2" fmla="*/ 786689 w 1091090"/>
              <a:gd name="csY2" fmla="*/ 16316 h 3436178"/>
              <a:gd name="csX3" fmla="*/ 1014881 w 1091090"/>
              <a:gd name="csY3" fmla="*/ 187051 h 3436178"/>
              <a:gd name="csX4" fmla="*/ 1072337 w 1091090"/>
              <a:gd name="csY4" fmla="*/ 1143931 h 3436178"/>
              <a:gd name="csX5" fmla="*/ 1084863 w 1091090"/>
              <a:gd name="csY5" fmla="*/ 2308579 h 3436178"/>
              <a:gd name="csX6" fmla="*/ 980842 w 1091090"/>
              <a:gd name="csY6" fmla="*/ 3315835 h 3436178"/>
              <a:gd name="csX7" fmla="*/ 444674 w 1091090"/>
              <a:gd name="csY7" fmla="*/ 3416316 h 3436178"/>
              <a:gd name="csX8" fmla="*/ 0 w 1091090"/>
              <a:gd name="csY8" fmla="*/ 3404879 h 3436178"/>
              <a:gd name="csX0" fmla="*/ 31045 w 1091090"/>
              <a:gd name="csY0" fmla="*/ 5696 h 3436178"/>
              <a:gd name="csX1" fmla="*/ 496956 w 1091090"/>
              <a:gd name="csY1" fmla="*/ 5696 h 3436178"/>
              <a:gd name="csX2" fmla="*/ 786689 w 1091090"/>
              <a:gd name="csY2" fmla="*/ 16316 h 3436178"/>
              <a:gd name="csX3" fmla="*/ 1014881 w 1091090"/>
              <a:gd name="csY3" fmla="*/ 187051 h 3436178"/>
              <a:gd name="csX4" fmla="*/ 1072337 w 1091090"/>
              <a:gd name="csY4" fmla="*/ 1143931 h 3436178"/>
              <a:gd name="csX5" fmla="*/ 1084863 w 1091090"/>
              <a:gd name="csY5" fmla="*/ 2308579 h 3436178"/>
              <a:gd name="csX6" fmla="*/ 980842 w 1091090"/>
              <a:gd name="csY6" fmla="*/ 3315835 h 3436178"/>
              <a:gd name="csX7" fmla="*/ 444674 w 1091090"/>
              <a:gd name="csY7" fmla="*/ 3416316 h 3436178"/>
              <a:gd name="csX8" fmla="*/ 0 w 1091090"/>
              <a:gd name="csY8" fmla="*/ 3404879 h 3436178"/>
              <a:gd name="csX0" fmla="*/ 31045 w 1091090"/>
              <a:gd name="csY0" fmla="*/ 15030 h 3445512"/>
              <a:gd name="csX1" fmla="*/ 496956 w 1091090"/>
              <a:gd name="csY1" fmla="*/ 15030 h 3445512"/>
              <a:gd name="csX2" fmla="*/ 1014881 w 1091090"/>
              <a:gd name="csY2" fmla="*/ 196385 h 3445512"/>
              <a:gd name="csX3" fmla="*/ 1072337 w 1091090"/>
              <a:gd name="csY3" fmla="*/ 1153265 h 3445512"/>
              <a:gd name="csX4" fmla="*/ 1084863 w 1091090"/>
              <a:gd name="csY4" fmla="*/ 2317913 h 3445512"/>
              <a:gd name="csX5" fmla="*/ 980842 w 1091090"/>
              <a:gd name="csY5" fmla="*/ 3325169 h 3445512"/>
              <a:gd name="csX6" fmla="*/ 444674 w 1091090"/>
              <a:gd name="csY6" fmla="*/ 3425650 h 3445512"/>
              <a:gd name="csX7" fmla="*/ 0 w 1091090"/>
              <a:gd name="csY7" fmla="*/ 3414213 h 3445512"/>
              <a:gd name="csX0" fmla="*/ 31045 w 1091090"/>
              <a:gd name="csY0" fmla="*/ 2718 h 3433200"/>
              <a:gd name="csX1" fmla="*/ 496956 w 1091090"/>
              <a:gd name="csY1" fmla="*/ 2718 h 3433200"/>
              <a:gd name="csX2" fmla="*/ 1014881 w 1091090"/>
              <a:gd name="csY2" fmla="*/ 184073 h 3433200"/>
              <a:gd name="csX3" fmla="*/ 1072337 w 1091090"/>
              <a:gd name="csY3" fmla="*/ 1140953 h 3433200"/>
              <a:gd name="csX4" fmla="*/ 1084863 w 1091090"/>
              <a:gd name="csY4" fmla="*/ 2305601 h 3433200"/>
              <a:gd name="csX5" fmla="*/ 980842 w 1091090"/>
              <a:gd name="csY5" fmla="*/ 3312857 h 3433200"/>
              <a:gd name="csX6" fmla="*/ 444674 w 1091090"/>
              <a:gd name="csY6" fmla="*/ 3413338 h 3433200"/>
              <a:gd name="csX7" fmla="*/ 0 w 1091090"/>
              <a:gd name="csY7" fmla="*/ 3401901 h 3433200"/>
              <a:gd name="csX0" fmla="*/ 31045 w 1090561"/>
              <a:gd name="csY0" fmla="*/ 30324 h 3460806"/>
              <a:gd name="csX1" fmla="*/ 496956 w 1090561"/>
              <a:gd name="csY1" fmla="*/ 30324 h 3460806"/>
              <a:gd name="csX2" fmla="*/ 1033670 w 1090561"/>
              <a:gd name="csY2" fmla="*/ 105208 h 3460806"/>
              <a:gd name="csX3" fmla="*/ 1072337 w 1090561"/>
              <a:gd name="csY3" fmla="*/ 1168559 h 3460806"/>
              <a:gd name="csX4" fmla="*/ 1084863 w 1090561"/>
              <a:gd name="csY4" fmla="*/ 2333207 h 3460806"/>
              <a:gd name="csX5" fmla="*/ 980842 w 1090561"/>
              <a:gd name="csY5" fmla="*/ 3340463 h 3460806"/>
              <a:gd name="csX6" fmla="*/ 444674 w 1090561"/>
              <a:gd name="csY6" fmla="*/ 3440944 h 3460806"/>
              <a:gd name="csX7" fmla="*/ 0 w 1090561"/>
              <a:gd name="csY7" fmla="*/ 3429507 h 3460806"/>
              <a:gd name="csX0" fmla="*/ 31045 w 1090561"/>
              <a:gd name="csY0" fmla="*/ 7327 h 3437809"/>
              <a:gd name="csX1" fmla="*/ 496956 w 1090561"/>
              <a:gd name="csY1" fmla="*/ 7327 h 3437809"/>
              <a:gd name="csX2" fmla="*/ 1033670 w 1090561"/>
              <a:gd name="csY2" fmla="*/ 82211 h 3437809"/>
              <a:gd name="csX3" fmla="*/ 1072337 w 1090561"/>
              <a:gd name="csY3" fmla="*/ 1145562 h 3437809"/>
              <a:gd name="csX4" fmla="*/ 1084863 w 1090561"/>
              <a:gd name="csY4" fmla="*/ 2310210 h 3437809"/>
              <a:gd name="csX5" fmla="*/ 980842 w 1090561"/>
              <a:gd name="csY5" fmla="*/ 3317466 h 3437809"/>
              <a:gd name="csX6" fmla="*/ 444674 w 1090561"/>
              <a:gd name="csY6" fmla="*/ 3417947 h 3437809"/>
              <a:gd name="csX7" fmla="*/ 0 w 1090561"/>
              <a:gd name="csY7" fmla="*/ 3406510 h 3437809"/>
              <a:gd name="csX0" fmla="*/ 31045 w 1090561"/>
              <a:gd name="csY0" fmla="*/ 7327 h 3437809"/>
              <a:gd name="csX1" fmla="*/ 496956 w 1090561"/>
              <a:gd name="csY1" fmla="*/ 7327 h 3437809"/>
              <a:gd name="csX2" fmla="*/ 1033670 w 1090561"/>
              <a:gd name="csY2" fmla="*/ 82211 h 3437809"/>
              <a:gd name="csX3" fmla="*/ 1072337 w 1090561"/>
              <a:gd name="csY3" fmla="*/ 1145562 h 3437809"/>
              <a:gd name="csX4" fmla="*/ 1084863 w 1090561"/>
              <a:gd name="csY4" fmla="*/ 2310210 h 3437809"/>
              <a:gd name="csX5" fmla="*/ 980842 w 1090561"/>
              <a:gd name="csY5" fmla="*/ 3317466 h 3437809"/>
              <a:gd name="csX6" fmla="*/ 444674 w 1090561"/>
              <a:gd name="csY6" fmla="*/ 3417947 h 3437809"/>
              <a:gd name="csX7" fmla="*/ 0 w 1090561"/>
              <a:gd name="csY7" fmla="*/ 3406510 h 3437809"/>
              <a:gd name="csX0" fmla="*/ 31045 w 1090561"/>
              <a:gd name="csY0" fmla="*/ 46644 h 3477126"/>
              <a:gd name="csX1" fmla="*/ 622216 w 1090561"/>
              <a:gd name="csY1" fmla="*/ 15329 h 3477126"/>
              <a:gd name="csX2" fmla="*/ 1033670 w 1090561"/>
              <a:gd name="csY2" fmla="*/ 121528 h 3477126"/>
              <a:gd name="csX3" fmla="*/ 1072337 w 1090561"/>
              <a:gd name="csY3" fmla="*/ 1184879 h 3477126"/>
              <a:gd name="csX4" fmla="*/ 1084863 w 1090561"/>
              <a:gd name="csY4" fmla="*/ 2349527 h 3477126"/>
              <a:gd name="csX5" fmla="*/ 980842 w 1090561"/>
              <a:gd name="csY5" fmla="*/ 3356783 h 3477126"/>
              <a:gd name="csX6" fmla="*/ 444674 w 1090561"/>
              <a:gd name="csY6" fmla="*/ 3457264 h 3477126"/>
              <a:gd name="csX7" fmla="*/ 0 w 1090561"/>
              <a:gd name="csY7" fmla="*/ 3445827 h 3477126"/>
              <a:gd name="csX0" fmla="*/ 31045 w 1090561"/>
              <a:gd name="csY0" fmla="*/ 58980 h 3489462"/>
              <a:gd name="csX1" fmla="*/ 622216 w 1090561"/>
              <a:gd name="csY1" fmla="*/ 27665 h 3489462"/>
              <a:gd name="csX2" fmla="*/ 1033670 w 1090561"/>
              <a:gd name="csY2" fmla="*/ 133864 h 3489462"/>
              <a:gd name="csX3" fmla="*/ 1072337 w 1090561"/>
              <a:gd name="csY3" fmla="*/ 1197215 h 3489462"/>
              <a:gd name="csX4" fmla="*/ 1084863 w 1090561"/>
              <a:gd name="csY4" fmla="*/ 2361863 h 3489462"/>
              <a:gd name="csX5" fmla="*/ 980842 w 1090561"/>
              <a:gd name="csY5" fmla="*/ 3369119 h 3489462"/>
              <a:gd name="csX6" fmla="*/ 444674 w 1090561"/>
              <a:gd name="csY6" fmla="*/ 3469600 h 3489462"/>
              <a:gd name="csX7" fmla="*/ 0 w 1090561"/>
              <a:gd name="csY7" fmla="*/ 3458163 h 3489462"/>
              <a:gd name="csX0" fmla="*/ 31045 w 1090561"/>
              <a:gd name="csY0" fmla="*/ 51410 h 3481892"/>
              <a:gd name="csX1" fmla="*/ 628482 w 1090561"/>
              <a:gd name="csY1" fmla="*/ 32621 h 3481892"/>
              <a:gd name="csX2" fmla="*/ 1033670 w 1090561"/>
              <a:gd name="csY2" fmla="*/ 126294 h 3481892"/>
              <a:gd name="csX3" fmla="*/ 1072337 w 1090561"/>
              <a:gd name="csY3" fmla="*/ 1189645 h 3481892"/>
              <a:gd name="csX4" fmla="*/ 1084863 w 1090561"/>
              <a:gd name="csY4" fmla="*/ 2354293 h 3481892"/>
              <a:gd name="csX5" fmla="*/ 980842 w 1090561"/>
              <a:gd name="csY5" fmla="*/ 3361549 h 3481892"/>
              <a:gd name="csX6" fmla="*/ 444674 w 1090561"/>
              <a:gd name="csY6" fmla="*/ 3462030 h 3481892"/>
              <a:gd name="csX7" fmla="*/ 0 w 1090561"/>
              <a:gd name="csY7" fmla="*/ 3450593 h 3481892"/>
              <a:gd name="csX0" fmla="*/ 31045 w 1090561"/>
              <a:gd name="csY0" fmla="*/ 44298 h 3474780"/>
              <a:gd name="csX1" fmla="*/ 628482 w 1090561"/>
              <a:gd name="csY1" fmla="*/ 25509 h 3474780"/>
              <a:gd name="csX2" fmla="*/ 1033670 w 1090561"/>
              <a:gd name="csY2" fmla="*/ 119182 h 3474780"/>
              <a:gd name="csX3" fmla="*/ 1072337 w 1090561"/>
              <a:gd name="csY3" fmla="*/ 1182533 h 3474780"/>
              <a:gd name="csX4" fmla="*/ 1084863 w 1090561"/>
              <a:gd name="csY4" fmla="*/ 2347181 h 3474780"/>
              <a:gd name="csX5" fmla="*/ 980842 w 1090561"/>
              <a:gd name="csY5" fmla="*/ 3354437 h 3474780"/>
              <a:gd name="csX6" fmla="*/ 444674 w 1090561"/>
              <a:gd name="csY6" fmla="*/ 3454918 h 3474780"/>
              <a:gd name="csX7" fmla="*/ 0 w 1090561"/>
              <a:gd name="csY7" fmla="*/ 3443481 h 3474780"/>
              <a:gd name="csX0" fmla="*/ 31045 w 1090561"/>
              <a:gd name="csY0" fmla="*/ 19844 h 3450326"/>
              <a:gd name="csX1" fmla="*/ 628482 w 1090561"/>
              <a:gd name="csY1" fmla="*/ 1055 h 3450326"/>
              <a:gd name="csX2" fmla="*/ 1033670 w 1090561"/>
              <a:gd name="csY2" fmla="*/ 94728 h 3450326"/>
              <a:gd name="csX3" fmla="*/ 1072337 w 1090561"/>
              <a:gd name="csY3" fmla="*/ 1158079 h 3450326"/>
              <a:gd name="csX4" fmla="*/ 1084863 w 1090561"/>
              <a:gd name="csY4" fmla="*/ 2322727 h 3450326"/>
              <a:gd name="csX5" fmla="*/ 980842 w 1090561"/>
              <a:gd name="csY5" fmla="*/ 3329983 h 3450326"/>
              <a:gd name="csX6" fmla="*/ 444674 w 1090561"/>
              <a:gd name="csY6" fmla="*/ 3430464 h 3450326"/>
              <a:gd name="csX7" fmla="*/ 0 w 1090561"/>
              <a:gd name="csY7" fmla="*/ 3419027 h 3450326"/>
              <a:gd name="csX0" fmla="*/ 31045 w 1090561"/>
              <a:gd name="csY0" fmla="*/ 19844 h 3431868"/>
              <a:gd name="csX1" fmla="*/ 628482 w 1090561"/>
              <a:gd name="csY1" fmla="*/ 1055 h 3431868"/>
              <a:gd name="csX2" fmla="*/ 1033670 w 1090561"/>
              <a:gd name="csY2" fmla="*/ 94728 h 3431868"/>
              <a:gd name="csX3" fmla="*/ 1072337 w 1090561"/>
              <a:gd name="csY3" fmla="*/ 1158079 h 3431868"/>
              <a:gd name="csX4" fmla="*/ 1084863 w 1090561"/>
              <a:gd name="csY4" fmla="*/ 2322727 h 3431868"/>
              <a:gd name="csX5" fmla="*/ 980842 w 1090561"/>
              <a:gd name="csY5" fmla="*/ 3329983 h 3431868"/>
              <a:gd name="csX6" fmla="*/ 444674 w 1090561"/>
              <a:gd name="csY6" fmla="*/ 3430464 h 3431868"/>
              <a:gd name="csX7" fmla="*/ 0 w 1090561"/>
              <a:gd name="csY7" fmla="*/ 3419027 h 3431868"/>
              <a:gd name="csX0" fmla="*/ 31045 w 1074435"/>
              <a:gd name="csY0" fmla="*/ 19844 h 3449222"/>
              <a:gd name="csX1" fmla="*/ 628482 w 1074435"/>
              <a:gd name="csY1" fmla="*/ 1055 h 3449222"/>
              <a:gd name="csX2" fmla="*/ 1033670 w 1074435"/>
              <a:gd name="csY2" fmla="*/ 94728 h 3449222"/>
              <a:gd name="csX3" fmla="*/ 1072337 w 1074435"/>
              <a:gd name="csY3" fmla="*/ 1158079 h 3449222"/>
              <a:gd name="csX4" fmla="*/ 1059811 w 1074435"/>
              <a:gd name="csY4" fmla="*/ 2341516 h 3449222"/>
              <a:gd name="csX5" fmla="*/ 980842 w 1074435"/>
              <a:gd name="csY5" fmla="*/ 3329983 h 3449222"/>
              <a:gd name="csX6" fmla="*/ 444674 w 1074435"/>
              <a:gd name="csY6" fmla="*/ 3430464 h 3449222"/>
              <a:gd name="csX7" fmla="*/ 0 w 1074435"/>
              <a:gd name="csY7" fmla="*/ 3419027 h 3449222"/>
              <a:gd name="csX0" fmla="*/ 31045 w 1072949"/>
              <a:gd name="csY0" fmla="*/ 19844 h 3449222"/>
              <a:gd name="csX1" fmla="*/ 628482 w 1072949"/>
              <a:gd name="csY1" fmla="*/ 1055 h 3449222"/>
              <a:gd name="csX2" fmla="*/ 1033670 w 1072949"/>
              <a:gd name="csY2" fmla="*/ 94728 h 3449222"/>
              <a:gd name="csX3" fmla="*/ 1072337 w 1072949"/>
              <a:gd name="csY3" fmla="*/ 1158079 h 3449222"/>
              <a:gd name="csX4" fmla="*/ 1059811 w 1072949"/>
              <a:gd name="csY4" fmla="*/ 2341516 h 3449222"/>
              <a:gd name="csX5" fmla="*/ 980842 w 1072949"/>
              <a:gd name="csY5" fmla="*/ 3329983 h 3449222"/>
              <a:gd name="csX6" fmla="*/ 444674 w 1072949"/>
              <a:gd name="csY6" fmla="*/ 3430464 h 3449222"/>
              <a:gd name="csX7" fmla="*/ 0 w 1072949"/>
              <a:gd name="csY7" fmla="*/ 3419027 h 3449222"/>
              <a:gd name="csX0" fmla="*/ 31045 w 1067506"/>
              <a:gd name="csY0" fmla="*/ 45093 h 3474471"/>
              <a:gd name="csX1" fmla="*/ 628482 w 1067506"/>
              <a:gd name="csY1" fmla="*/ 26304 h 3474471"/>
              <a:gd name="csX2" fmla="*/ 1033670 w 1067506"/>
              <a:gd name="csY2" fmla="*/ 119977 h 3474471"/>
              <a:gd name="csX3" fmla="*/ 1047285 w 1067506"/>
              <a:gd name="csY3" fmla="*/ 1195854 h 3474471"/>
              <a:gd name="csX4" fmla="*/ 1059811 w 1067506"/>
              <a:gd name="csY4" fmla="*/ 2366765 h 3474471"/>
              <a:gd name="csX5" fmla="*/ 980842 w 1067506"/>
              <a:gd name="csY5" fmla="*/ 3355232 h 3474471"/>
              <a:gd name="csX6" fmla="*/ 444674 w 1067506"/>
              <a:gd name="csY6" fmla="*/ 3455713 h 3474471"/>
              <a:gd name="csX7" fmla="*/ 0 w 1067506"/>
              <a:gd name="csY7" fmla="*/ 3444276 h 3474471"/>
              <a:gd name="csX0" fmla="*/ 31045 w 1069186"/>
              <a:gd name="csY0" fmla="*/ 45093 h 3474471"/>
              <a:gd name="csX1" fmla="*/ 628482 w 1069186"/>
              <a:gd name="csY1" fmla="*/ 26304 h 3474471"/>
              <a:gd name="csX2" fmla="*/ 1033670 w 1069186"/>
              <a:gd name="csY2" fmla="*/ 119977 h 3474471"/>
              <a:gd name="csX3" fmla="*/ 1047285 w 1069186"/>
              <a:gd name="csY3" fmla="*/ 1195854 h 3474471"/>
              <a:gd name="csX4" fmla="*/ 1059811 w 1069186"/>
              <a:gd name="csY4" fmla="*/ 2366765 h 3474471"/>
              <a:gd name="csX5" fmla="*/ 980842 w 1069186"/>
              <a:gd name="csY5" fmla="*/ 3355232 h 3474471"/>
              <a:gd name="csX6" fmla="*/ 444674 w 1069186"/>
              <a:gd name="csY6" fmla="*/ 3455713 h 3474471"/>
              <a:gd name="csX7" fmla="*/ 0 w 1069186"/>
              <a:gd name="csY7" fmla="*/ 3444276 h 3474471"/>
              <a:gd name="csX0" fmla="*/ 31045 w 1063581"/>
              <a:gd name="csY0" fmla="*/ 29913 h 3459291"/>
              <a:gd name="csX1" fmla="*/ 628482 w 1063581"/>
              <a:gd name="csY1" fmla="*/ 11124 h 3459291"/>
              <a:gd name="csX2" fmla="*/ 1014884 w 1063581"/>
              <a:gd name="csY2" fmla="*/ 123586 h 3459291"/>
              <a:gd name="csX3" fmla="*/ 1047285 w 1063581"/>
              <a:gd name="csY3" fmla="*/ 1180674 h 3459291"/>
              <a:gd name="csX4" fmla="*/ 1059811 w 1063581"/>
              <a:gd name="csY4" fmla="*/ 2351585 h 3459291"/>
              <a:gd name="csX5" fmla="*/ 980842 w 1063581"/>
              <a:gd name="csY5" fmla="*/ 3340052 h 3459291"/>
              <a:gd name="csX6" fmla="*/ 444674 w 1063581"/>
              <a:gd name="csY6" fmla="*/ 3440533 h 3459291"/>
              <a:gd name="csX7" fmla="*/ 0 w 1063581"/>
              <a:gd name="csY7" fmla="*/ 3429096 h 3459291"/>
              <a:gd name="csX0" fmla="*/ 31045 w 1063581"/>
              <a:gd name="csY0" fmla="*/ 34869 h 3464247"/>
              <a:gd name="csX1" fmla="*/ 628482 w 1063581"/>
              <a:gd name="csY1" fmla="*/ 16080 h 3464247"/>
              <a:gd name="csX2" fmla="*/ 1014884 w 1063581"/>
              <a:gd name="csY2" fmla="*/ 128542 h 3464247"/>
              <a:gd name="csX3" fmla="*/ 1047285 w 1063581"/>
              <a:gd name="csY3" fmla="*/ 1185630 h 3464247"/>
              <a:gd name="csX4" fmla="*/ 1059811 w 1063581"/>
              <a:gd name="csY4" fmla="*/ 2356541 h 3464247"/>
              <a:gd name="csX5" fmla="*/ 980842 w 1063581"/>
              <a:gd name="csY5" fmla="*/ 3345008 h 3464247"/>
              <a:gd name="csX6" fmla="*/ 444674 w 1063581"/>
              <a:gd name="csY6" fmla="*/ 3445489 h 3464247"/>
              <a:gd name="csX7" fmla="*/ 0 w 1063581"/>
              <a:gd name="csY7" fmla="*/ 3434052 h 3464247"/>
              <a:gd name="csX0" fmla="*/ 31045 w 1063581"/>
              <a:gd name="csY0" fmla="*/ 32374 h 3461752"/>
              <a:gd name="csX1" fmla="*/ 628482 w 1063581"/>
              <a:gd name="csY1" fmla="*/ 13585 h 3461752"/>
              <a:gd name="csX2" fmla="*/ 1014884 w 1063581"/>
              <a:gd name="csY2" fmla="*/ 126047 h 3461752"/>
              <a:gd name="csX3" fmla="*/ 1047285 w 1063581"/>
              <a:gd name="csY3" fmla="*/ 1183135 h 3461752"/>
              <a:gd name="csX4" fmla="*/ 1059811 w 1063581"/>
              <a:gd name="csY4" fmla="*/ 2354046 h 3461752"/>
              <a:gd name="csX5" fmla="*/ 980842 w 1063581"/>
              <a:gd name="csY5" fmla="*/ 3342513 h 3461752"/>
              <a:gd name="csX6" fmla="*/ 444674 w 1063581"/>
              <a:gd name="csY6" fmla="*/ 3442994 h 3461752"/>
              <a:gd name="csX7" fmla="*/ 0 w 1063581"/>
              <a:gd name="csY7" fmla="*/ 3431557 h 3461752"/>
              <a:gd name="csX0" fmla="*/ 31045 w 1063581"/>
              <a:gd name="csY0" fmla="*/ 21108 h 3450486"/>
              <a:gd name="csX1" fmla="*/ 628482 w 1063581"/>
              <a:gd name="csY1" fmla="*/ 2319 h 3450486"/>
              <a:gd name="csX2" fmla="*/ 1014884 w 1063581"/>
              <a:gd name="csY2" fmla="*/ 114781 h 3450486"/>
              <a:gd name="csX3" fmla="*/ 1047285 w 1063581"/>
              <a:gd name="csY3" fmla="*/ 1171869 h 3450486"/>
              <a:gd name="csX4" fmla="*/ 1059811 w 1063581"/>
              <a:gd name="csY4" fmla="*/ 2342780 h 3450486"/>
              <a:gd name="csX5" fmla="*/ 980842 w 1063581"/>
              <a:gd name="csY5" fmla="*/ 3331247 h 3450486"/>
              <a:gd name="csX6" fmla="*/ 444674 w 1063581"/>
              <a:gd name="csY6" fmla="*/ 3431728 h 3450486"/>
              <a:gd name="csX7" fmla="*/ 0 w 1063581"/>
              <a:gd name="csY7" fmla="*/ 3420291 h 3450486"/>
              <a:gd name="csX0" fmla="*/ 31045 w 1063581"/>
              <a:gd name="csY0" fmla="*/ 21108 h 3450486"/>
              <a:gd name="csX1" fmla="*/ 628482 w 1063581"/>
              <a:gd name="csY1" fmla="*/ 2319 h 3450486"/>
              <a:gd name="csX2" fmla="*/ 1014884 w 1063581"/>
              <a:gd name="csY2" fmla="*/ 114781 h 3450486"/>
              <a:gd name="csX3" fmla="*/ 1047285 w 1063581"/>
              <a:gd name="csY3" fmla="*/ 1171869 h 3450486"/>
              <a:gd name="csX4" fmla="*/ 1059811 w 1063581"/>
              <a:gd name="csY4" fmla="*/ 2342780 h 3450486"/>
              <a:gd name="csX5" fmla="*/ 980842 w 1063581"/>
              <a:gd name="csY5" fmla="*/ 3331247 h 3450486"/>
              <a:gd name="csX6" fmla="*/ 444674 w 1063581"/>
              <a:gd name="csY6" fmla="*/ 3431728 h 3450486"/>
              <a:gd name="csX7" fmla="*/ 0 w 1063581"/>
              <a:gd name="csY7" fmla="*/ 3420291 h 3450486"/>
              <a:gd name="csX0" fmla="*/ 24782 w 1057318"/>
              <a:gd name="csY0" fmla="*/ 21108 h 3450486"/>
              <a:gd name="csX1" fmla="*/ 622219 w 1057318"/>
              <a:gd name="csY1" fmla="*/ 2319 h 3450486"/>
              <a:gd name="csX2" fmla="*/ 1008621 w 1057318"/>
              <a:gd name="csY2" fmla="*/ 114781 h 3450486"/>
              <a:gd name="csX3" fmla="*/ 1041022 w 1057318"/>
              <a:gd name="csY3" fmla="*/ 1171869 h 3450486"/>
              <a:gd name="csX4" fmla="*/ 1053548 w 1057318"/>
              <a:gd name="csY4" fmla="*/ 2342780 h 3450486"/>
              <a:gd name="csX5" fmla="*/ 974579 w 1057318"/>
              <a:gd name="csY5" fmla="*/ 3331247 h 3450486"/>
              <a:gd name="csX6" fmla="*/ 438411 w 1057318"/>
              <a:gd name="csY6" fmla="*/ 3431728 h 3450486"/>
              <a:gd name="csX7" fmla="*/ 0 w 1057318"/>
              <a:gd name="csY7" fmla="*/ 3432817 h 3450486"/>
              <a:gd name="csX0" fmla="*/ 24782 w 1057318"/>
              <a:gd name="csY0" fmla="*/ 21108 h 3466881"/>
              <a:gd name="csX1" fmla="*/ 622219 w 1057318"/>
              <a:gd name="csY1" fmla="*/ 2319 h 3466881"/>
              <a:gd name="csX2" fmla="*/ 1008621 w 1057318"/>
              <a:gd name="csY2" fmla="*/ 114781 h 3466881"/>
              <a:gd name="csX3" fmla="*/ 1041022 w 1057318"/>
              <a:gd name="csY3" fmla="*/ 1171869 h 3466881"/>
              <a:gd name="csX4" fmla="*/ 1053548 w 1057318"/>
              <a:gd name="csY4" fmla="*/ 2342780 h 3466881"/>
              <a:gd name="csX5" fmla="*/ 974579 w 1057318"/>
              <a:gd name="csY5" fmla="*/ 3331247 h 3466881"/>
              <a:gd name="csX6" fmla="*/ 438411 w 1057318"/>
              <a:gd name="csY6" fmla="*/ 3456780 h 3466881"/>
              <a:gd name="csX7" fmla="*/ 0 w 1057318"/>
              <a:gd name="csY7" fmla="*/ 3432817 h 3466881"/>
              <a:gd name="csX0" fmla="*/ 18519 w 1051055"/>
              <a:gd name="csY0" fmla="*/ 21108 h 3466881"/>
              <a:gd name="csX1" fmla="*/ 615956 w 1051055"/>
              <a:gd name="csY1" fmla="*/ 2319 h 3466881"/>
              <a:gd name="csX2" fmla="*/ 1002358 w 1051055"/>
              <a:gd name="csY2" fmla="*/ 114781 h 3466881"/>
              <a:gd name="csX3" fmla="*/ 1034759 w 1051055"/>
              <a:gd name="csY3" fmla="*/ 1171869 h 3466881"/>
              <a:gd name="csX4" fmla="*/ 1047285 w 1051055"/>
              <a:gd name="csY4" fmla="*/ 2342780 h 3466881"/>
              <a:gd name="csX5" fmla="*/ 968316 w 1051055"/>
              <a:gd name="csY5" fmla="*/ 3331247 h 3466881"/>
              <a:gd name="csX6" fmla="*/ 432148 w 1051055"/>
              <a:gd name="csY6" fmla="*/ 3456780 h 3466881"/>
              <a:gd name="csX7" fmla="*/ 0 w 1051055"/>
              <a:gd name="csY7" fmla="*/ 3451606 h 34668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1051055" h="3466881">
                <a:moveTo>
                  <a:pt x="18519" y="21108"/>
                </a:moveTo>
                <a:cubicBezTo>
                  <a:pt x="347690" y="14482"/>
                  <a:pt x="464509" y="-7030"/>
                  <a:pt x="615956" y="2319"/>
                </a:cubicBezTo>
                <a:cubicBezTo>
                  <a:pt x="767403" y="11668"/>
                  <a:pt x="963876" y="-17514"/>
                  <a:pt x="1002358" y="114781"/>
                </a:cubicBezTo>
                <a:cubicBezTo>
                  <a:pt x="1040840" y="247076"/>
                  <a:pt x="1027271" y="800536"/>
                  <a:pt x="1034759" y="1171869"/>
                </a:cubicBezTo>
                <a:cubicBezTo>
                  <a:pt x="1042247" y="1543202"/>
                  <a:pt x="1058359" y="1982884"/>
                  <a:pt x="1047285" y="2342780"/>
                </a:cubicBezTo>
                <a:cubicBezTo>
                  <a:pt x="1036211" y="2702676"/>
                  <a:pt x="1070839" y="3145580"/>
                  <a:pt x="968316" y="3331247"/>
                </a:cubicBezTo>
                <a:cubicBezTo>
                  <a:pt x="865793" y="3516914"/>
                  <a:pt x="589359" y="3458641"/>
                  <a:pt x="432148" y="3456780"/>
                </a:cubicBezTo>
                <a:lnTo>
                  <a:pt x="0" y="3451606"/>
                </a:lnTo>
              </a:path>
            </a:pathLst>
          </a:custGeom>
          <a:noFill/>
          <a:ln>
            <a:tailEnd type="triangle" w="lg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EFE953C-8495-168D-45E4-3DE82299FF64}"/>
              </a:ext>
            </a:extLst>
          </p:cNvPr>
          <p:cNvSpPr txBox="1"/>
          <p:nvPr/>
        </p:nvSpPr>
        <p:spPr>
          <a:xfrm>
            <a:off x="5150231" y="3063849"/>
            <a:ext cx="1820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1200" i="1" dirty="0">
                <a:effectLst/>
                <a:latin typeface="Montserrat" pitchFamily="2" charset="77"/>
              </a:rPr>
              <a:t>Adjust teaching and support in response to evidence.</a:t>
            </a:r>
          </a:p>
        </p:txBody>
      </p:sp>
    </p:spTree>
    <p:extLst>
      <p:ext uri="{BB962C8B-B14F-4D97-AF65-F5344CB8AC3E}">
        <p14:creationId xmlns:p14="http://schemas.microsoft.com/office/powerpoint/2010/main" val="243274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BA20C-4950-6658-B7E7-36E051121A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1"/>
            <a:ext cx="10644378" cy="2991860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600" dirty="0"/>
              <a:t>Where do learners typically struggle in this lesson?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600" dirty="0"/>
              <a:t>How will I know they are struggling?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600" dirty="0"/>
              <a:t>What is my first response likely to be?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600" dirty="0"/>
              <a:t>What evidence will tell me it worked? </a:t>
            </a:r>
          </a:p>
          <a:p>
            <a:pPr marL="514350" lvl="0" indent="-514350">
              <a:lnSpc>
                <a:spcPct val="100000"/>
              </a:lnSpc>
              <a:buFont typeface="+mj-lt"/>
              <a:buAutoNum type="arabicPeriod"/>
            </a:pPr>
            <a:r>
              <a:rPr lang="en-HK" sz="3600" dirty="0"/>
              <a:t>When can I remove support?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111BF-9B88-861E-21EB-0B321855F8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10378706" cy="742950"/>
          </a:xfrm>
        </p:spPr>
        <p:txBody>
          <a:bodyPr/>
          <a:lstStyle/>
          <a:p>
            <a:r>
              <a:rPr lang="en-HK" dirty="0"/>
              <a:t>Reflection: </a:t>
            </a:r>
            <a:r>
              <a:rPr lang="en-HK" b="0" dirty="0"/>
              <a:t> Pick a Lesson This Week…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230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27E40-BD82-BDA2-DDDB-01C0880C13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4554" y="36634"/>
            <a:ext cx="4277446" cy="742950"/>
          </a:xfrm>
        </p:spPr>
        <p:txBody>
          <a:bodyPr/>
          <a:lstStyle/>
          <a:p>
            <a:pPr algn="r"/>
            <a:r>
              <a:rPr lang="en-GB" dirty="0"/>
              <a:t>ADAPTS </a:t>
            </a:r>
            <a:r>
              <a:rPr lang="en-GB" b="0" dirty="0"/>
              <a:t>Reflective Cycle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48F0A9-8443-64AE-E31B-A6075CA433C6}"/>
              </a:ext>
            </a:extLst>
          </p:cNvPr>
          <p:cNvGrpSpPr/>
          <p:nvPr/>
        </p:nvGrpSpPr>
        <p:grpSpPr>
          <a:xfrm>
            <a:off x="4908750" y="348542"/>
            <a:ext cx="2374500" cy="1373559"/>
            <a:chOff x="4759122" y="1367873"/>
            <a:chExt cx="2374500" cy="1373559"/>
          </a:xfrm>
        </p:grpSpPr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9096114A-24D9-4F12-B791-887023CE141B}"/>
                </a:ext>
              </a:extLst>
            </p:cNvPr>
            <p:cNvSpPr/>
            <p:nvPr/>
          </p:nvSpPr>
          <p:spPr>
            <a:xfrm>
              <a:off x="4759122" y="1367873"/>
              <a:ext cx="2374500" cy="1373559"/>
            </a:xfrm>
            <a:prstGeom prst="wedgeRoundRectCallout">
              <a:avLst>
                <a:gd name="adj1" fmla="val 20131"/>
                <a:gd name="adj2" fmla="val 79034"/>
                <a:gd name="adj3" fmla="val 16667"/>
              </a:avLst>
            </a:prstGeom>
            <a:solidFill>
              <a:schemeClr val="accent4">
                <a:lumMod val="20000"/>
                <a:lumOff val="80000"/>
                <a:alpha val="43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4FC27D-F056-34A9-D0C0-0E4905174D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A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F13FB8-7B32-EFF0-9A59-69E7F1FE5030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chemeClr val="accent4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5E84B1-2C44-F985-F89F-12FFC950C2FC}"/>
              </a:ext>
            </a:extLst>
          </p:cNvPr>
          <p:cNvGrpSpPr/>
          <p:nvPr/>
        </p:nvGrpSpPr>
        <p:grpSpPr>
          <a:xfrm>
            <a:off x="4998363" y="2282003"/>
            <a:ext cx="2363155" cy="2363155"/>
            <a:chOff x="4997958" y="2375696"/>
            <a:chExt cx="2363155" cy="236315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4E337BA-392B-756C-5250-3B4E69CB6C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97958" y="2375696"/>
              <a:ext cx="2363155" cy="2363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Montserrat" pitchFamily="2" charset="77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3B5EC95-33F3-B12B-769C-1C90C4C594AA}"/>
                </a:ext>
              </a:extLst>
            </p:cNvPr>
            <p:cNvGrpSpPr/>
            <p:nvPr/>
          </p:nvGrpSpPr>
          <p:grpSpPr>
            <a:xfrm>
              <a:off x="5186407" y="2623279"/>
              <a:ext cx="1998412" cy="1951616"/>
              <a:chOff x="4689161" y="2406867"/>
              <a:chExt cx="2830894" cy="2712512"/>
            </a:xfrm>
          </p:grpSpPr>
          <p:pic>
            <p:nvPicPr>
              <p:cNvPr id="10" name="Graphic 9" descr="Lightbulb outline">
                <a:extLst>
                  <a:ext uri="{FF2B5EF4-FFF2-40B4-BE49-F238E27FC236}">
                    <a16:creationId xmlns:a16="http://schemas.microsoft.com/office/drawing/2014/main" id="{A99D22FA-3E1B-F0CD-8914-D64ADAFA27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5487670" y="2406867"/>
                <a:ext cx="1216660" cy="1216660"/>
              </a:xfrm>
              <a:prstGeom prst="rect">
                <a:avLst/>
              </a:prstGeom>
            </p:spPr>
          </p:pic>
          <p:pic>
            <p:nvPicPr>
              <p:cNvPr id="12" name="Graphic 11" descr="User outline">
                <a:extLst>
                  <a:ext uri="{FF2B5EF4-FFF2-40B4-BE49-F238E27FC236}">
                    <a16:creationId xmlns:a16="http://schemas.microsoft.com/office/drawing/2014/main" id="{C40FAFE7-A622-7AD4-29E9-DF85D2D4A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31239"/>
              <a:stretch>
                <a:fillRect/>
              </a:stretch>
            </p:blipFill>
            <p:spPr>
              <a:xfrm>
                <a:off x="4689161" y="3444228"/>
                <a:ext cx="2830894" cy="1675151"/>
              </a:xfrm>
              <a:prstGeom prst="rect">
                <a:avLst/>
              </a:prstGeom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3A41D3-7EED-42FE-FCCC-2F05A89A9056}"/>
              </a:ext>
            </a:extLst>
          </p:cNvPr>
          <p:cNvGrpSpPr/>
          <p:nvPr/>
        </p:nvGrpSpPr>
        <p:grpSpPr>
          <a:xfrm>
            <a:off x="4998363" y="5104151"/>
            <a:ext cx="2374500" cy="1542242"/>
            <a:chOff x="4759122" y="1367873"/>
            <a:chExt cx="2374500" cy="1542242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44D40D9A-838B-9978-F77E-6944F93F3013}"/>
                </a:ext>
              </a:extLst>
            </p:cNvPr>
            <p:cNvSpPr/>
            <p:nvPr/>
          </p:nvSpPr>
          <p:spPr>
            <a:xfrm>
              <a:off x="4759122" y="1367873"/>
              <a:ext cx="2374500" cy="1542242"/>
            </a:xfrm>
            <a:prstGeom prst="wedgeRoundRectCallout">
              <a:avLst>
                <a:gd name="adj1" fmla="val -20903"/>
                <a:gd name="adj2" fmla="val -77028"/>
                <a:gd name="adj3" fmla="val 16667"/>
              </a:avLst>
            </a:prstGeom>
            <a:solidFill>
              <a:schemeClr val="accent5">
                <a:lumMod val="20000"/>
                <a:lumOff val="80000"/>
                <a:alpha val="49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C35F5B1-2F8D-0366-CBBA-90B857A59C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P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598673F-EDF5-3048-D6A1-F4040EE7290E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06CA51-EF50-0514-8E21-B1D84980849E}"/>
              </a:ext>
            </a:extLst>
          </p:cNvPr>
          <p:cNvGrpSpPr/>
          <p:nvPr/>
        </p:nvGrpSpPr>
        <p:grpSpPr>
          <a:xfrm>
            <a:off x="8145671" y="1595225"/>
            <a:ext cx="2374500" cy="1369118"/>
            <a:chOff x="4759122" y="1367874"/>
            <a:chExt cx="2374500" cy="1369118"/>
          </a:xfrm>
        </p:grpSpPr>
        <p:sp>
          <p:nvSpPr>
            <p:cNvPr id="21" name="Rounded Rectangular Callout 20">
              <a:extLst>
                <a:ext uri="{FF2B5EF4-FFF2-40B4-BE49-F238E27FC236}">
                  <a16:creationId xmlns:a16="http://schemas.microsoft.com/office/drawing/2014/main" id="{E80A1CE8-0250-4A3D-1FEB-0C4EEC61D53E}"/>
                </a:ext>
              </a:extLst>
            </p:cNvPr>
            <p:cNvSpPr/>
            <p:nvPr/>
          </p:nvSpPr>
          <p:spPr>
            <a:xfrm>
              <a:off x="4759122" y="1367874"/>
              <a:ext cx="2374500" cy="1369118"/>
            </a:xfrm>
            <a:prstGeom prst="wedgeRoundRectCallout">
              <a:avLst>
                <a:gd name="adj1" fmla="val -70145"/>
                <a:gd name="adj2" fmla="val 20102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E9A8F03-F7F5-AEF0-C7BA-7B9BBDDEF2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7FAB85C-F962-38F9-DB46-E8ED5A69E32D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chemeClr val="accent6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4E30CC-23A7-0731-F042-346EEB9CA583}"/>
              </a:ext>
            </a:extLst>
          </p:cNvPr>
          <p:cNvGrpSpPr/>
          <p:nvPr/>
        </p:nvGrpSpPr>
        <p:grpSpPr>
          <a:xfrm>
            <a:off x="8145671" y="3701342"/>
            <a:ext cx="2374500" cy="1482727"/>
            <a:chOff x="4759122" y="1367873"/>
            <a:chExt cx="2374500" cy="1482727"/>
          </a:xfrm>
        </p:grpSpPr>
        <p:sp>
          <p:nvSpPr>
            <p:cNvPr id="25" name="Rounded Rectangular Callout 24">
              <a:extLst>
                <a:ext uri="{FF2B5EF4-FFF2-40B4-BE49-F238E27FC236}">
                  <a16:creationId xmlns:a16="http://schemas.microsoft.com/office/drawing/2014/main" id="{08F5AD30-8ED4-EB10-4723-3168EEA677E2}"/>
                </a:ext>
              </a:extLst>
            </p:cNvPr>
            <p:cNvSpPr/>
            <p:nvPr/>
          </p:nvSpPr>
          <p:spPr>
            <a:xfrm>
              <a:off x="4759122" y="1367873"/>
              <a:ext cx="2374500" cy="1482727"/>
            </a:xfrm>
            <a:prstGeom prst="wedgeRoundRectCallout">
              <a:avLst>
                <a:gd name="adj1" fmla="val -68250"/>
                <a:gd name="adj2" fmla="val -20278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E78DDC2-DA1A-30B4-6F69-3E8F6F90A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A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35EF446-BBF6-AF71-A5EE-5A216246F290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3B729F-6B02-096F-7B83-299D726A9D1F}"/>
              </a:ext>
            </a:extLst>
          </p:cNvPr>
          <p:cNvGrpSpPr/>
          <p:nvPr/>
        </p:nvGrpSpPr>
        <p:grpSpPr>
          <a:xfrm>
            <a:off x="1671829" y="1596124"/>
            <a:ext cx="2374500" cy="1542175"/>
            <a:chOff x="4759122" y="1367873"/>
            <a:chExt cx="2374500" cy="1542175"/>
          </a:xfrm>
        </p:grpSpPr>
        <p:sp>
          <p:nvSpPr>
            <p:cNvPr id="29" name="Rounded Rectangular Callout 28">
              <a:extLst>
                <a:ext uri="{FF2B5EF4-FFF2-40B4-BE49-F238E27FC236}">
                  <a16:creationId xmlns:a16="http://schemas.microsoft.com/office/drawing/2014/main" id="{88550A44-ADD8-462D-3EB6-D3069CD43F8F}"/>
                </a:ext>
              </a:extLst>
            </p:cNvPr>
            <p:cNvSpPr/>
            <p:nvPr/>
          </p:nvSpPr>
          <p:spPr>
            <a:xfrm>
              <a:off x="4759122" y="1367873"/>
              <a:ext cx="2374500" cy="1542175"/>
            </a:xfrm>
            <a:prstGeom prst="wedgeRoundRectCallout">
              <a:avLst>
                <a:gd name="adj1" fmla="val 67478"/>
                <a:gd name="adj2" fmla="val 23375"/>
                <a:gd name="adj3" fmla="val 16667"/>
              </a:avLst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ABDEF4-6A1E-52D5-68C6-7404CFA632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S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E5BA3C0-449F-C053-1143-13C4A6126585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chemeClr val="accent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A22DB0-EA60-A3C1-278B-3BED0E16728B}"/>
              </a:ext>
            </a:extLst>
          </p:cNvPr>
          <p:cNvGrpSpPr/>
          <p:nvPr/>
        </p:nvGrpSpPr>
        <p:grpSpPr>
          <a:xfrm>
            <a:off x="1671829" y="3702242"/>
            <a:ext cx="2374500" cy="1373559"/>
            <a:chOff x="4759122" y="1367873"/>
            <a:chExt cx="2374500" cy="1373559"/>
          </a:xfrm>
        </p:grpSpPr>
        <p:sp>
          <p:nvSpPr>
            <p:cNvPr id="33" name="Rounded Rectangular Callout 32">
              <a:extLst>
                <a:ext uri="{FF2B5EF4-FFF2-40B4-BE49-F238E27FC236}">
                  <a16:creationId xmlns:a16="http://schemas.microsoft.com/office/drawing/2014/main" id="{DE8B7FD5-8D7D-5759-3B6B-E2B17AAF4B9C}"/>
                </a:ext>
              </a:extLst>
            </p:cNvPr>
            <p:cNvSpPr/>
            <p:nvPr/>
          </p:nvSpPr>
          <p:spPr>
            <a:xfrm>
              <a:off x="4759122" y="1367873"/>
              <a:ext cx="2374500" cy="1373559"/>
            </a:xfrm>
            <a:prstGeom prst="wedgeRoundRectCallout">
              <a:avLst>
                <a:gd name="adj1" fmla="val 68741"/>
                <a:gd name="adj2" fmla="val -23552"/>
                <a:gd name="adj3" fmla="val 16667"/>
              </a:avLst>
            </a:prstGeom>
            <a:solidFill>
              <a:srgbClr val="009193">
                <a:alpha val="23459"/>
              </a:srgbClr>
            </a:solidFill>
            <a:ln>
              <a:solidFill>
                <a:srgbClr val="00919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D4B25DA-2EF4-04B0-A809-FDA89DF080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48735" y="1457792"/>
              <a:ext cx="468000" cy="468000"/>
            </a:xfrm>
            <a:prstGeom prst="ellipse">
              <a:avLst/>
            </a:prstGeom>
            <a:solidFill>
              <a:srgbClr val="00919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Montserrat" pitchFamily="2" charset="77"/>
                </a:rPr>
                <a:t>T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00AA39B-B255-0432-49E1-46DAB2D4B22F}"/>
                </a:ext>
              </a:extLst>
            </p:cNvPr>
            <p:cNvCxnSpPr>
              <a:cxnSpLocks/>
            </p:cNvCxnSpPr>
            <p:nvPr/>
          </p:nvCxnSpPr>
          <p:spPr>
            <a:xfrm>
              <a:off x="5434642" y="1872002"/>
              <a:ext cx="1429156" cy="0"/>
            </a:xfrm>
            <a:prstGeom prst="line">
              <a:avLst/>
            </a:prstGeom>
            <a:ln>
              <a:solidFill>
                <a:srgbClr val="009193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FBF3551-4726-FDCE-64FE-3473992D13ED}"/>
              </a:ext>
            </a:extLst>
          </p:cNvPr>
          <p:cNvSpPr txBox="1"/>
          <p:nvPr/>
        </p:nvSpPr>
        <p:spPr>
          <a:xfrm>
            <a:off x="5836135" y="43808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4"/>
                </a:solidFill>
                <a:latin typeface="Montserrat" pitchFamily="2" charset="77"/>
              </a:rPr>
              <a:t>Aim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AC509C-15B5-F913-9996-0E3C88E1E66A}"/>
              </a:ext>
            </a:extLst>
          </p:cNvPr>
          <p:cNvSpPr txBox="1"/>
          <p:nvPr/>
        </p:nvSpPr>
        <p:spPr>
          <a:xfrm>
            <a:off x="9167719" y="3784423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latin typeface="Montserrat" pitchFamily="2" charset="77"/>
              </a:rPr>
              <a:t>Act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23E8371-F26F-ECA8-5B58-5E26379B20C8}"/>
              </a:ext>
            </a:extLst>
          </p:cNvPr>
          <p:cNvSpPr txBox="1"/>
          <p:nvPr/>
        </p:nvSpPr>
        <p:spPr>
          <a:xfrm>
            <a:off x="8876773" y="1685143"/>
            <a:ext cx="131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/>
                </a:solidFill>
                <a:latin typeface="Montserrat" pitchFamily="2" charset="77"/>
              </a:rPr>
              <a:t>Design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FD44C7-3396-4BB5-747E-AEC6D19A333D}"/>
              </a:ext>
            </a:extLst>
          </p:cNvPr>
          <p:cNvSpPr txBox="1"/>
          <p:nvPr/>
        </p:nvSpPr>
        <p:spPr>
          <a:xfrm>
            <a:off x="5706838" y="518406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Prompt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44F4FE-0A1F-C2E4-4F8A-7804B183330F}"/>
              </a:ext>
            </a:extLst>
          </p:cNvPr>
          <p:cNvSpPr txBox="1"/>
          <p:nvPr/>
        </p:nvSpPr>
        <p:spPr>
          <a:xfrm>
            <a:off x="2481335" y="3797596"/>
            <a:ext cx="108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9193"/>
                </a:solidFill>
                <a:latin typeface="Montserrat" pitchFamily="2" charset="77"/>
              </a:rPr>
              <a:t>Tailor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9496E4-DAD9-8A62-EDF9-6270925C5315}"/>
              </a:ext>
            </a:extLst>
          </p:cNvPr>
          <p:cNvSpPr txBox="1"/>
          <p:nvPr/>
        </p:nvSpPr>
        <p:spPr>
          <a:xfrm>
            <a:off x="2183601" y="1700132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Montserrat" pitchFamily="2" charset="77"/>
              </a:rPr>
              <a:t>Step Back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13A33C3-26FB-9202-53BD-0480D7004483}"/>
              </a:ext>
            </a:extLst>
          </p:cNvPr>
          <p:cNvSpPr txBox="1"/>
          <p:nvPr/>
        </p:nvSpPr>
        <p:spPr>
          <a:xfrm>
            <a:off x="5014370" y="906461"/>
            <a:ext cx="23631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effectLst/>
                <a:latin typeface="Montserrat" pitchFamily="2" charset="77"/>
              </a:rPr>
              <a:t>What matters most?</a:t>
            </a:r>
          </a:p>
          <a:p>
            <a:pPr marL="0" marR="0">
              <a:buNone/>
            </a:pPr>
            <a:r>
              <a:rPr lang="en-HK" sz="1200" dirty="0">
                <a:effectLst/>
                <a:latin typeface="Montserrat" pitchFamily="2" charset="77"/>
              </a:rPr>
              <a:t>What is the ambitious learning goal for every learner?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6B5820-061D-B3B5-5D98-631667BA2751}"/>
              </a:ext>
            </a:extLst>
          </p:cNvPr>
          <p:cNvSpPr txBox="1"/>
          <p:nvPr/>
        </p:nvSpPr>
        <p:spPr>
          <a:xfrm>
            <a:off x="8151343" y="2133345"/>
            <a:ext cx="25573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latin typeface="Montserrat" pitchFamily="2" charset="77"/>
              </a:rPr>
              <a:t>What barriers should</a:t>
            </a:r>
          </a:p>
          <a:p>
            <a:r>
              <a:rPr lang="en-HK" sz="1200" b="1" dirty="0">
                <a:latin typeface="Montserrat" pitchFamily="2" charset="77"/>
              </a:rPr>
              <a:t>I anticipate?</a:t>
            </a:r>
          </a:p>
          <a:p>
            <a:r>
              <a:rPr lang="en-HK" sz="1200" dirty="0">
                <a:latin typeface="Montserrat" pitchFamily="2" charset="77"/>
              </a:rPr>
              <a:t>What might prevent success and what support will help?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C46A49-63C3-256E-1DB5-CB8E6873091B}"/>
              </a:ext>
            </a:extLst>
          </p:cNvPr>
          <p:cNvSpPr txBox="1"/>
          <p:nvPr/>
        </p:nvSpPr>
        <p:spPr>
          <a:xfrm>
            <a:off x="8185209" y="4204188"/>
            <a:ext cx="2385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latin typeface="Montserrat" pitchFamily="2" charset="77"/>
              </a:rPr>
              <a:t>What will excellent teaching look like?</a:t>
            </a:r>
          </a:p>
          <a:p>
            <a:r>
              <a:rPr lang="en-HK" sz="1200" dirty="0">
                <a:latin typeface="Montserrat" pitchFamily="2" charset="77"/>
              </a:rPr>
              <a:t>How will I teach this lesson and deliver high-quality instruction?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DD1BA9-780E-C9B2-6D90-9CCA775CC302}"/>
              </a:ext>
            </a:extLst>
          </p:cNvPr>
          <p:cNvSpPr txBox="1"/>
          <p:nvPr/>
        </p:nvSpPr>
        <p:spPr>
          <a:xfrm>
            <a:off x="4998363" y="5630730"/>
            <a:ext cx="2557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latin typeface="Montserrat" pitchFamily="2" charset="77"/>
              </a:rPr>
              <a:t>What evidence will</a:t>
            </a:r>
          </a:p>
          <a:p>
            <a:r>
              <a:rPr lang="en-HK" sz="1200" b="1" dirty="0">
                <a:latin typeface="Montserrat" pitchFamily="2" charset="77"/>
              </a:rPr>
              <a:t>I collect?</a:t>
            </a:r>
          </a:p>
          <a:p>
            <a:r>
              <a:rPr lang="en-HK" sz="1200" dirty="0">
                <a:latin typeface="Montserrat" pitchFamily="2" charset="77"/>
              </a:rPr>
              <a:t>What is the evidence of learner understanding right now?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44A892-5FD3-88F9-2988-4F5FF7747940}"/>
              </a:ext>
            </a:extLst>
          </p:cNvPr>
          <p:cNvSpPr txBox="1"/>
          <p:nvPr/>
        </p:nvSpPr>
        <p:spPr>
          <a:xfrm>
            <a:off x="1738732" y="4321992"/>
            <a:ext cx="2216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latin typeface="Montserrat" pitchFamily="2" charset="77"/>
              </a:rPr>
              <a:t>How will I respond?</a:t>
            </a:r>
          </a:p>
          <a:p>
            <a:r>
              <a:rPr lang="en-HK" sz="1200" dirty="0">
                <a:latin typeface="Montserrat" pitchFamily="2" charset="77"/>
              </a:rPr>
              <a:t>Given the evidence, what should adjust next?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8012185-A728-1F5D-6383-6F15A4A8ADCF}"/>
              </a:ext>
            </a:extLst>
          </p:cNvPr>
          <p:cNvSpPr txBox="1"/>
          <p:nvPr/>
        </p:nvSpPr>
        <p:spPr>
          <a:xfrm>
            <a:off x="1683119" y="2122636"/>
            <a:ext cx="24326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latin typeface="Montserrat" pitchFamily="2" charset="77"/>
              </a:rPr>
              <a:t>When can I reduce support?</a:t>
            </a:r>
          </a:p>
          <a:p>
            <a:r>
              <a:rPr lang="en-HK" sz="1200" dirty="0">
                <a:latin typeface="Montserrat" pitchFamily="2" charset="77"/>
              </a:rPr>
              <a:t>How will I know learners are ready for greater independence?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A7B4E4-7B5A-D72F-20A0-B7CCBA69A356}"/>
              </a:ext>
            </a:extLst>
          </p:cNvPr>
          <p:cNvSpPr txBox="1"/>
          <p:nvPr/>
        </p:nvSpPr>
        <p:spPr>
          <a:xfrm>
            <a:off x="528804" y="5701502"/>
            <a:ext cx="4166317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en-HK" sz="2000" dirty="0">
                <a:effectLst/>
                <a:latin typeface="Montserrat" pitchFamily="2" charset="77"/>
              </a:rPr>
              <a:t>Adaptive teaching begins with </a:t>
            </a:r>
            <a:r>
              <a:rPr lang="en-HK" sz="2000" b="1" dirty="0">
                <a:solidFill>
                  <a:srgbClr val="7C1B3C"/>
                </a:solidFill>
                <a:effectLst/>
                <a:latin typeface="Montserrat" pitchFamily="2" charset="77"/>
              </a:rPr>
              <a:t>planning</a:t>
            </a:r>
            <a:r>
              <a:rPr lang="en-HK" sz="2000" dirty="0">
                <a:effectLst/>
                <a:latin typeface="Montserrat" pitchFamily="2" charset="77"/>
              </a:rPr>
              <a:t>, but it improves through </a:t>
            </a:r>
            <a:r>
              <a:rPr lang="en-HK" sz="2000" b="1" dirty="0">
                <a:solidFill>
                  <a:srgbClr val="7C1B3C"/>
                </a:solidFill>
                <a:effectLst/>
                <a:latin typeface="Montserrat" pitchFamily="2" charset="77"/>
              </a:rPr>
              <a:t>reflection</a:t>
            </a:r>
            <a:r>
              <a:rPr lang="en-HK" sz="2000" dirty="0">
                <a:effectLst/>
                <a:latin typeface="Montserrat" pitchFamily="2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14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C69D2-F46F-FDB7-F8FB-928FB9A11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C2162-8ACC-5582-0C70-CB339AAA30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Useful Links: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BB842-6870-9479-6574-5CF3C9048B50}"/>
              </a:ext>
            </a:extLst>
          </p:cNvPr>
          <p:cNvSpPr txBox="1"/>
          <p:nvPr/>
        </p:nvSpPr>
        <p:spPr>
          <a:xfrm>
            <a:off x="518497" y="2407920"/>
            <a:ext cx="1134958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Morgan Whitfield (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Course 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&amp; 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)</a:t>
            </a: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Jade Pearce: 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Demystifying Adaptive Teaching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Caroline Bentley-Davies: 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Little Guide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</a:t>
            </a: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EEF: Move to Adaptive Teaching</a:t>
            </a:r>
            <a:r>
              <a:rPr lang="en-GB" sz="3600" dirty="0">
                <a:solidFill>
                  <a:srgbClr val="C3A48C"/>
                </a:solidFill>
                <a:latin typeface="Montserrat" pitchFamily="2" charset="77"/>
              </a:rPr>
              <a:t> Guide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buBlip>
                <a:blip r:embed="rId3"/>
              </a:buBlip>
            </a:pPr>
            <a:r>
              <a:rPr lang="en-GB" sz="3600" dirty="0">
                <a:solidFill>
                  <a:srgbClr val="C3A48C"/>
                </a:solidFill>
                <a:latin typeface="Montserrat" pitchFamily="2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Chartered College: Adaptive Teaching</a:t>
            </a:r>
            <a:endParaRPr lang="en-GB" sz="3600" dirty="0">
              <a:solidFill>
                <a:srgbClr val="C3A48C"/>
              </a:solidFill>
              <a:latin typeface="Montserrat" pitchFamily="2" charset="77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Rounded Rectangle 3">
            <a:hlinkClick r:id="rId11"/>
            <a:extLst>
              <a:ext uri="{FF2B5EF4-FFF2-40B4-BE49-F238E27FC236}">
                <a16:creationId xmlns:a16="http://schemas.microsoft.com/office/drawing/2014/main" id="{7F16C4E2-EAB2-8383-FFA4-9BA4CC76E398}"/>
              </a:ext>
            </a:extLst>
          </p:cNvPr>
          <p:cNvSpPr/>
          <p:nvPr/>
        </p:nvSpPr>
        <p:spPr>
          <a:xfrm>
            <a:off x="8823960" y="6172200"/>
            <a:ext cx="2362200" cy="472440"/>
          </a:xfrm>
          <a:prstGeom prst="roundRect">
            <a:avLst/>
          </a:prstGeom>
          <a:solidFill>
            <a:srgbClr val="C3A48C"/>
          </a:solidFill>
          <a:ln cmpd="dbl"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15195D"/>
                </a:solidFill>
                <a:latin typeface="Montserrat" pitchFamily="2" charset="77"/>
              </a:rPr>
              <a:t>@Gina Davies</a:t>
            </a:r>
          </a:p>
        </p:txBody>
      </p:sp>
    </p:spTree>
    <p:extLst>
      <p:ext uri="{BB962C8B-B14F-4D97-AF65-F5344CB8AC3E}">
        <p14:creationId xmlns:p14="http://schemas.microsoft.com/office/powerpoint/2010/main" val="271672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3384E5-E5E1-725D-E12E-D460F18939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Learning Intentions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817F-61BF-2ACA-BCE9-97ECE9D76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6857" y="2121803"/>
            <a:ext cx="10644378" cy="3597707"/>
          </a:xfrm>
        </p:spPr>
        <p:txBody>
          <a:bodyPr/>
          <a:lstStyle/>
          <a:p>
            <a:pPr marL="360363" lvl="0" indent="-360363">
              <a:buBlip>
                <a:blip r:embed="rId3"/>
              </a:buBlip>
            </a:pPr>
            <a:r>
              <a:rPr lang="en-HK" sz="3200" dirty="0"/>
              <a:t>Explain </a:t>
            </a:r>
            <a:r>
              <a:rPr lang="en-HK" sz="3200" b="1" dirty="0"/>
              <a:t>adaptive teaching</a:t>
            </a:r>
            <a:r>
              <a:rPr lang="en-HK" sz="3200" dirty="0"/>
              <a:t>. </a:t>
            </a:r>
          </a:p>
          <a:p>
            <a:pPr marL="360363" lvl="0" indent="-360363">
              <a:buBlip>
                <a:blip r:embed="rId3"/>
              </a:buBlip>
            </a:pPr>
            <a:r>
              <a:rPr lang="en-HK" sz="3200" dirty="0"/>
              <a:t>Apply the </a:t>
            </a:r>
            <a:r>
              <a:rPr lang="en-HK" sz="3200" b="1" dirty="0"/>
              <a:t>ADAPTS framework </a:t>
            </a:r>
            <a:r>
              <a:rPr lang="en-HK" sz="3200" dirty="0"/>
              <a:t>when planning and teaching. </a:t>
            </a:r>
          </a:p>
          <a:p>
            <a:pPr marL="360363" lvl="0" indent="-360363">
              <a:buBlip>
                <a:blip r:embed="rId3"/>
              </a:buBlip>
            </a:pPr>
            <a:r>
              <a:rPr lang="en-HK" sz="3200" dirty="0"/>
              <a:t>Select </a:t>
            </a:r>
            <a:r>
              <a:rPr lang="en-HK" sz="3200" b="1" dirty="0"/>
              <a:t>adaptive strategies </a:t>
            </a:r>
            <a:r>
              <a:rPr lang="en-HK" sz="3200" dirty="0"/>
              <a:t>that maintain </a:t>
            </a:r>
            <a:r>
              <a:rPr lang="en-HK" sz="3200" b="1" dirty="0"/>
              <a:t>ambitious learning</a:t>
            </a:r>
            <a:r>
              <a:rPr lang="en-HK" sz="3200" dirty="0"/>
              <a:t>.</a:t>
            </a:r>
          </a:p>
        </p:txBody>
      </p:sp>
      <p:pic>
        <p:nvPicPr>
          <p:cNvPr id="4" name="Graphic 3" descr="Business Growth outline">
            <a:extLst>
              <a:ext uri="{FF2B5EF4-FFF2-40B4-BE49-F238E27FC236}">
                <a16:creationId xmlns:a16="http://schemas.microsoft.com/office/drawing/2014/main" id="{4A067C66-1850-A522-C2EE-DD478F979D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9442" y="4272734"/>
            <a:ext cx="1738279" cy="17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77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Left Brain outline">
            <a:extLst>
              <a:ext uri="{FF2B5EF4-FFF2-40B4-BE49-F238E27FC236}">
                <a16:creationId xmlns:a16="http://schemas.microsoft.com/office/drawing/2014/main" id="{A400F631-760B-39F2-AB81-7FE182DC3D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05744">
            <a:off x="556633" y="2312822"/>
            <a:ext cx="615918" cy="615918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A78DB7E6-46AB-CE1F-F977-1DEBDDDB2DBB}"/>
              </a:ext>
            </a:extLst>
          </p:cNvPr>
          <p:cNvGrpSpPr/>
          <p:nvPr/>
        </p:nvGrpSpPr>
        <p:grpSpPr>
          <a:xfrm>
            <a:off x="504421" y="3152194"/>
            <a:ext cx="780300" cy="696384"/>
            <a:chOff x="2255520" y="-914400"/>
            <a:chExt cx="914400" cy="914400"/>
          </a:xfrm>
        </p:grpSpPr>
        <p:pic>
          <p:nvPicPr>
            <p:cNvPr id="10" name="Graphic 9" descr="Help outline">
              <a:extLst>
                <a:ext uri="{FF2B5EF4-FFF2-40B4-BE49-F238E27FC236}">
                  <a16:creationId xmlns:a16="http://schemas.microsoft.com/office/drawing/2014/main" id="{B836A403-3A18-5A75-2964-77476C5A8EA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10289" y="-817686"/>
              <a:ext cx="321734" cy="321734"/>
            </a:xfrm>
            <a:prstGeom prst="rect">
              <a:avLst/>
            </a:prstGeom>
          </p:spPr>
        </p:pic>
        <p:pic>
          <p:nvPicPr>
            <p:cNvPr id="12" name="Graphic 11" descr="Thought outline">
              <a:extLst>
                <a:ext uri="{FF2B5EF4-FFF2-40B4-BE49-F238E27FC236}">
                  <a16:creationId xmlns:a16="http://schemas.microsoft.com/office/drawing/2014/main" id="{3274A459-6197-6795-588A-E1D6A1267C2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55520" y="-914400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Graphic 17" descr="Signal outline">
            <a:extLst>
              <a:ext uri="{FF2B5EF4-FFF2-40B4-BE49-F238E27FC236}">
                <a16:creationId xmlns:a16="http://schemas.microsoft.com/office/drawing/2014/main" id="{2E982B30-7C7D-8167-D539-72CF05AE7F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2177" y="5945022"/>
            <a:ext cx="526525" cy="424770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E445490-3652-D1BB-7121-2CE230F6183A}"/>
              </a:ext>
            </a:extLst>
          </p:cNvPr>
          <p:cNvSpPr/>
          <p:nvPr/>
        </p:nvSpPr>
        <p:spPr>
          <a:xfrm>
            <a:off x="499110" y="5692364"/>
            <a:ext cx="1756410" cy="74295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F52AEE6-3D7B-F3D4-0A7D-38C1203A384B}"/>
              </a:ext>
            </a:extLst>
          </p:cNvPr>
          <p:cNvSpPr/>
          <p:nvPr/>
        </p:nvSpPr>
        <p:spPr>
          <a:xfrm>
            <a:off x="499110" y="4838360"/>
            <a:ext cx="1756410" cy="7429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32B809A-C6A1-70CC-C949-38EDE07AE18E}"/>
              </a:ext>
            </a:extLst>
          </p:cNvPr>
          <p:cNvSpPr/>
          <p:nvPr/>
        </p:nvSpPr>
        <p:spPr>
          <a:xfrm>
            <a:off x="499110" y="3984356"/>
            <a:ext cx="1756410" cy="74295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424C5EC-5924-4460-21FD-57241785CA36}"/>
              </a:ext>
            </a:extLst>
          </p:cNvPr>
          <p:cNvSpPr/>
          <p:nvPr/>
        </p:nvSpPr>
        <p:spPr>
          <a:xfrm>
            <a:off x="499110" y="3132709"/>
            <a:ext cx="1756410" cy="74295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BDF5A1C-AE64-4A40-6453-8832C7387438}"/>
              </a:ext>
            </a:extLst>
          </p:cNvPr>
          <p:cNvSpPr/>
          <p:nvPr/>
        </p:nvSpPr>
        <p:spPr>
          <a:xfrm>
            <a:off x="499110" y="2278705"/>
            <a:ext cx="1756410" cy="742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23FA00-F765-2CA9-C91E-15E20B67E051}"/>
              </a:ext>
            </a:extLst>
          </p:cNvPr>
          <p:cNvSpPr/>
          <p:nvPr/>
        </p:nvSpPr>
        <p:spPr>
          <a:xfrm>
            <a:off x="499110" y="1424701"/>
            <a:ext cx="1756410" cy="7429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AE9CC27-0C0E-97F1-BA13-757CC4080A1E}"/>
              </a:ext>
            </a:extLst>
          </p:cNvPr>
          <p:cNvSpPr/>
          <p:nvPr/>
        </p:nvSpPr>
        <p:spPr>
          <a:xfrm>
            <a:off x="2610290" y="5692364"/>
            <a:ext cx="1756410" cy="74295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8A12AA5-FC77-89DD-1DCF-BD0A58654965}"/>
              </a:ext>
            </a:extLst>
          </p:cNvPr>
          <p:cNvSpPr/>
          <p:nvPr/>
        </p:nvSpPr>
        <p:spPr>
          <a:xfrm>
            <a:off x="2610290" y="4838360"/>
            <a:ext cx="1756410" cy="7429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9D30986-5934-599B-A4A2-5A39859B6F1E}"/>
              </a:ext>
            </a:extLst>
          </p:cNvPr>
          <p:cNvSpPr/>
          <p:nvPr/>
        </p:nvSpPr>
        <p:spPr>
          <a:xfrm>
            <a:off x="2610290" y="3984356"/>
            <a:ext cx="1756410" cy="74295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5DF92CC-ADB4-4F47-0DC2-236F6D88D4FF}"/>
              </a:ext>
            </a:extLst>
          </p:cNvPr>
          <p:cNvSpPr/>
          <p:nvPr/>
        </p:nvSpPr>
        <p:spPr>
          <a:xfrm>
            <a:off x="2610290" y="3132709"/>
            <a:ext cx="1756410" cy="74295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C45E550-1D1A-A429-313F-5CE908279769}"/>
              </a:ext>
            </a:extLst>
          </p:cNvPr>
          <p:cNvSpPr/>
          <p:nvPr/>
        </p:nvSpPr>
        <p:spPr>
          <a:xfrm>
            <a:off x="2610290" y="2278705"/>
            <a:ext cx="1756410" cy="742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88B7427-24DE-C91B-C8B2-AAAF921D7484}"/>
              </a:ext>
            </a:extLst>
          </p:cNvPr>
          <p:cNvSpPr/>
          <p:nvPr/>
        </p:nvSpPr>
        <p:spPr>
          <a:xfrm>
            <a:off x="2610290" y="1424701"/>
            <a:ext cx="1756410" cy="7429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9C84619-16F0-3E25-6808-3E83AB0AE30D}"/>
              </a:ext>
            </a:extLst>
          </p:cNvPr>
          <p:cNvSpPr/>
          <p:nvPr/>
        </p:nvSpPr>
        <p:spPr>
          <a:xfrm>
            <a:off x="4710084" y="5692364"/>
            <a:ext cx="2112817" cy="74295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5EF85FF-C3A8-4794-B022-999F202E6BFB}"/>
              </a:ext>
            </a:extLst>
          </p:cNvPr>
          <p:cNvSpPr/>
          <p:nvPr/>
        </p:nvSpPr>
        <p:spPr>
          <a:xfrm>
            <a:off x="4710084" y="4838360"/>
            <a:ext cx="2112817" cy="7429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25D62D07-36D3-84C8-1E33-4D63618C8035}"/>
              </a:ext>
            </a:extLst>
          </p:cNvPr>
          <p:cNvSpPr/>
          <p:nvPr/>
        </p:nvSpPr>
        <p:spPr>
          <a:xfrm>
            <a:off x="4710084" y="3984356"/>
            <a:ext cx="2112817" cy="74295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C346758-7994-B93E-57DE-E691DE56B643}"/>
              </a:ext>
            </a:extLst>
          </p:cNvPr>
          <p:cNvSpPr/>
          <p:nvPr/>
        </p:nvSpPr>
        <p:spPr>
          <a:xfrm>
            <a:off x="4710084" y="3132709"/>
            <a:ext cx="2112817" cy="74295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64E68003-FB1F-D3CF-00B0-827A4C3491BA}"/>
              </a:ext>
            </a:extLst>
          </p:cNvPr>
          <p:cNvSpPr/>
          <p:nvPr/>
        </p:nvSpPr>
        <p:spPr>
          <a:xfrm>
            <a:off x="4710084" y="2278705"/>
            <a:ext cx="2112817" cy="742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053E6230-F05A-966F-980D-71A5C6E8289C}"/>
              </a:ext>
            </a:extLst>
          </p:cNvPr>
          <p:cNvSpPr/>
          <p:nvPr/>
        </p:nvSpPr>
        <p:spPr>
          <a:xfrm>
            <a:off x="4710084" y="1424701"/>
            <a:ext cx="2112817" cy="7429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Montserrat" pitchFamily="2" charset="7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15E5F0-208A-58D0-4E11-3B4D33F65CDC}"/>
              </a:ext>
            </a:extLst>
          </p:cNvPr>
          <p:cNvSpPr txBox="1"/>
          <p:nvPr/>
        </p:nvSpPr>
        <p:spPr>
          <a:xfrm>
            <a:off x="887940" y="5779127"/>
            <a:ext cx="145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C00000"/>
                </a:solidFill>
                <a:latin typeface="Montserrat" pitchFamily="2" charset="77"/>
              </a:rPr>
              <a:t>Need more challenge</a:t>
            </a:r>
          </a:p>
        </p:txBody>
      </p:sp>
      <p:pic>
        <p:nvPicPr>
          <p:cNvPr id="48" name="Graphic 47" descr="Sunglasses face outline outline">
            <a:extLst>
              <a:ext uri="{FF2B5EF4-FFF2-40B4-BE49-F238E27FC236}">
                <a16:creationId xmlns:a16="http://schemas.microsoft.com/office/drawing/2014/main" id="{8B7DD9DD-3004-7F8F-9D48-FC4FD35F81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727" y="4822873"/>
            <a:ext cx="562047" cy="56204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FEE6408-D426-7AF2-F7A1-778028056B04}"/>
              </a:ext>
            </a:extLst>
          </p:cNvPr>
          <p:cNvSpPr txBox="1"/>
          <p:nvPr/>
        </p:nvSpPr>
        <p:spPr>
          <a:xfrm>
            <a:off x="942150" y="4071113"/>
            <a:ext cx="145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chemeClr val="accent2"/>
                </a:solidFill>
                <a:latin typeface="Montserrat" pitchFamily="2" charset="77"/>
              </a:rPr>
              <a:t>Cognitive Load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9A5DF6-A212-7406-94C4-94FC2636E173}"/>
              </a:ext>
            </a:extLst>
          </p:cNvPr>
          <p:cNvSpPr txBox="1"/>
          <p:nvPr/>
        </p:nvSpPr>
        <p:spPr>
          <a:xfrm>
            <a:off x="652098" y="5261783"/>
            <a:ext cx="145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chemeClr val="accent1"/>
                </a:solidFill>
                <a:latin typeface="Montserrat" pitchFamily="2" charset="77"/>
              </a:rPr>
              <a:t>Confidence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9788AE-4FA0-86FB-CC1E-BA90076D6BE0}"/>
              </a:ext>
            </a:extLst>
          </p:cNvPr>
          <p:cNvSpPr txBox="1"/>
          <p:nvPr/>
        </p:nvSpPr>
        <p:spPr>
          <a:xfrm>
            <a:off x="700672" y="3258476"/>
            <a:ext cx="163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chemeClr val="accent6">
                    <a:lumMod val="50000"/>
                  </a:schemeClr>
                </a:solidFill>
                <a:latin typeface="Montserrat" pitchFamily="2" charset="77"/>
              </a:rPr>
              <a:t>Mis-conceptions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2B95D7-5B76-BC41-20B6-658624917CA8}"/>
              </a:ext>
            </a:extLst>
          </p:cNvPr>
          <p:cNvSpPr txBox="1"/>
          <p:nvPr/>
        </p:nvSpPr>
        <p:spPr>
          <a:xfrm>
            <a:off x="854815" y="2446814"/>
            <a:ext cx="1450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70C0"/>
                </a:solidFill>
                <a:latin typeface="Montserrat" pitchFamily="2" charset="77"/>
              </a:rPr>
              <a:t>Prior Knowledge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FE1E16A-E872-4CA4-3945-244ADBC585CF}"/>
              </a:ext>
            </a:extLst>
          </p:cNvPr>
          <p:cNvSpPr txBox="1"/>
          <p:nvPr/>
        </p:nvSpPr>
        <p:spPr>
          <a:xfrm>
            <a:off x="674167" y="1792519"/>
            <a:ext cx="1450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7030A0"/>
                </a:solidFill>
                <a:latin typeface="Montserrat" pitchFamily="2" charset="77"/>
              </a:rPr>
              <a:t>Vocabulary</a:t>
            </a:r>
          </a:p>
        </p:txBody>
      </p:sp>
      <p:pic>
        <p:nvPicPr>
          <p:cNvPr id="57" name="Graphic 56" descr="Chat outline">
            <a:extLst>
              <a:ext uri="{FF2B5EF4-FFF2-40B4-BE49-F238E27FC236}">
                <a16:creationId xmlns:a16="http://schemas.microsoft.com/office/drawing/2014/main" id="{E8D6355D-9805-1FF9-0913-A4DED3C11B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7032" y="1409638"/>
            <a:ext cx="525466" cy="525466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760167C0-2DD9-E79B-AF40-D2837557D33B}"/>
              </a:ext>
            </a:extLst>
          </p:cNvPr>
          <p:cNvGrpSpPr/>
          <p:nvPr/>
        </p:nvGrpSpPr>
        <p:grpSpPr>
          <a:xfrm>
            <a:off x="479461" y="4055774"/>
            <a:ext cx="644076" cy="626618"/>
            <a:chOff x="3868420" y="136288"/>
            <a:chExt cx="914400" cy="914400"/>
          </a:xfrm>
        </p:grpSpPr>
        <p:pic>
          <p:nvPicPr>
            <p:cNvPr id="60" name="Graphic 59" descr="Right Brain outline">
              <a:extLst>
                <a:ext uri="{FF2B5EF4-FFF2-40B4-BE49-F238E27FC236}">
                  <a16:creationId xmlns:a16="http://schemas.microsoft.com/office/drawing/2014/main" id="{D5623D3C-5290-D576-5A1C-9E877836330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68420" y="136288"/>
              <a:ext cx="914400" cy="914400"/>
            </a:xfrm>
            <a:prstGeom prst="rect">
              <a:avLst/>
            </a:prstGeom>
          </p:spPr>
        </p:pic>
        <p:pic>
          <p:nvPicPr>
            <p:cNvPr id="61" name="Graphic 60" descr="Building Brick Wall outline">
              <a:extLst>
                <a:ext uri="{FF2B5EF4-FFF2-40B4-BE49-F238E27FC236}">
                  <a16:creationId xmlns:a16="http://schemas.microsoft.com/office/drawing/2014/main" id="{A19759FE-67B2-614E-AE9A-4373A60C9F8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031972" y="500071"/>
              <a:ext cx="272589" cy="272589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0266D45-EF7D-B0F4-9ACA-C963BA67BA6B}"/>
              </a:ext>
            </a:extLst>
          </p:cNvPr>
          <p:cNvSpPr txBox="1"/>
          <p:nvPr/>
        </p:nvSpPr>
        <p:spPr>
          <a:xfrm>
            <a:off x="2604597" y="1433104"/>
            <a:ext cx="1895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Struggle to explain terms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﻿﻿Incorrect or limited use of vocabulary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9ABF3B-1E76-3484-B029-E6A8653FD486}"/>
              </a:ext>
            </a:extLst>
          </p:cNvPr>
          <p:cNvSpPr txBox="1"/>
          <p:nvPr/>
        </p:nvSpPr>
        <p:spPr>
          <a:xfrm>
            <a:off x="2610289" y="2278705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Inaccurate responses</a:t>
            </a:r>
          </a:p>
          <a:p>
            <a:pPr marL="171450" marR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"I don't remember this"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50F6C6-BC73-E091-E595-1D0704B34926}"/>
              </a:ext>
            </a:extLst>
          </p:cNvPr>
          <p:cNvSpPr txBox="1"/>
          <p:nvPr/>
        </p:nvSpPr>
        <p:spPr>
          <a:xfrm>
            <a:off x="2604597" y="4060347"/>
            <a:ext cx="189545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Overwhelmed responses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Incomplete work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AC2703-4DE2-97D1-0D74-0677D01A2CC8}"/>
              </a:ext>
            </a:extLst>
          </p:cNvPr>
          <p:cNvSpPr txBox="1"/>
          <p:nvPr/>
        </p:nvSpPr>
        <p:spPr>
          <a:xfrm>
            <a:off x="2604597" y="3224110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Incorrect reasoning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﻿﻿Conflicting explanations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B57E2B-F20B-B034-7178-3D3BE5F90867}"/>
              </a:ext>
            </a:extLst>
          </p:cNvPr>
          <p:cNvSpPr txBox="1"/>
          <p:nvPr/>
        </p:nvSpPr>
        <p:spPr>
          <a:xfrm>
            <a:off x="2604597" y="4980537"/>
            <a:ext cx="17564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Hesitant responses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﻿﻿Low participation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F1E270F-9A62-4CDA-30BF-8D5B9A60DFFE}"/>
              </a:ext>
            </a:extLst>
          </p:cNvPr>
          <p:cNvSpPr txBox="1"/>
          <p:nvPr/>
        </p:nvSpPr>
        <p:spPr>
          <a:xfrm>
            <a:off x="2604597" y="5848395"/>
            <a:ext cx="16338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Quick completion</a:t>
            </a:r>
          </a:p>
          <a:p>
            <a:pPr marL="171450" marR="0" lvl="0" indent="-171450">
              <a:buFont typeface="Arial" panose="020B0604020202020204" pitchFamily="34" charset="0"/>
              <a:buChar char="•"/>
            </a:pPr>
            <a:r>
              <a:rPr lang="en-HK" sz="1100" dirty="0">
                <a:effectLst/>
                <a:latin typeface="Montserrat" pitchFamily="2" charset="77"/>
              </a:rPr>
              <a:t>﻿﻿High accuracy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E43D7F-8B80-5ACD-A021-E3E1409C7172}"/>
              </a:ext>
            </a:extLst>
          </p:cNvPr>
          <p:cNvSpPr txBox="1"/>
          <p:nvPr/>
        </p:nvSpPr>
        <p:spPr>
          <a:xfrm>
            <a:off x="4710084" y="1501644"/>
            <a:ext cx="214211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rgbClr val="7030A0"/>
                </a:solidFill>
                <a:effectLst/>
                <a:latin typeface="Montserrat" pitchFamily="2" charset="77"/>
              </a:rPr>
              <a:t>Pre-teach vocabulary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Use visuals, word walls, sentence stems, glossaries.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E187A4A-2A75-581C-E80B-8A210054667C}"/>
              </a:ext>
            </a:extLst>
          </p:cNvPr>
          <p:cNvSpPr txBox="1"/>
          <p:nvPr/>
        </p:nvSpPr>
        <p:spPr>
          <a:xfrm>
            <a:off x="4710083" y="2342403"/>
            <a:ext cx="22629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rgbClr val="0070C0"/>
                </a:solidFill>
                <a:effectLst/>
                <a:latin typeface="Montserrat" pitchFamily="2" charset="77"/>
              </a:rPr>
              <a:t>Retrieval practice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Recap, connect, build on what they know.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E890E03-AD10-6773-B981-17AF20C711A2}"/>
              </a:ext>
            </a:extLst>
          </p:cNvPr>
          <p:cNvSpPr txBox="1"/>
          <p:nvPr/>
        </p:nvSpPr>
        <p:spPr>
          <a:xfrm>
            <a:off x="4715777" y="3183162"/>
            <a:ext cx="21733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chemeClr val="accent6">
                    <a:lumMod val="50000"/>
                  </a:schemeClr>
                </a:solidFill>
                <a:effectLst/>
                <a:latin typeface="Montserrat" pitchFamily="2" charset="77"/>
              </a:rPr>
              <a:t>Address misconceptions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Re-explain, model, use a new example.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726497-247A-E935-0C22-6998CCEE5554}"/>
              </a:ext>
            </a:extLst>
          </p:cNvPr>
          <p:cNvSpPr txBox="1"/>
          <p:nvPr/>
        </p:nvSpPr>
        <p:spPr>
          <a:xfrm>
            <a:off x="4710084" y="3968014"/>
            <a:ext cx="214211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chemeClr val="accent2"/>
                </a:solidFill>
                <a:effectLst/>
                <a:latin typeface="Montserrat" pitchFamily="2" charset="77"/>
              </a:rPr>
              <a:t>Reduce cognitive load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Chunk content, simplify language, remove unnecessary detail.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0892736-C9E0-2AD9-9C84-FA0FABE6146D}"/>
              </a:ext>
            </a:extLst>
          </p:cNvPr>
          <p:cNvSpPr txBox="1"/>
          <p:nvPr/>
        </p:nvSpPr>
        <p:spPr>
          <a:xfrm>
            <a:off x="4704391" y="4822873"/>
            <a:ext cx="21421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Montserrat" pitchFamily="2" charset="77"/>
              </a:rPr>
              <a:t>Build confidence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Guided practice, partner talk, success criteria made explicit.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B34CD2-93D9-C5DF-1CEE-7D2159E9BA79}"/>
              </a:ext>
            </a:extLst>
          </p:cNvPr>
          <p:cNvSpPr txBox="1"/>
          <p:nvPr/>
        </p:nvSpPr>
        <p:spPr>
          <a:xfrm>
            <a:off x="4715777" y="5700057"/>
            <a:ext cx="21071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dirty="0">
                <a:solidFill>
                  <a:srgbClr val="C00000"/>
                </a:solidFill>
                <a:effectLst/>
                <a:latin typeface="Montserrat" pitchFamily="2" charset="77"/>
              </a:rPr>
              <a:t>Increase challenge</a:t>
            </a: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Deeper questions, transfer tasks, open-ended problems, extension.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8949D270-9D09-3517-AF97-8F4E87AD76D1}"/>
              </a:ext>
            </a:extLst>
          </p:cNvPr>
          <p:cNvSpPr/>
          <p:nvPr/>
        </p:nvSpPr>
        <p:spPr>
          <a:xfrm>
            <a:off x="7238212" y="5692364"/>
            <a:ext cx="1756410" cy="74295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080B32E-1EEF-502E-A5A6-B52C7ED87202}"/>
              </a:ext>
            </a:extLst>
          </p:cNvPr>
          <p:cNvSpPr/>
          <p:nvPr/>
        </p:nvSpPr>
        <p:spPr>
          <a:xfrm>
            <a:off x="7238212" y="4838360"/>
            <a:ext cx="1756410" cy="7429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99BE4A4A-8542-354C-9979-5752DD00B1DD}"/>
              </a:ext>
            </a:extLst>
          </p:cNvPr>
          <p:cNvSpPr/>
          <p:nvPr/>
        </p:nvSpPr>
        <p:spPr>
          <a:xfrm>
            <a:off x="7238212" y="3984356"/>
            <a:ext cx="1756410" cy="74295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3F0D2978-D907-CF4C-488A-FDF6CE9E8D6D}"/>
              </a:ext>
            </a:extLst>
          </p:cNvPr>
          <p:cNvSpPr/>
          <p:nvPr/>
        </p:nvSpPr>
        <p:spPr>
          <a:xfrm>
            <a:off x="7238212" y="3132709"/>
            <a:ext cx="1756410" cy="74295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479B675E-ADB6-2D7F-65E9-8EB5E13B96A0}"/>
              </a:ext>
            </a:extLst>
          </p:cNvPr>
          <p:cNvSpPr/>
          <p:nvPr/>
        </p:nvSpPr>
        <p:spPr>
          <a:xfrm>
            <a:off x="7238212" y="2278705"/>
            <a:ext cx="1756410" cy="742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B7253512-0D6B-875F-C561-F77555BC55E0}"/>
              </a:ext>
            </a:extLst>
          </p:cNvPr>
          <p:cNvSpPr/>
          <p:nvPr/>
        </p:nvSpPr>
        <p:spPr>
          <a:xfrm>
            <a:off x="7238212" y="1424701"/>
            <a:ext cx="1756410" cy="7429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A1F3B48-5179-E8C0-9763-D5AF5FEA9F4B}"/>
              </a:ext>
            </a:extLst>
          </p:cNvPr>
          <p:cNvSpPr txBox="1"/>
          <p:nvPr/>
        </p:nvSpPr>
        <p:spPr>
          <a:xfrm>
            <a:off x="7232519" y="1452559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Ask learners to use the vocabulary in their own explanation or example.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67C7726-1250-A574-D03E-D6CF115E1CD4}"/>
              </a:ext>
            </a:extLst>
          </p:cNvPr>
          <p:cNvSpPr txBox="1"/>
          <p:nvPr/>
        </p:nvSpPr>
        <p:spPr>
          <a:xfrm>
            <a:off x="7238211" y="2278705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Quick retrieval check or low-stakes questioning to re-assess.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63C640F-ED01-9B78-6784-1655E9F62679}"/>
              </a:ext>
            </a:extLst>
          </p:cNvPr>
          <p:cNvSpPr txBox="1"/>
          <p:nvPr/>
        </p:nvSpPr>
        <p:spPr>
          <a:xfrm>
            <a:off x="7232519" y="4060347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Check understanding of each chunk before moving on.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C202DF-81E0-CAE0-F4F4-C55DF87D9501}"/>
              </a:ext>
            </a:extLst>
          </p:cNvPr>
          <p:cNvSpPr txBox="1"/>
          <p:nvPr/>
        </p:nvSpPr>
        <p:spPr>
          <a:xfrm>
            <a:off x="7232519" y="3131443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Ask learners to explain their thinking again.</a:t>
            </a:r>
          </a:p>
          <a:p>
            <a:r>
              <a:rPr lang="en-HK" sz="1100" dirty="0">
                <a:latin typeface="Montserrat" pitchFamily="2" charset="77"/>
              </a:rPr>
              <a:t>Use hinge questions.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DD7B7C-A251-F3C0-22DB-B100A3EDF5E9}"/>
              </a:ext>
            </a:extLst>
          </p:cNvPr>
          <p:cNvSpPr txBox="1"/>
          <p:nvPr/>
        </p:nvSpPr>
        <p:spPr>
          <a:xfrm>
            <a:off x="7214608" y="4914337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Observe participation.</a:t>
            </a:r>
          </a:p>
          <a:p>
            <a:r>
              <a:rPr lang="en-HK" sz="1100" dirty="0">
                <a:latin typeface="Montserrat" pitchFamily="2" charset="77"/>
              </a:rPr>
              <a:t>Use cold call / random selection.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07EA429-97C0-AC17-0E79-07626DE6AC81}"/>
              </a:ext>
            </a:extLst>
          </p:cNvPr>
          <p:cNvSpPr txBox="1"/>
          <p:nvPr/>
        </p:nvSpPr>
        <p:spPr>
          <a:xfrm>
            <a:off x="7232519" y="5779127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Look for depth of thinking and ability to transfer learning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85B3F4A1-B934-9197-F3FC-3936984B8AFE}"/>
              </a:ext>
            </a:extLst>
          </p:cNvPr>
          <p:cNvSpPr/>
          <p:nvPr/>
        </p:nvSpPr>
        <p:spPr>
          <a:xfrm>
            <a:off x="9392852" y="5677301"/>
            <a:ext cx="1756410" cy="742951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553E716F-5CA6-6FBF-70B5-FA139C3267A6}"/>
              </a:ext>
            </a:extLst>
          </p:cNvPr>
          <p:cNvSpPr/>
          <p:nvPr/>
        </p:nvSpPr>
        <p:spPr>
          <a:xfrm>
            <a:off x="9392852" y="4823297"/>
            <a:ext cx="1756410" cy="74295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6DA81722-A2D4-462A-0E76-19BB9BF179EE}"/>
              </a:ext>
            </a:extLst>
          </p:cNvPr>
          <p:cNvSpPr/>
          <p:nvPr/>
        </p:nvSpPr>
        <p:spPr>
          <a:xfrm>
            <a:off x="9392852" y="3969293"/>
            <a:ext cx="1756410" cy="742951"/>
          </a:xfrm>
          <a:prstGeom prst="round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FECBFED5-D137-2E8D-9DC7-BD33273EB5F9}"/>
              </a:ext>
            </a:extLst>
          </p:cNvPr>
          <p:cNvSpPr/>
          <p:nvPr/>
        </p:nvSpPr>
        <p:spPr>
          <a:xfrm>
            <a:off x="9392852" y="3117646"/>
            <a:ext cx="1756410" cy="742951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CC27D9A2-889F-1D6A-FB93-628EC02BE96F}"/>
              </a:ext>
            </a:extLst>
          </p:cNvPr>
          <p:cNvSpPr/>
          <p:nvPr/>
        </p:nvSpPr>
        <p:spPr>
          <a:xfrm>
            <a:off x="9392852" y="2263642"/>
            <a:ext cx="1756410" cy="74295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018038B8-4FB8-F096-1019-3D5AC5E1EB96}"/>
              </a:ext>
            </a:extLst>
          </p:cNvPr>
          <p:cNvSpPr/>
          <p:nvPr/>
        </p:nvSpPr>
        <p:spPr>
          <a:xfrm>
            <a:off x="9392852" y="1409638"/>
            <a:ext cx="1756410" cy="74295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latin typeface="Montserrat" pitchFamily="2" charset="77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EFAC67C-D6F7-E2CF-1D9F-8181FDB89D24}"/>
              </a:ext>
            </a:extLst>
          </p:cNvPr>
          <p:cNvSpPr txBox="1"/>
          <p:nvPr/>
        </p:nvSpPr>
        <p:spPr>
          <a:xfrm>
            <a:off x="9387159" y="1410992"/>
            <a:ext cx="18954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Reduce visual supports and sentence stems.</a:t>
            </a:r>
          </a:p>
          <a:p>
            <a:r>
              <a:rPr lang="en-HK" sz="1100" dirty="0">
                <a:latin typeface="Montserrat" pitchFamily="2" charset="77"/>
              </a:rPr>
              <a:t>Expect independent use.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C9F2BEC-61EB-F8D7-4146-C9F4AC374254}"/>
              </a:ext>
            </a:extLst>
          </p:cNvPr>
          <p:cNvSpPr txBox="1"/>
          <p:nvPr/>
        </p:nvSpPr>
        <p:spPr>
          <a:xfrm>
            <a:off x="9392851" y="2343154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Space retrieval out.</a:t>
            </a:r>
          </a:p>
          <a:p>
            <a:r>
              <a:rPr lang="en-HK" sz="1100" dirty="0">
                <a:latin typeface="Montserrat" pitchFamily="2" charset="77"/>
              </a:rPr>
              <a:t>Expect recall without teacher prompts.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2DAC15D-26E4-9E53-A33A-7D4F41E913F6}"/>
              </a:ext>
            </a:extLst>
          </p:cNvPr>
          <p:cNvSpPr txBox="1"/>
          <p:nvPr/>
        </p:nvSpPr>
        <p:spPr>
          <a:xfrm>
            <a:off x="9387159" y="3979024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Introduce complexity gradually. Encourage independent processing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31F9E9B-DE0B-4A6F-5C80-43B866F15AB3}"/>
              </a:ext>
            </a:extLst>
          </p:cNvPr>
          <p:cNvSpPr txBox="1"/>
          <p:nvPr/>
        </p:nvSpPr>
        <p:spPr>
          <a:xfrm>
            <a:off x="9387159" y="3182640"/>
            <a:ext cx="175641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Remove support</a:t>
            </a:r>
          </a:p>
          <a:p>
            <a:r>
              <a:rPr lang="en-HK" sz="1100" dirty="0">
                <a:latin typeface="Montserrat" pitchFamily="2" charset="77"/>
              </a:rPr>
              <a:t>and check for correct application.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492F27C-7791-1A49-6F79-03AB2FC1C646}"/>
              </a:ext>
            </a:extLst>
          </p:cNvPr>
          <p:cNvSpPr txBox="1"/>
          <p:nvPr/>
        </p:nvSpPr>
        <p:spPr>
          <a:xfrm>
            <a:off x="9395752" y="4833014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Increase independence.</a:t>
            </a:r>
          </a:p>
          <a:p>
            <a:r>
              <a:rPr lang="en-HK" sz="1100" dirty="0">
                <a:latin typeface="Montserrat" pitchFamily="2" charset="77"/>
              </a:rPr>
              <a:t>Use targeted praise and challenge.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68E7BD8-362A-A27A-C5B2-418F58C08634}"/>
              </a:ext>
            </a:extLst>
          </p:cNvPr>
          <p:cNvSpPr txBox="1"/>
          <p:nvPr/>
        </p:nvSpPr>
        <p:spPr>
          <a:xfrm>
            <a:off x="9387159" y="5671300"/>
            <a:ext cx="17564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 dirty="0">
                <a:latin typeface="Montserrat" pitchFamily="2" charset="77"/>
              </a:rPr>
              <a:t>Remove all scaffolds.</a:t>
            </a:r>
          </a:p>
          <a:p>
            <a:r>
              <a:rPr lang="en-HK" sz="1100" dirty="0">
                <a:latin typeface="Montserrat" pitchFamily="2" charset="77"/>
              </a:rPr>
              <a:t>Expect independent application and greater depth.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E5EE68F-A534-D9E1-322F-7CF159EC66B9}"/>
              </a:ext>
            </a:extLst>
          </p:cNvPr>
          <p:cNvSpPr/>
          <p:nvPr/>
        </p:nvSpPr>
        <p:spPr>
          <a:xfrm>
            <a:off x="9387159" y="479921"/>
            <a:ext cx="1756410" cy="742951"/>
          </a:xfrm>
          <a:prstGeom prst="roundRect">
            <a:avLst/>
          </a:prstGeom>
          <a:solidFill>
            <a:schemeClr val="bg1">
              <a:alpha val="30000"/>
            </a:scheme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421C0D20-F8D0-3F5F-4546-E54C8B9C81B4}"/>
              </a:ext>
            </a:extLst>
          </p:cNvPr>
          <p:cNvSpPr/>
          <p:nvPr/>
        </p:nvSpPr>
        <p:spPr>
          <a:xfrm>
            <a:off x="7232519" y="479920"/>
            <a:ext cx="1756410" cy="74295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49C7C62-F5EF-8818-1DF3-47ED143A3117}"/>
              </a:ext>
            </a:extLst>
          </p:cNvPr>
          <p:cNvSpPr/>
          <p:nvPr/>
        </p:nvSpPr>
        <p:spPr>
          <a:xfrm>
            <a:off x="4704391" y="479920"/>
            <a:ext cx="2118510" cy="742951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81F17D6F-E488-4A4D-62DD-F67400F398E4}"/>
              </a:ext>
            </a:extLst>
          </p:cNvPr>
          <p:cNvSpPr/>
          <p:nvPr/>
        </p:nvSpPr>
        <p:spPr>
          <a:xfrm>
            <a:off x="2604597" y="485480"/>
            <a:ext cx="1756410" cy="742951"/>
          </a:xfrm>
          <a:prstGeom prst="roundRect">
            <a:avLst/>
          </a:prstGeom>
          <a:solidFill>
            <a:schemeClr val="bg1">
              <a:alpha val="50000"/>
            </a:scheme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93823787-554A-1768-629C-248FF1502EBF}"/>
              </a:ext>
            </a:extLst>
          </p:cNvPr>
          <p:cNvSpPr/>
          <p:nvPr/>
        </p:nvSpPr>
        <p:spPr>
          <a:xfrm>
            <a:off x="482177" y="488902"/>
            <a:ext cx="1756410" cy="742951"/>
          </a:xfrm>
          <a:prstGeom prst="roundRect">
            <a:avLst/>
          </a:prstGeom>
          <a:solidFill>
            <a:schemeClr val="bg1">
              <a:alpha val="51000"/>
            </a:scheme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>
              <a:latin typeface="Montserrat" pitchFamily="2" charset="77"/>
            </a:endParaRPr>
          </a:p>
        </p:txBody>
      </p:sp>
      <p:pic>
        <p:nvPicPr>
          <p:cNvPr id="133" name="Graphic 132" descr="Plant outline">
            <a:extLst>
              <a:ext uri="{FF2B5EF4-FFF2-40B4-BE49-F238E27FC236}">
                <a16:creationId xmlns:a16="http://schemas.microsoft.com/office/drawing/2014/main" id="{4EF204FA-F88E-652E-29C5-C2A630C788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1610" y="611025"/>
            <a:ext cx="526194" cy="526194"/>
          </a:xfrm>
          <a:prstGeom prst="rect">
            <a:avLst/>
          </a:prstGeom>
        </p:spPr>
      </p:pic>
      <p:pic>
        <p:nvPicPr>
          <p:cNvPr id="134" name="Graphic 133" descr="Arrow circle outline">
            <a:extLst>
              <a:ext uri="{FF2B5EF4-FFF2-40B4-BE49-F238E27FC236}">
                <a16:creationId xmlns:a16="http://schemas.microsoft.com/office/drawing/2014/main" id="{CFDBEEFB-C1B7-F0A3-B295-87EF3BEAE9F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21131" y="580088"/>
            <a:ext cx="544174" cy="544174"/>
          </a:xfrm>
          <a:prstGeom prst="rect">
            <a:avLst/>
          </a:prstGeom>
        </p:spPr>
      </p:pic>
      <p:pic>
        <p:nvPicPr>
          <p:cNvPr id="136" name="Graphic 135" descr="Magnifying glass outline">
            <a:extLst>
              <a:ext uri="{FF2B5EF4-FFF2-40B4-BE49-F238E27FC236}">
                <a16:creationId xmlns:a16="http://schemas.microsoft.com/office/drawing/2014/main" id="{071D5D44-1527-932E-7409-E9886475D38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4120">
            <a:off x="464478" y="520702"/>
            <a:ext cx="578694" cy="578694"/>
          </a:xfrm>
          <a:prstGeom prst="rect">
            <a:avLst/>
          </a:prstGeom>
        </p:spPr>
      </p:pic>
      <p:pic>
        <p:nvPicPr>
          <p:cNvPr id="138" name="Graphic 137" descr="Clipboard Ticked outline">
            <a:extLst>
              <a:ext uri="{FF2B5EF4-FFF2-40B4-BE49-F238E27FC236}">
                <a16:creationId xmlns:a16="http://schemas.microsoft.com/office/drawing/2014/main" id="{8E0A0D0F-705D-FC51-E5F2-8544B6A9C94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78416" y="525666"/>
            <a:ext cx="646624" cy="646624"/>
          </a:xfrm>
          <a:prstGeom prst="rect">
            <a:avLst/>
          </a:prstGeom>
        </p:spPr>
      </p:pic>
      <p:pic>
        <p:nvPicPr>
          <p:cNvPr id="140" name="Graphic 139" descr="Briefcase with solid fill">
            <a:extLst>
              <a:ext uri="{FF2B5EF4-FFF2-40B4-BE49-F238E27FC236}">
                <a16:creationId xmlns:a16="http://schemas.microsoft.com/office/drawing/2014/main" id="{12A0199C-7869-BA25-B593-D45735AB31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96806" y="533412"/>
            <a:ext cx="613633" cy="613633"/>
          </a:xfrm>
          <a:prstGeom prst="rect">
            <a:avLst/>
          </a:prstGeom>
        </p:spPr>
      </p:pic>
      <p:sp>
        <p:nvSpPr>
          <p:cNvPr id="142" name="TextBox 141">
            <a:extLst>
              <a:ext uri="{FF2B5EF4-FFF2-40B4-BE49-F238E27FC236}">
                <a16:creationId xmlns:a16="http://schemas.microsoft.com/office/drawing/2014/main" id="{B0F017B0-F821-0C35-309E-DE440664600E}"/>
              </a:ext>
            </a:extLst>
          </p:cNvPr>
          <p:cNvSpPr txBox="1"/>
          <p:nvPr/>
        </p:nvSpPr>
        <p:spPr>
          <a:xfrm>
            <a:off x="951589" y="558618"/>
            <a:ext cx="124339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i="1" dirty="0">
                <a:solidFill>
                  <a:srgbClr val="7030A0"/>
                </a:solidFill>
                <a:effectLst/>
                <a:latin typeface="Montserrat" pitchFamily="2" charset="77"/>
              </a:rPr>
              <a:t>BARRIER</a:t>
            </a:r>
            <a:endParaRPr lang="en-HK" sz="1100" b="1" i="1" dirty="0">
              <a:solidFill>
                <a:srgbClr val="7030A0"/>
              </a:solidFill>
              <a:effectLst/>
              <a:latin typeface="Montserrat" pitchFamily="2" charset="77"/>
            </a:endParaRP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What's getting in the way?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24DBD6-19F3-810A-0ED2-92A6ECF11228}"/>
              </a:ext>
            </a:extLst>
          </p:cNvPr>
          <p:cNvSpPr txBox="1"/>
          <p:nvPr/>
        </p:nvSpPr>
        <p:spPr>
          <a:xfrm>
            <a:off x="3087290" y="484476"/>
            <a:ext cx="129989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HK" sz="1200" b="1" i="1" dirty="0">
                <a:solidFill>
                  <a:srgbClr val="00B050"/>
                </a:solidFill>
                <a:effectLst/>
                <a:latin typeface="Montserrat" pitchFamily="2" charset="77"/>
              </a:rPr>
              <a:t>EVIDENCE</a:t>
            </a:r>
            <a:endParaRPr lang="en-HK" sz="1100" b="1" i="1" dirty="0">
              <a:solidFill>
                <a:srgbClr val="00B050"/>
              </a:solidFill>
              <a:effectLst/>
              <a:latin typeface="Montserrat" pitchFamily="2" charset="77"/>
            </a:endParaRPr>
          </a:p>
          <a:p>
            <a:pPr marL="0" marR="0">
              <a:buNone/>
            </a:pPr>
            <a:r>
              <a:rPr lang="en-HK" sz="1100" dirty="0">
                <a:effectLst/>
                <a:latin typeface="Montserrat" pitchFamily="2" charset="77"/>
              </a:rPr>
              <a:t>What does the evidence show?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68FDDF6-611A-751B-3484-389D0680C53B}"/>
              </a:ext>
            </a:extLst>
          </p:cNvPr>
          <p:cNvSpPr txBox="1"/>
          <p:nvPr/>
        </p:nvSpPr>
        <p:spPr>
          <a:xfrm>
            <a:off x="5437541" y="456845"/>
            <a:ext cx="138536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i="1" dirty="0">
                <a:solidFill>
                  <a:srgbClr val="FFC000"/>
                </a:solidFill>
                <a:latin typeface="Montserrat" pitchFamily="2" charset="77"/>
              </a:rPr>
              <a:t>CHOOSE STRATEGY</a:t>
            </a:r>
          </a:p>
          <a:p>
            <a:r>
              <a:rPr lang="en-HK" sz="1100" dirty="0">
                <a:latin typeface="Montserrat" pitchFamily="2" charset="77"/>
              </a:rPr>
              <a:t>What will help right now?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9A91D960-FF68-981D-17E2-787782B77C10}"/>
              </a:ext>
            </a:extLst>
          </p:cNvPr>
          <p:cNvSpPr txBox="1"/>
          <p:nvPr/>
        </p:nvSpPr>
        <p:spPr>
          <a:xfrm>
            <a:off x="7658006" y="625840"/>
            <a:ext cx="133092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i="1" dirty="0">
                <a:solidFill>
                  <a:schemeClr val="tx2">
                    <a:lumMod val="75000"/>
                    <a:lumOff val="25000"/>
                  </a:schemeClr>
                </a:solidFill>
                <a:latin typeface="Montserrat" pitchFamily="2" charset="77"/>
              </a:rPr>
              <a:t>PROBE AGAIN</a:t>
            </a:r>
          </a:p>
          <a:p>
            <a:r>
              <a:rPr lang="en-HK" sz="1100" dirty="0">
                <a:latin typeface="Montserrat" pitchFamily="2" charset="77"/>
              </a:rPr>
              <a:t>Did it work?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35B0CC7-D073-986D-5948-C6F0EDB93A21}"/>
              </a:ext>
            </a:extLst>
          </p:cNvPr>
          <p:cNvSpPr txBox="1"/>
          <p:nvPr/>
        </p:nvSpPr>
        <p:spPr>
          <a:xfrm>
            <a:off x="9712751" y="556737"/>
            <a:ext cx="146471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i="1" dirty="0">
                <a:solidFill>
                  <a:srgbClr val="C00000"/>
                </a:solidFill>
                <a:latin typeface="Montserrat" pitchFamily="2" charset="77"/>
              </a:rPr>
              <a:t>FADE SUPPORT</a:t>
            </a:r>
          </a:p>
          <a:p>
            <a:r>
              <a:rPr lang="en-HK" sz="1100" dirty="0">
                <a:latin typeface="Montserrat" pitchFamily="2" charset="77"/>
              </a:rPr>
              <a:t>When secure, step back.</a:t>
            </a:r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A1983B21-EBB8-2CEE-83AE-B99150CF9F05}"/>
              </a:ext>
            </a:extLst>
          </p:cNvPr>
          <p:cNvSpPr txBox="1">
            <a:spLocks/>
          </p:cNvSpPr>
          <p:nvPr/>
        </p:nvSpPr>
        <p:spPr>
          <a:xfrm rot="5400000">
            <a:off x="9212170" y="2610277"/>
            <a:ext cx="4995306" cy="742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rgbClr val="C3A48C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HK" sz="2400" dirty="0"/>
              <a:t>Choosing the Right Adaptive Strategy</a:t>
            </a:r>
            <a:endParaRPr lang="en-GB" sz="2400" dirty="0"/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BB085064-B9B6-892A-289A-15CB98A82B50}"/>
              </a:ext>
            </a:extLst>
          </p:cNvPr>
          <p:cNvSpPr/>
          <p:nvPr/>
        </p:nvSpPr>
        <p:spPr>
          <a:xfrm>
            <a:off x="2302104" y="3374996"/>
            <a:ext cx="250215" cy="289697"/>
          </a:xfrm>
          <a:prstGeom prst="rightArrow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ight Arrow 149">
            <a:extLst>
              <a:ext uri="{FF2B5EF4-FFF2-40B4-BE49-F238E27FC236}">
                <a16:creationId xmlns:a16="http://schemas.microsoft.com/office/drawing/2014/main" id="{04B51281-234E-7C77-7241-0EEC47783905}"/>
              </a:ext>
            </a:extLst>
          </p:cNvPr>
          <p:cNvSpPr/>
          <p:nvPr/>
        </p:nvSpPr>
        <p:spPr>
          <a:xfrm>
            <a:off x="2316343" y="1631207"/>
            <a:ext cx="250215" cy="289697"/>
          </a:xfrm>
          <a:prstGeom prst="rightArrow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ight Arrow 150">
            <a:extLst>
              <a:ext uri="{FF2B5EF4-FFF2-40B4-BE49-F238E27FC236}">
                <a16:creationId xmlns:a16="http://schemas.microsoft.com/office/drawing/2014/main" id="{A7A649F5-1E11-A657-5066-0A217939ABE8}"/>
              </a:ext>
            </a:extLst>
          </p:cNvPr>
          <p:cNvSpPr/>
          <p:nvPr/>
        </p:nvSpPr>
        <p:spPr>
          <a:xfrm>
            <a:off x="2321815" y="2529260"/>
            <a:ext cx="250215" cy="289697"/>
          </a:xfrm>
          <a:prstGeom prst="rightArrow">
            <a:avLst/>
          </a:prstGeom>
          <a:solidFill>
            <a:schemeClr val="tx2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904034CB-7790-A881-3915-26F9261B1863}"/>
              </a:ext>
            </a:extLst>
          </p:cNvPr>
          <p:cNvSpPr/>
          <p:nvPr/>
        </p:nvSpPr>
        <p:spPr>
          <a:xfrm>
            <a:off x="2302104" y="4210982"/>
            <a:ext cx="250215" cy="289697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ight Arrow 152">
            <a:extLst>
              <a:ext uri="{FF2B5EF4-FFF2-40B4-BE49-F238E27FC236}">
                <a16:creationId xmlns:a16="http://schemas.microsoft.com/office/drawing/2014/main" id="{F6FC5764-7F51-C03B-A998-EC07764FC01E}"/>
              </a:ext>
            </a:extLst>
          </p:cNvPr>
          <p:cNvSpPr/>
          <p:nvPr/>
        </p:nvSpPr>
        <p:spPr>
          <a:xfrm>
            <a:off x="2310644" y="5049923"/>
            <a:ext cx="250215" cy="289697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ight Arrow 153">
            <a:extLst>
              <a:ext uri="{FF2B5EF4-FFF2-40B4-BE49-F238E27FC236}">
                <a16:creationId xmlns:a16="http://schemas.microsoft.com/office/drawing/2014/main" id="{90CEF40C-A543-2B30-29F2-543C79957FC3}"/>
              </a:ext>
            </a:extLst>
          </p:cNvPr>
          <p:cNvSpPr/>
          <p:nvPr/>
        </p:nvSpPr>
        <p:spPr>
          <a:xfrm>
            <a:off x="2293306" y="5918989"/>
            <a:ext cx="250215" cy="289697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ight Arrow 154">
            <a:extLst>
              <a:ext uri="{FF2B5EF4-FFF2-40B4-BE49-F238E27FC236}">
                <a16:creationId xmlns:a16="http://schemas.microsoft.com/office/drawing/2014/main" id="{413B7A7E-F8CA-5A88-63CD-156995C8ECA5}"/>
              </a:ext>
            </a:extLst>
          </p:cNvPr>
          <p:cNvSpPr/>
          <p:nvPr/>
        </p:nvSpPr>
        <p:spPr>
          <a:xfrm>
            <a:off x="2301099" y="695379"/>
            <a:ext cx="250215" cy="289697"/>
          </a:xfrm>
          <a:prstGeom prst="rightArrow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ight Arrow 155">
            <a:extLst>
              <a:ext uri="{FF2B5EF4-FFF2-40B4-BE49-F238E27FC236}">
                <a16:creationId xmlns:a16="http://schemas.microsoft.com/office/drawing/2014/main" id="{8421BDCC-FEDC-6E34-E56D-BCF0DB7AEDD3}"/>
              </a:ext>
            </a:extLst>
          </p:cNvPr>
          <p:cNvSpPr/>
          <p:nvPr/>
        </p:nvSpPr>
        <p:spPr>
          <a:xfrm>
            <a:off x="4427229" y="3380359"/>
            <a:ext cx="250215" cy="289697"/>
          </a:xfrm>
          <a:prstGeom prst="rightArrow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ight Arrow 156">
            <a:extLst>
              <a:ext uri="{FF2B5EF4-FFF2-40B4-BE49-F238E27FC236}">
                <a16:creationId xmlns:a16="http://schemas.microsoft.com/office/drawing/2014/main" id="{9DB4FEAC-B0D1-FE08-5B56-2DCD6C333862}"/>
              </a:ext>
            </a:extLst>
          </p:cNvPr>
          <p:cNvSpPr/>
          <p:nvPr/>
        </p:nvSpPr>
        <p:spPr>
          <a:xfrm>
            <a:off x="4441468" y="1636570"/>
            <a:ext cx="250215" cy="289697"/>
          </a:xfrm>
          <a:prstGeom prst="rightArrow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ight Arrow 157">
            <a:extLst>
              <a:ext uri="{FF2B5EF4-FFF2-40B4-BE49-F238E27FC236}">
                <a16:creationId xmlns:a16="http://schemas.microsoft.com/office/drawing/2014/main" id="{03909C28-7C7B-55CD-3DED-59D56BAE5DFF}"/>
              </a:ext>
            </a:extLst>
          </p:cNvPr>
          <p:cNvSpPr/>
          <p:nvPr/>
        </p:nvSpPr>
        <p:spPr>
          <a:xfrm>
            <a:off x="4446940" y="2534623"/>
            <a:ext cx="250215" cy="289697"/>
          </a:xfrm>
          <a:prstGeom prst="rightArrow">
            <a:avLst/>
          </a:prstGeom>
          <a:solidFill>
            <a:schemeClr val="tx2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ight Arrow 158">
            <a:extLst>
              <a:ext uri="{FF2B5EF4-FFF2-40B4-BE49-F238E27FC236}">
                <a16:creationId xmlns:a16="http://schemas.microsoft.com/office/drawing/2014/main" id="{D44C875C-4013-F338-5961-A858B6891214}"/>
              </a:ext>
            </a:extLst>
          </p:cNvPr>
          <p:cNvSpPr/>
          <p:nvPr/>
        </p:nvSpPr>
        <p:spPr>
          <a:xfrm>
            <a:off x="4427229" y="4216345"/>
            <a:ext cx="250215" cy="289697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75507E57-B94B-4B88-7AE8-E9D4A6203A80}"/>
              </a:ext>
            </a:extLst>
          </p:cNvPr>
          <p:cNvSpPr/>
          <p:nvPr/>
        </p:nvSpPr>
        <p:spPr>
          <a:xfrm>
            <a:off x="4435769" y="5055286"/>
            <a:ext cx="250215" cy="289697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ight Arrow 160">
            <a:extLst>
              <a:ext uri="{FF2B5EF4-FFF2-40B4-BE49-F238E27FC236}">
                <a16:creationId xmlns:a16="http://schemas.microsoft.com/office/drawing/2014/main" id="{E5B337EF-9E5E-15E8-9970-9E01053EF5EF}"/>
              </a:ext>
            </a:extLst>
          </p:cNvPr>
          <p:cNvSpPr/>
          <p:nvPr/>
        </p:nvSpPr>
        <p:spPr>
          <a:xfrm>
            <a:off x="4418431" y="5924352"/>
            <a:ext cx="250215" cy="289697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ight Arrow 161">
            <a:extLst>
              <a:ext uri="{FF2B5EF4-FFF2-40B4-BE49-F238E27FC236}">
                <a16:creationId xmlns:a16="http://schemas.microsoft.com/office/drawing/2014/main" id="{944E0256-65D2-3E35-10FA-A6004C077E8C}"/>
              </a:ext>
            </a:extLst>
          </p:cNvPr>
          <p:cNvSpPr/>
          <p:nvPr/>
        </p:nvSpPr>
        <p:spPr>
          <a:xfrm>
            <a:off x="4426224" y="700742"/>
            <a:ext cx="250215" cy="289697"/>
          </a:xfrm>
          <a:prstGeom prst="rightArrow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3988C5EE-9AAA-F0F9-0227-1046D9C5FB67}"/>
              </a:ext>
            </a:extLst>
          </p:cNvPr>
          <p:cNvSpPr/>
          <p:nvPr/>
        </p:nvSpPr>
        <p:spPr>
          <a:xfrm>
            <a:off x="6883234" y="3379490"/>
            <a:ext cx="250215" cy="289697"/>
          </a:xfrm>
          <a:prstGeom prst="rightArrow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ight Arrow 163">
            <a:extLst>
              <a:ext uri="{FF2B5EF4-FFF2-40B4-BE49-F238E27FC236}">
                <a16:creationId xmlns:a16="http://schemas.microsoft.com/office/drawing/2014/main" id="{FC39223B-6FC4-6063-9D04-8E26EF580A54}"/>
              </a:ext>
            </a:extLst>
          </p:cNvPr>
          <p:cNvSpPr/>
          <p:nvPr/>
        </p:nvSpPr>
        <p:spPr>
          <a:xfrm>
            <a:off x="6897473" y="1635701"/>
            <a:ext cx="250215" cy="289697"/>
          </a:xfrm>
          <a:prstGeom prst="rightArrow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CE64B7FD-4040-5101-3A54-C11353515358}"/>
              </a:ext>
            </a:extLst>
          </p:cNvPr>
          <p:cNvSpPr/>
          <p:nvPr/>
        </p:nvSpPr>
        <p:spPr>
          <a:xfrm>
            <a:off x="6902945" y="2533754"/>
            <a:ext cx="250215" cy="289697"/>
          </a:xfrm>
          <a:prstGeom prst="rightArrow">
            <a:avLst/>
          </a:prstGeom>
          <a:solidFill>
            <a:schemeClr val="tx2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ight Arrow 165">
            <a:extLst>
              <a:ext uri="{FF2B5EF4-FFF2-40B4-BE49-F238E27FC236}">
                <a16:creationId xmlns:a16="http://schemas.microsoft.com/office/drawing/2014/main" id="{390CC596-1633-17C7-584A-4089F11FF3DA}"/>
              </a:ext>
            </a:extLst>
          </p:cNvPr>
          <p:cNvSpPr/>
          <p:nvPr/>
        </p:nvSpPr>
        <p:spPr>
          <a:xfrm>
            <a:off x="6883234" y="4215476"/>
            <a:ext cx="250215" cy="289697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ight Arrow 166">
            <a:extLst>
              <a:ext uri="{FF2B5EF4-FFF2-40B4-BE49-F238E27FC236}">
                <a16:creationId xmlns:a16="http://schemas.microsoft.com/office/drawing/2014/main" id="{C3D858E7-BF06-6484-493F-61873E63FFCA}"/>
              </a:ext>
            </a:extLst>
          </p:cNvPr>
          <p:cNvSpPr/>
          <p:nvPr/>
        </p:nvSpPr>
        <p:spPr>
          <a:xfrm>
            <a:off x="6891774" y="5054417"/>
            <a:ext cx="250215" cy="289697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ight Arrow 167">
            <a:extLst>
              <a:ext uri="{FF2B5EF4-FFF2-40B4-BE49-F238E27FC236}">
                <a16:creationId xmlns:a16="http://schemas.microsoft.com/office/drawing/2014/main" id="{1BD37C15-78C9-9E79-78EF-0008A56BDB60}"/>
              </a:ext>
            </a:extLst>
          </p:cNvPr>
          <p:cNvSpPr/>
          <p:nvPr/>
        </p:nvSpPr>
        <p:spPr>
          <a:xfrm>
            <a:off x="6874436" y="5923483"/>
            <a:ext cx="250215" cy="289697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ight Arrow 168">
            <a:extLst>
              <a:ext uri="{FF2B5EF4-FFF2-40B4-BE49-F238E27FC236}">
                <a16:creationId xmlns:a16="http://schemas.microsoft.com/office/drawing/2014/main" id="{762D7021-3023-C438-2812-9D0F026DC705}"/>
              </a:ext>
            </a:extLst>
          </p:cNvPr>
          <p:cNvSpPr/>
          <p:nvPr/>
        </p:nvSpPr>
        <p:spPr>
          <a:xfrm>
            <a:off x="6882229" y="699873"/>
            <a:ext cx="250215" cy="289697"/>
          </a:xfrm>
          <a:prstGeom prst="rightArrow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ight Arrow 169">
            <a:extLst>
              <a:ext uri="{FF2B5EF4-FFF2-40B4-BE49-F238E27FC236}">
                <a16:creationId xmlns:a16="http://schemas.microsoft.com/office/drawing/2014/main" id="{0F4F66C4-0FF0-8D4E-5B3D-301F3857BBB1}"/>
              </a:ext>
            </a:extLst>
          </p:cNvPr>
          <p:cNvSpPr/>
          <p:nvPr/>
        </p:nvSpPr>
        <p:spPr>
          <a:xfrm>
            <a:off x="9063193" y="3382643"/>
            <a:ext cx="250215" cy="289697"/>
          </a:xfrm>
          <a:prstGeom prst="rightArrow">
            <a:avLst/>
          </a:prstGeom>
          <a:solidFill>
            <a:srgbClr val="92D05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ight Arrow 170">
            <a:extLst>
              <a:ext uri="{FF2B5EF4-FFF2-40B4-BE49-F238E27FC236}">
                <a16:creationId xmlns:a16="http://schemas.microsoft.com/office/drawing/2014/main" id="{EBD222A2-CECE-80F0-CF24-339D13A5A374}"/>
              </a:ext>
            </a:extLst>
          </p:cNvPr>
          <p:cNvSpPr/>
          <p:nvPr/>
        </p:nvSpPr>
        <p:spPr>
          <a:xfrm>
            <a:off x="9077432" y="1638854"/>
            <a:ext cx="250215" cy="289697"/>
          </a:xfrm>
          <a:prstGeom prst="rightArrow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ight Arrow 171">
            <a:extLst>
              <a:ext uri="{FF2B5EF4-FFF2-40B4-BE49-F238E27FC236}">
                <a16:creationId xmlns:a16="http://schemas.microsoft.com/office/drawing/2014/main" id="{548BFF15-CAFC-EEB4-6B24-BB18627B5862}"/>
              </a:ext>
            </a:extLst>
          </p:cNvPr>
          <p:cNvSpPr/>
          <p:nvPr/>
        </p:nvSpPr>
        <p:spPr>
          <a:xfrm>
            <a:off x="9082904" y="2536907"/>
            <a:ext cx="250215" cy="289697"/>
          </a:xfrm>
          <a:prstGeom prst="rightArrow">
            <a:avLst/>
          </a:prstGeom>
          <a:solidFill>
            <a:schemeClr val="tx2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ight Arrow 172">
            <a:extLst>
              <a:ext uri="{FF2B5EF4-FFF2-40B4-BE49-F238E27FC236}">
                <a16:creationId xmlns:a16="http://schemas.microsoft.com/office/drawing/2014/main" id="{AFA3B73B-347D-8E05-9D3F-80EC39B6FEBC}"/>
              </a:ext>
            </a:extLst>
          </p:cNvPr>
          <p:cNvSpPr/>
          <p:nvPr/>
        </p:nvSpPr>
        <p:spPr>
          <a:xfrm>
            <a:off x="9063193" y="4218629"/>
            <a:ext cx="250215" cy="289697"/>
          </a:xfrm>
          <a:prstGeom prst="rightArrow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ight Arrow 173">
            <a:extLst>
              <a:ext uri="{FF2B5EF4-FFF2-40B4-BE49-F238E27FC236}">
                <a16:creationId xmlns:a16="http://schemas.microsoft.com/office/drawing/2014/main" id="{14CF96F3-7B6D-8BC5-8389-1A5691C9BD26}"/>
              </a:ext>
            </a:extLst>
          </p:cNvPr>
          <p:cNvSpPr/>
          <p:nvPr/>
        </p:nvSpPr>
        <p:spPr>
          <a:xfrm>
            <a:off x="9071733" y="5057570"/>
            <a:ext cx="250215" cy="289697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ight Arrow 174">
            <a:extLst>
              <a:ext uri="{FF2B5EF4-FFF2-40B4-BE49-F238E27FC236}">
                <a16:creationId xmlns:a16="http://schemas.microsoft.com/office/drawing/2014/main" id="{4AF814F0-1E30-FAB5-39D0-508BA9F36DF5}"/>
              </a:ext>
            </a:extLst>
          </p:cNvPr>
          <p:cNvSpPr/>
          <p:nvPr/>
        </p:nvSpPr>
        <p:spPr>
          <a:xfrm>
            <a:off x="9054395" y="5926636"/>
            <a:ext cx="250215" cy="289697"/>
          </a:xfrm>
          <a:prstGeom prst="rightArrow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13E09E16-85D5-FBB8-C3D2-968143373551}"/>
              </a:ext>
            </a:extLst>
          </p:cNvPr>
          <p:cNvSpPr/>
          <p:nvPr/>
        </p:nvSpPr>
        <p:spPr>
          <a:xfrm>
            <a:off x="9062188" y="703026"/>
            <a:ext cx="250215" cy="289697"/>
          </a:xfrm>
          <a:prstGeom prst="rightArrow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72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D692-74BE-83FF-52BF-9F829C437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C1B4D5-42A3-5EDF-B150-BCD837A658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The Challenge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11B61-60EA-59CA-121C-22AFC46CC3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3811" y="1599790"/>
            <a:ext cx="10644378" cy="463328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Every classroom contains </a:t>
            </a:r>
            <a:r>
              <a:rPr lang="en-HK" sz="3200" b="1" dirty="0"/>
              <a:t>learner variability</a:t>
            </a:r>
            <a:r>
              <a:rPr lang="en-HK" sz="3200" dirty="0"/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HK" sz="3200" noProof="1"/>
          </a:p>
          <a:p>
            <a:pPr marL="0" indent="0" algn="ctr">
              <a:lnSpc>
                <a:spcPct val="100000"/>
              </a:lnSpc>
              <a:buNone/>
            </a:pPr>
            <a:endParaRPr lang="en-HK" sz="3200" noProof="1"/>
          </a:p>
          <a:p>
            <a:pPr marL="0" indent="0" algn="ctr">
              <a:lnSpc>
                <a:spcPct val="100000"/>
              </a:lnSpc>
              <a:buNone/>
            </a:pPr>
            <a:endParaRPr lang="en-HK" sz="3200" noProof="1"/>
          </a:p>
          <a:p>
            <a:pPr marL="0" indent="0" algn="ctr">
              <a:lnSpc>
                <a:spcPct val="100000"/>
              </a:lnSpc>
              <a:buNone/>
            </a:pPr>
            <a:endParaRPr lang="en-HK" sz="1800" noProof="1"/>
          </a:p>
          <a:p>
            <a:pPr marL="0" indent="0" algn="ctr">
              <a:lnSpc>
                <a:spcPct val="100000"/>
              </a:lnSpc>
              <a:buNone/>
            </a:pPr>
            <a:endParaRPr lang="en-HK" sz="3200" noProof="1"/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challenge isn't </a:t>
            </a:r>
            <a:r>
              <a:rPr lang="en-HK" sz="3200" b="1" dirty="0"/>
              <a:t>whether</a:t>
            </a:r>
            <a:r>
              <a:rPr lang="en-HK" sz="3200" dirty="0"/>
              <a:t> we adapt.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HK" sz="3200" dirty="0"/>
              <a:t>The challenge is </a:t>
            </a:r>
            <a:r>
              <a:rPr lang="en-HK" sz="3200" b="1" dirty="0"/>
              <a:t>how</a:t>
            </a:r>
            <a:r>
              <a:rPr lang="en-HK" sz="3200" dirty="0"/>
              <a:t> we adapt without lowering expectations.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024B3C7-17DC-0EE3-83F9-0D902354B28F}"/>
              </a:ext>
            </a:extLst>
          </p:cNvPr>
          <p:cNvSpPr/>
          <p:nvPr/>
        </p:nvSpPr>
        <p:spPr>
          <a:xfrm rot="21223556">
            <a:off x="790330" y="2516172"/>
            <a:ext cx="1689569" cy="959686"/>
          </a:xfrm>
          <a:prstGeom prst="round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solidFill>
                  <a:srgbClr val="002060"/>
                </a:solidFill>
                <a:latin typeface="Montserrat" pitchFamily="2" charset="77"/>
              </a:rPr>
              <a:t>Prior knowledge</a:t>
            </a:r>
            <a:endParaRPr lang="en-GB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35BC35B-EA9F-C511-096E-7923C6D340F2}"/>
              </a:ext>
            </a:extLst>
          </p:cNvPr>
          <p:cNvSpPr/>
          <p:nvPr/>
        </p:nvSpPr>
        <p:spPr>
          <a:xfrm rot="476553">
            <a:off x="2950464" y="2516172"/>
            <a:ext cx="1689569" cy="959686"/>
          </a:xfrm>
          <a:prstGeom prst="roundRect">
            <a:avLst/>
          </a:prstGeom>
          <a:solidFill>
            <a:srgbClr val="15195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latin typeface="Montserrat" pitchFamily="2" charset="77"/>
              </a:rPr>
              <a:t>Vocabulary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F5A803A-7FDE-1366-21CA-DB4BFA45ED63}"/>
              </a:ext>
            </a:extLst>
          </p:cNvPr>
          <p:cNvSpPr/>
          <p:nvPr/>
        </p:nvSpPr>
        <p:spPr>
          <a:xfrm rot="476553">
            <a:off x="10104691" y="3716092"/>
            <a:ext cx="1689569" cy="959686"/>
          </a:xfrm>
          <a:prstGeom prst="roundRect">
            <a:avLst/>
          </a:prstGeom>
          <a:solidFill>
            <a:srgbClr val="15195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latin typeface="Montserrat" pitchFamily="2" charset="77"/>
              </a:rPr>
              <a:t>Language proficiency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6CE4E9-4D7F-8AE6-5AB6-34E5E6957EFE}"/>
              </a:ext>
            </a:extLst>
          </p:cNvPr>
          <p:cNvSpPr/>
          <p:nvPr/>
        </p:nvSpPr>
        <p:spPr>
          <a:xfrm rot="476553">
            <a:off x="1144492" y="3817245"/>
            <a:ext cx="1689569" cy="959686"/>
          </a:xfrm>
          <a:prstGeom prst="roundRect">
            <a:avLst/>
          </a:prstGeom>
          <a:solidFill>
            <a:srgbClr val="15195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latin typeface="Montserrat" pitchFamily="2" charset="77"/>
              </a:rPr>
              <a:t>Language proficiency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37DB05F-3E6C-23B8-9548-1C2AEEDE1936}"/>
              </a:ext>
            </a:extLst>
          </p:cNvPr>
          <p:cNvSpPr/>
          <p:nvPr/>
        </p:nvSpPr>
        <p:spPr>
          <a:xfrm rot="20944663">
            <a:off x="7907564" y="3943922"/>
            <a:ext cx="1689569" cy="959686"/>
          </a:xfrm>
          <a:prstGeom prst="round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solidFill>
                  <a:srgbClr val="002060"/>
                </a:solidFill>
                <a:latin typeface="Montserrat" pitchFamily="2" charset="77"/>
              </a:rPr>
              <a:t>Misconceptions</a:t>
            </a:r>
            <a:endParaRPr lang="en-GB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8FEB375-DE10-94C6-37F1-95A4DC3CDB47}"/>
              </a:ext>
            </a:extLst>
          </p:cNvPr>
          <p:cNvSpPr/>
          <p:nvPr/>
        </p:nvSpPr>
        <p:spPr>
          <a:xfrm rot="476553">
            <a:off x="7301924" y="2421021"/>
            <a:ext cx="1689569" cy="959686"/>
          </a:xfrm>
          <a:prstGeom prst="roundRect">
            <a:avLst/>
          </a:prstGeom>
          <a:solidFill>
            <a:srgbClr val="15195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latin typeface="Montserrat" pitchFamily="2" charset="77"/>
              </a:rPr>
              <a:t>Attention</a:t>
            </a:r>
            <a:endParaRPr lang="en-GB" b="1" dirty="0">
              <a:latin typeface="Montserrat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933A46-BDFE-D58B-8A69-7A4D94094631}"/>
              </a:ext>
            </a:extLst>
          </p:cNvPr>
          <p:cNvSpPr/>
          <p:nvPr/>
        </p:nvSpPr>
        <p:spPr>
          <a:xfrm rot="20985325">
            <a:off x="9564252" y="2401425"/>
            <a:ext cx="1689569" cy="959686"/>
          </a:xfrm>
          <a:prstGeom prst="round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solidFill>
                  <a:srgbClr val="002060"/>
                </a:solidFill>
                <a:latin typeface="Montserrat" pitchFamily="2" charset="77"/>
              </a:rPr>
              <a:t>Confidence</a:t>
            </a:r>
            <a:endParaRPr lang="en-GB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C86D221-8390-5CBC-839D-C8F9BE1FD0BA}"/>
              </a:ext>
            </a:extLst>
          </p:cNvPr>
          <p:cNvSpPr/>
          <p:nvPr/>
        </p:nvSpPr>
        <p:spPr>
          <a:xfrm rot="21223556">
            <a:off x="5120147" y="2443704"/>
            <a:ext cx="1689569" cy="959686"/>
          </a:xfrm>
          <a:prstGeom prst="round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solidFill>
                  <a:srgbClr val="002060"/>
                </a:solidFill>
                <a:latin typeface="Montserrat" pitchFamily="2" charset="77"/>
              </a:rPr>
              <a:t>Working memory</a:t>
            </a:r>
            <a:endParaRPr lang="en-GB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DB56B6E-0450-6C91-71BE-A4601592863E}"/>
              </a:ext>
            </a:extLst>
          </p:cNvPr>
          <p:cNvSpPr/>
          <p:nvPr/>
        </p:nvSpPr>
        <p:spPr>
          <a:xfrm rot="21223556">
            <a:off x="3471433" y="3943923"/>
            <a:ext cx="1689569" cy="959686"/>
          </a:xfrm>
          <a:prstGeom prst="roundRect">
            <a:avLst/>
          </a:prstGeom>
          <a:solidFill>
            <a:srgbClr val="C3A48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solidFill>
                  <a:srgbClr val="002060"/>
                </a:solidFill>
                <a:latin typeface="Montserrat" pitchFamily="2" charset="77"/>
              </a:rPr>
              <a:t>Motivation</a:t>
            </a:r>
            <a:endParaRPr lang="en-GB" b="1" dirty="0">
              <a:solidFill>
                <a:srgbClr val="002060"/>
              </a:solidFill>
              <a:latin typeface="Montserrat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7272E73-CE2F-DCF0-DEC9-9262196E5B9E}"/>
              </a:ext>
            </a:extLst>
          </p:cNvPr>
          <p:cNvSpPr/>
          <p:nvPr/>
        </p:nvSpPr>
        <p:spPr>
          <a:xfrm rot="476553">
            <a:off x="5675154" y="3812753"/>
            <a:ext cx="1689569" cy="959686"/>
          </a:xfrm>
          <a:prstGeom prst="roundRect">
            <a:avLst/>
          </a:prstGeom>
          <a:solidFill>
            <a:srgbClr val="15195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HK" b="1" dirty="0">
                <a:latin typeface="Montserrat" pitchFamily="2" charset="77"/>
              </a:rPr>
              <a:t>Processing speed</a:t>
            </a:r>
            <a:endParaRPr lang="en-GB" b="1" dirty="0">
              <a:latin typeface="Montserrat" pitchFamily="2" charset="77"/>
            </a:endParaRPr>
          </a:p>
        </p:txBody>
      </p:sp>
      <p:pic>
        <p:nvPicPr>
          <p:cNvPr id="24" name="Graphic 23" descr="Fingerprint outline">
            <a:extLst>
              <a:ext uri="{FF2B5EF4-FFF2-40B4-BE49-F238E27FC236}">
                <a16:creationId xmlns:a16="http://schemas.microsoft.com/office/drawing/2014/main" id="{3F4769E8-15FE-0E03-3F32-DCA976AC224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2750" y="143991"/>
            <a:ext cx="1316950" cy="1316950"/>
          </a:xfrm>
          <a:prstGeom prst="rect">
            <a:avLst/>
          </a:prstGeom>
        </p:spPr>
      </p:pic>
      <p:pic>
        <p:nvPicPr>
          <p:cNvPr id="30" name="Graphic 29" descr="Playbook outline">
            <a:extLst>
              <a:ext uri="{FF2B5EF4-FFF2-40B4-BE49-F238E27FC236}">
                <a16:creationId xmlns:a16="http://schemas.microsoft.com/office/drawing/2014/main" id="{31A41889-5488-0AB9-8541-946DE89697D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9348" y="-106741"/>
            <a:ext cx="1840802" cy="18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BF382-2FEC-02F6-5323-F0408FF956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9135" y="1838183"/>
            <a:ext cx="10644378" cy="3813632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HK" sz="3600" i="1" dirty="0"/>
              <a:t>Adaptive teaching is an evidence-informed approach to instruction that maintains high expectations for every learner by </a:t>
            </a:r>
            <a:r>
              <a:rPr lang="en-HK" sz="3600" b="1" i="1" u="sng" dirty="0">
                <a:solidFill>
                  <a:srgbClr val="7C1B3C"/>
                </a:solidFill>
              </a:rPr>
              <a:t>anticipating</a:t>
            </a:r>
            <a:r>
              <a:rPr lang="en-HK" sz="3600" i="1" dirty="0"/>
              <a:t> barriers to learning, </a:t>
            </a:r>
            <a:r>
              <a:rPr lang="en-HK" sz="3600" b="1" i="1" u="sng" dirty="0">
                <a:solidFill>
                  <a:srgbClr val="7C1B3C"/>
                </a:solidFill>
              </a:rPr>
              <a:t>responding</a:t>
            </a:r>
            <a:r>
              <a:rPr lang="en-HK" sz="3600" i="1" dirty="0"/>
              <a:t> purposefully to evidence during teaching, and </a:t>
            </a:r>
            <a:r>
              <a:rPr lang="en-HK" sz="3600" b="1" i="1" u="sng" dirty="0">
                <a:solidFill>
                  <a:srgbClr val="7C1B3C"/>
                </a:solidFill>
              </a:rPr>
              <a:t>adapting</a:t>
            </a:r>
            <a:r>
              <a:rPr lang="en-HK" sz="3600" i="1" dirty="0"/>
              <a:t> support so all students can access ambitious learning and become increasingly independent.</a:t>
            </a:r>
            <a:endParaRPr lang="en-GB" sz="3600" i="1" noProof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F9D1B9-05AB-646D-D7E5-0D99C6B89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What is Adaptive Teaching?</a:t>
            </a:r>
            <a:endParaRPr lang="en-GB" dirty="0"/>
          </a:p>
        </p:txBody>
      </p:sp>
      <p:pic>
        <p:nvPicPr>
          <p:cNvPr id="5" name="Graphic 4" descr="Map with pin outline">
            <a:extLst>
              <a:ext uri="{FF2B5EF4-FFF2-40B4-BE49-F238E27FC236}">
                <a16:creationId xmlns:a16="http://schemas.microsoft.com/office/drawing/2014/main" id="{F633600F-211F-1EA5-CB18-05FD8753E1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035" y="-43477"/>
            <a:ext cx="1881660" cy="188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6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DEF5D-2216-8996-1766-8799BF4FC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8BFA-B861-93DB-BACF-77E66B9632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50" y="1750260"/>
            <a:ext cx="10644378" cy="4900000"/>
          </a:xfrm>
        </p:spPr>
        <p:txBody>
          <a:bodyPr/>
          <a:lstStyle/>
          <a:p>
            <a:pPr marL="400050" lvl="0" indent="-400050">
              <a:lnSpc>
                <a:spcPct val="100000"/>
              </a:lnSpc>
              <a:buBlip>
                <a:blip r:embed="rId3"/>
              </a:buBlip>
            </a:pPr>
            <a:r>
              <a:rPr lang="en-HK" sz="3600" dirty="0"/>
              <a:t>Maintaining common </a:t>
            </a:r>
            <a:r>
              <a:rPr lang="en-HK" sz="3600" b="1" dirty="0"/>
              <a:t>ambitious</a:t>
            </a:r>
            <a:r>
              <a:rPr lang="en-HK" sz="3600" dirty="0"/>
              <a:t> learning </a:t>
            </a:r>
            <a:r>
              <a:rPr lang="en-HK" sz="3600" b="1" dirty="0"/>
              <a:t>goals</a:t>
            </a:r>
            <a:r>
              <a:rPr lang="en-HK" sz="3600" dirty="0"/>
              <a:t>. </a:t>
            </a:r>
          </a:p>
          <a:p>
            <a:pPr marL="400050" lvl="0" indent="-400050">
              <a:lnSpc>
                <a:spcPct val="100000"/>
              </a:lnSpc>
              <a:buBlip>
                <a:blip r:embed="rId3"/>
              </a:buBlip>
            </a:pPr>
            <a:r>
              <a:rPr lang="en-HK" sz="3600" b="1" dirty="0"/>
              <a:t>Anticipating barriers</a:t>
            </a:r>
            <a:r>
              <a:rPr lang="en-HK" sz="3600" dirty="0"/>
              <a:t>. </a:t>
            </a:r>
          </a:p>
          <a:p>
            <a:pPr marL="400050" lvl="0" indent="-400050">
              <a:lnSpc>
                <a:spcPct val="100000"/>
              </a:lnSpc>
              <a:buBlip>
                <a:blip r:embed="rId3"/>
              </a:buBlip>
            </a:pPr>
            <a:r>
              <a:rPr lang="en-HK" sz="3600" b="1" dirty="0"/>
              <a:t>Planning</a:t>
            </a:r>
            <a:r>
              <a:rPr lang="en-HK" sz="3600" dirty="0"/>
              <a:t> appropriate </a:t>
            </a:r>
            <a:r>
              <a:rPr lang="en-HK" sz="3600" b="1" dirty="0"/>
              <a:t>support</a:t>
            </a:r>
            <a:r>
              <a:rPr lang="en-HK" sz="3600" dirty="0"/>
              <a:t>. </a:t>
            </a:r>
          </a:p>
          <a:p>
            <a:pPr marL="400050" lvl="0" indent="-400050">
              <a:lnSpc>
                <a:spcPct val="100000"/>
              </a:lnSpc>
              <a:buBlip>
                <a:blip r:embed="rId3"/>
              </a:buBlip>
            </a:pPr>
            <a:r>
              <a:rPr lang="en-HK" sz="3600" b="1" dirty="0"/>
              <a:t>Responding</a:t>
            </a:r>
            <a:r>
              <a:rPr lang="en-HK" sz="3600" dirty="0"/>
              <a:t> to </a:t>
            </a:r>
            <a:r>
              <a:rPr lang="en-HK" sz="3600" b="1" dirty="0"/>
              <a:t>evidence</a:t>
            </a:r>
            <a:r>
              <a:rPr lang="en-HK" sz="3600" dirty="0"/>
              <a:t>. </a:t>
            </a:r>
          </a:p>
          <a:p>
            <a:pPr marL="400050" lvl="0" indent="-400050">
              <a:lnSpc>
                <a:spcPct val="100000"/>
              </a:lnSpc>
              <a:buBlip>
                <a:blip r:embed="rId3"/>
              </a:buBlip>
            </a:pPr>
            <a:r>
              <a:rPr lang="en-HK" sz="3600" dirty="0"/>
              <a:t>Gradually </a:t>
            </a:r>
            <a:r>
              <a:rPr lang="en-HK" sz="3600" b="1" dirty="0"/>
              <a:t>removing</a:t>
            </a:r>
            <a:r>
              <a:rPr lang="en-HK" sz="3600" dirty="0"/>
              <a:t> </a:t>
            </a:r>
            <a:r>
              <a:rPr lang="en-HK" sz="3600" b="1" dirty="0"/>
              <a:t>support</a:t>
            </a:r>
            <a:r>
              <a:rPr lang="en-HK" sz="3600" dirty="0"/>
              <a:t>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1EDDA0-E85A-C802-DC73-FAC8FBC37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Adaptive teaching means...</a:t>
            </a:r>
            <a:endParaRPr lang="en-GB" dirty="0"/>
          </a:p>
        </p:txBody>
      </p:sp>
      <p:pic>
        <p:nvPicPr>
          <p:cNvPr id="5" name="Graphic 4" descr="Escalator Up outline">
            <a:extLst>
              <a:ext uri="{FF2B5EF4-FFF2-40B4-BE49-F238E27FC236}">
                <a16:creationId xmlns:a16="http://schemas.microsoft.com/office/drawing/2014/main" id="{71673954-D3D2-EEA9-11E8-A44EEA8461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8015" y="-100595"/>
            <a:ext cx="2193985" cy="21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1CB96-73DF-CBD7-387A-8CD0DD691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2784" y="214551"/>
            <a:ext cx="4656335" cy="2229710"/>
          </a:xfrm>
        </p:spPr>
        <p:txBody>
          <a:bodyPr/>
          <a:lstStyle/>
          <a:p>
            <a:pPr algn="r"/>
            <a:r>
              <a:rPr lang="en-HK" dirty="0"/>
              <a:t>The ADAPTS Framework for Adaptive Teaching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01F1F-4DD1-496A-D8C3-87925D8A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59" y="-97957"/>
            <a:ext cx="9934614" cy="706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7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0C3E2B-077B-7614-BB7B-786570A10E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A — Aim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3740-EE17-9CAF-2889-9B01AE909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" y="1750260"/>
            <a:ext cx="10476035" cy="1186371"/>
          </a:xfrm>
        </p:spPr>
        <p:txBody>
          <a:bodyPr/>
          <a:lstStyle/>
          <a:p>
            <a:pPr marL="0" indent="0" algn="ctr">
              <a:buNone/>
            </a:pPr>
            <a:r>
              <a:rPr lang="en-HK" sz="3200" i="1" dirty="0"/>
              <a:t>What is every learner expected to know, understand or do?</a:t>
            </a:r>
            <a:endParaRPr lang="en-GB" sz="2000" b="1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B51932-7166-1A1A-90C3-5A1977EEFC20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B200146-F88D-8945-2543-24086FF3AC18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82D62BEB-86E1-C0CE-072C-D9C236D9F9FD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2F56AE64-461C-6D2A-F84E-089465F66220}"/>
              </a:ext>
            </a:extLst>
          </p:cNvPr>
          <p:cNvSpPr>
            <a:spLocks noChangeAspect="1"/>
          </p:cNvSpPr>
          <p:nvPr/>
        </p:nvSpPr>
        <p:spPr>
          <a:xfrm>
            <a:off x="742949" y="3116245"/>
            <a:ext cx="2880000" cy="2880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0653C0-8944-E9B3-7B64-5BEF94F23B85}"/>
              </a:ext>
            </a:extLst>
          </p:cNvPr>
          <p:cNvSpPr>
            <a:spLocks noChangeAspect="1"/>
          </p:cNvSpPr>
          <p:nvPr/>
        </p:nvSpPr>
        <p:spPr>
          <a:xfrm>
            <a:off x="1156949" y="3530245"/>
            <a:ext cx="2052000" cy="205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B46951-FC30-F87A-767A-0590D2033AB1}"/>
              </a:ext>
            </a:extLst>
          </p:cNvPr>
          <p:cNvSpPr>
            <a:spLocks noChangeAspect="1"/>
          </p:cNvSpPr>
          <p:nvPr/>
        </p:nvSpPr>
        <p:spPr>
          <a:xfrm>
            <a:off x="1570949" y="3941891"/>
            <a:ext cx="1224000" cy="12240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982DF2-77E6-C603-8FC8-DB2E79080047}"/>
              </a:ext>
            </a:extLst>
          </p:cNvPr>
          <p:cNvSpPr>
            <a:spLocks noChangeAspect="1"/>
          </p:cNvSpPr>
          <p:nvPr/>
        </p:nvSpPr>
        <p:spPr>
          <a:xfrm>
            <a:off x="1912949" y="4283891"/>
            <a:ext cx="540000" cy="540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B6E4D5-6A1B-8656-2662-E552E9E8F472}"/>
              </a:ext>
            </a:extLst>
          </p:cNvPr>
          <p:cNvGrpSpPr/>
          <p:nvPr/>
        </p:nvGrpSpPr>
        <p:grpSpPr>
          <a:xfrm rot="17707362">
            <a:off x="2680668" y="3467287"/>
            <a:ext cx="1284035" cy="1665044"/>
            <a:chOff x="5373934" y="4098564"/>
            <a:chExt cx="1284035" cy="1665044"/>
          </a:xfrm>
          <a:effectLst>
            <a:outerShdw blurRad="50800" dist="38100" dir="5400000" algn="t" rotWithShape="0">
              <a:schemeClr val="bg1">
                <a:alpha val="89000"/>
              </a:schemeClr>
            </a:outerShdw>
          </a:effectLst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A342FC4-DA54-5247-6126-4CBF08599C04}"/>
                </a:ext>
              </a:extLst>
            </p:cNvPr>
            <p:cNvCxnSpPr>
              <a:cxnSpLocks/>
            </p:cNvCxnSpPr>
            <p:nvPr/>
          </p:nvCxnSpPr>
          <p:spPr>
            <a:xfrm>
              <a:off x="5373934" y="4098564"/>
              <a:ext cx="1217107" cy="1410154"/>
            </a:xfrm>
            <a:prstGeom prst="straightConnector1">
              <a:avLst/>
            </a:prstGeom>
            <a:ln w="98425">
              <a:solidFill>
                <a:schemeClr val="tx1"/>
              </a:solidFill>
              <a:headEnd type="stealth" w="lg" len="lg"/>
              <a:tailEnd type="none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ata 17">
              <a:extLst>
                <a:ext uri="{FF2B5EF4-FFF2-40B4-BE49-F238E27FC236}">
                  <a16:creationId xmlns:a16="http://schemas.microsoft.com/office/drawing/2014/main" id="{57844A26-3E84-A40C-0DCF-3BC534375805}"/>
                </a:ext>
              </a:extLst>
            </p:cNvPr>
            <p:cNvSpPr/>
            <p:nvPr/>
          </p:nvSpPr>
          <p:spPr>
            <a:xfrm rot="2828856">
              <a:off x="6314381" y="5275544"/>
              <a:ext cx="563102" cy="124074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Data 19">
              <a:extLst>
                <a:ext uri="{FF2B5EF4-FFF2-40B4-BE49-F238E27FC236}">
                  <a16:creationId xmlns:a16="http://schemas.microsoft.com/office/drawing/2014/main" id="{F0CFEA92-0EF7-C86F-15D1-584BDC00DF1D}"/>
                </a:ext>
              </a:extLst>
            </p:cNvPr>
            <p:cNvSpPr/>
            <p:nvPr/>
          </p:nvSpPr>
          <p:spPr>
            <a:xfrm rot="13637057" flipV="1">
              <a:off x="6168922" y="5425710"/>
              <a:ext cx="563102" cy="112693"/>
            </a:xfrm>
            <a:prstGeom prst="flowChartInputOutpu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E3BFCC-E879-6CE6-3030-059F4A057A7B}"/>
              </a:ext>
            </a:extLst>
          </p:cNvPr>
          <p:cNvGrpSpPr/>
          <p:nvPr/>
        </p:nvGrpSpPr>
        <p:grpSpPr>
          <a:xfrm rot="3928530">
            <a:off x="1042280" y="4735068"/>
            <a:ext cx="1284035" cy="1665044"/>
            <a:chOff x="5373934" y="4098564"/>
            <a:chExt cx="1284035" cy="1665044"/>
          </a:xfrm>
          <a:effectLst>
            <a:outerShdw blurRad="50800" dist="50800" dir="5400000" algn="ctr" rotWithShape="0">
              <a:schemeClr val="bg1"/>
            </a:outerShdw>
          </a:effectLst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D7C2373-5277-7AAA-A0F0-9542332E93E3}"/>
                </a:ext>
              </a:extLst>
            </p:cNvPr>
            <p:cNvCxnSpPr>
              <a:cxnSpLocks/>
            </p:cNvCxnSpPr>
            <p:nvPr/>
          </p:nvCxnSpPr>
          <p:spPr>
            <a:xfrm>
              <a:off x="5373934" y="4098564"/>
              <a:ext cx="1217107" cy="1410154"/>
            </a:xfrm>
            <a:prstGeom prst="straightConnector1">
              <a:avLst/>
            </a:prstGeom>
            <a:ln w="98425">
              <a:solidFill>
                <a:schemeClr val="tx1"/>
              </a:solidFill>
              <a:headEnd type="stealth" w="lg" len="lg"/>
              <a:tailEnd type="none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ata 24">
              <a:extLst>
                <a:ext uri="{FF2B5EF4-FFF2-40B4-BE49-F238E27FC236}">
                  <a16:creationId xmlns:a16="http://schemas.microsoft.com/office/drawing/2014/main" id="{8272202A-9BAB-40C0-803F-94E0828F59A7}"/>
                </a:ext>
              </a:extLst>
            </p:cNvPr>
            <p:cNvSpPr/>
            <p:nvPr/>
          </p:nvSpPr>
          <p:spPr>
            <a:xfrm rot="2828856">
              <a:off x="6314381" y="5275544"/>
              <a:ext cx="563102" cy="124074"/>
            </a:xfrm>
            <a:prstGeom prst="flowChartInputOutpu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Data 25">
              <a:extLst>
                <a:ext uri="{FF2B5EF4-FFF2-40B4-BE49-F238E27FC236}">
                  <a16:creationId xmlns:a16="http://schemas.microsoft.com/office/drawing/2014/main" id="{9869B6DF-DE86-A3EB-4E81-4C49CDB6F7E0}"/>
                </a:ext>
              </a:extLst>
            </p:cNvPr>
            <p:cNvSpPr/>
            <p:nvPr/>
          </p:nvSpPr>
          <p:spPr>
            <a:xfrm rot="13637057" flipV="1">
              <a:off x="6168922" y="5425710"/>
              <a:ext cx="563102" cy="112693"/>
            </a:xfrm>
            <a:prstGeom prst="flowChartInputOutput">
              <a:avLst/>
            </a:prstGeom>
            <a:solidFill>
              <a:schemeClr val="accent2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D28734-ED2E-7329-33DD-F2BD300DCD98}"/>
              </a:ext>
            </a:extLst>
          </p:cNvPr>
          <p:cNvGrpSpPr/>
          <p:nvPr/>
        </p:nvGrpSpPr>
        <p:grpSpPr>
          <a:xfrm rot="12069562">
            <a:off x="1219551" y="2731371"/>
            <a:ext cx="1284035" cy="1665044"/>
            <a:chOff x="5373934" y="4098564"/>
            <a:chExt cx="1284035" cy="1665044"/>
          </a:xfrm>
          <a:effectLst>
            <a:outerShdw blurRad="50800" dist="38100" dir="16200000" rotWithShape="0">
              <a:schemeClr val="bg1">
                <a:alpha val="95000"/>
              </a:schemeClr>
            </a:outerShdw>
          </a:effectLst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AB1217D-6856-AD26-5916-E11B0A28A211}"/>
                </a:ext>
              </a:extLst>
            </p:cNvPr>
            <p:cNvCxnSpPr>
              <a:cxnSpLocks/>
            </p:cNvCxnSpPr>
            <p:nvPr/>
          </p:nvCxnSpPr>
          <p:spPr>
            <a:xfrm>
              <a:off x="5373934" y="4098564"/>
              <a:ext cx="1217107" cy="1410154"/>
            </a:xfrm>
            <a:prstGeom prst="straightConnector1">
              <a:avLst/>
            </a:prstGeom>
            <a:ln w="98425">
              <a:solidFill>
                <a:schemeClr val="tx1"/>
              </a:solidFill>
              <a:headEnd type="stealth" w="lg" len="lg"/>
              <a:tailEnd type="none" w="lg" len="lg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ata 28">
              <a:extLst>
                <a:ext uri="{FF2B5EF4-FFF2-40B4-BE49-F238E27FC236}">
                  <a16:creationId xmlns:a16="http://schemas.microsoft.com/office/drawing/2014/main" id="{B5F984D9-2DC2-9624-DBAD-102EAD7A7F1B}"/>
                </a:ext>
              </a:extLst>
            </p:cNvPr>
            <p:cNvSpPr/>
            <p:nvPr/>
          </p:nvSpPr>
          <p:spPr>
            <a:xfrm rot="2828856">
              <a:off x="6314381" y="5275544"/>
              <a:ext cx="563102" cy="124074"/>
            </a:xfrm>
            <a:prstGeom prst="flowChartInputOutp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Data 29">
              <a:extLst>
                <a:ext uri="{FF2B5EF4-FFF2-40B4-BE49-F238E27FC236}">
                  <a16:creationId xmlns:a16="http://schemas.microsoft.com/office/drawing/2014/main" id="{DF5C41CB-2FFE-6A61-4363-5356EA5070D2}"/>
                </a:ext>
              </a:extLst>
            </p:cNvPr>
            <p:cNvSpPr/>
            <p:nvPr/>
          </p:nvSpPr>
          <p:spPr>
            <a:xfrm rot="13637057" flipV="1">
              <a:off x="6168922" y="5425710"/>
              <a:ext cx="563102" cy="112693"/>
            </a:xfrm>
            <a:prstGeom prst="flowChartInputOutpu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226CC72-5508-E101-1631-8CFE346B88A9}"/>
              </a:ext>
            </a:extLst>
          </p:cNvPr>
          <p:cNvSpPr txBox="1"/>
          <p:nvPr/>
        </p:nvSpPr>
        <p:spPr>
          <a:xfrm>
            <a:off x="5229230" y="3216988"/>
            <a:ext cx="655457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3200" dirty="0">
                <a:latin typeface="Montserrat" pitchFamily="2" charset="77"/>
              </a:rPr>
              <a:t>Every learner is working towards the same learning goal...</a:t>
            </a:r>
          </a:p>
          <a:p>
            <a:endParaRPr lang="en-HK" sz="3200" dirty="0">
              <a:latin typeface="Montserrat" pitchFamily="2" charset="77"/>
            </a:endParaRPr>
          </a:p>
          <a:p>
            <a:r>
              <a:rPr lang="en-HK" sz="3200" dirty="0">
                <a:latin typeface="Montserrat" pitchFamily="2" charset="77"/>
              </a:rPr>
              <a:t>... but they may need different scaffolds to achieve it.</a:t>
            </a:r>
            <a:endParaRPr lang="en-GB" sz="3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584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0FACC-88B6-47E8-D789-BFB4BFC25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41EAD8-35F4-B37D-3266-46990BDE8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950" y="624923"/>
            <a:ext cx="3110593" cy="742950"/>
          </a:xfrm>
        </p:spPr>
        <p:txBody>
          <a:bodyPr/>
          <a:lstStyle/>
          <a:p>
            <a:r>
              <a:rPr lang="en-HK" dirty="0"/>
              <a:t>D — Design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A144F-AEE7-A562-5AA5-AFB8C564FD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5692" y="1456777"/>
            <a:ext cx="10476035" cy="1186371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What barriers might prevent success?</a:t>
            </a:r>
            <a:endParaRPr lang="en-GB" sz="1800" b="1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67088F-01F4-8B97-EA55-5591502526D8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89E3226-600A-50A6-CFCF-3373CE4AE206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89F64E59-F593-1382-06E2-2E2E2227F276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8623942-A45F-FBE8-6C7C-131AAB41A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5" y="1311695"/>
            <a:ext cx="1909817" cy="12732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E20438-54BA-C7F7-F65D-6E7BF44A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944"/>
          <a:stretch>
            <a:fillRect/>
          </a:stretch>
        </p:blipFill>
        <p:spPr>
          <a:xfrm>
            <a:off x="493951" y="2165418"/>
            <a:ext cx="11647311" cy="46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759DB-CDE3-2B14-8A90-6F4B44E74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279B5-9D16-54C3-3FEC-386A06E8F3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HK" dirty="0"/>
              <a:t>A — Act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1B68B-2BB4-E917-04BC-2AC784E84C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8" y="1332831"/>
            <a:ext cx="10476035" cy="1186371"/>
          </a:xfrm>
        </p:spPr>
        <p:txBody>
          <a:bodyPr/>
          <a:lstStyle/>
          <a:p>
            <a:pPr marL="0" indent="0" algn="ctr">
              <a:buNone/>
            </a:pPr>
            <a:r>
              <a:rPr lang="en-HK" i="1" dirty="0"/>
              <a:t>How will I teach this lesson? </a:t>
            </a:r>
            <a:endParaRPr lang="en-GB" sz="1800" i="1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48757E2-BA99-4AD4-9CCE-8171B45980FB}"/>
              </a:ext>
            </a:extLst>
          </p:cNvPr>
          <p:cNvGrpSpPr/>
          <p:nvPr/>
        </p:nvGrpSpPr>
        <p:grpSpPr>
          <a:xfrm>
            <a:off x="10489721" y="150056"/>
            <a:ext cx="1524014" cy="949731"/>
            <a:chOff x="4687819" y="3233904"/>
            <a:chExt cx="2484437" cy="1614884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2DB87DB-715E-BCA3-8BDB-C612558EF75A}"/>
                </a:ext>
              </a:extLst>
            </p:cNvPr>
            <p:cNvSpPr/>
            <p:nvPr/>
          </p:nvSpPr>
          <p:spPr>
            <a:xfrm>
              <a:off x="4687819" y="3233904"/>
              <a:ext cx="2484437" cy="1614884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sz="2400" b="1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F6DF869B-9282-33F5-A80B-07AAA5B34B5E}"/>
                </a:ext>
              </a:extLst>
            </p:cNvPr>
            <p:cNvSpPr txBox="1"/>
            <p:nvPr/>
          </p:nvSpPr>
          <p:spPr>
            <a:xfrm>
              <a:off x="4766651" y="3312736"/>
              <a:ext cx="2326773" cy="14572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latin typeface="Montserrat" pitchFamily="2" charset="77"/>
                </a:rPr>
                <a:t>ADAPTS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0026837-57D4-6AA0-DE6A-12F29FBD3874}"/>
              </a:ext>
            </a:extLst>
          </p:cNvPr>
          <p:cNvSpPr txBox="1"/>
          <p:nvPr/>
        </p:nvSpPr>
        <p:spPr>
          <a:xfrm>
            <a:off x="3003308" y="2070798"/>
            <a:ext cx="64633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HK" sz="3200" b="1" dirty="0">
                <a:solidFill>
                  <a:srgbClr val="15195D"/>
                </a:solidFill>
                <a:latin typeface="Montserrat" pitchFamily="2" charset="77"/>
              </a:rPr>
              <a:t>Deliver high-quality instruction by enacting your planned supports.</a:t>
            </a:r>
            <a:endParaRPr lang="en-GB" sz="3200" b="1" dirty="0">
              <a:solidFill>
                <a:srgbClr val="15195D"/>
              </a:solidFill>
              <a:latin typeface="Montserra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C490A-0A48-A546-0060-11653313A881}"/>
              </a:ext>
            </a:extLst>
          </p:cNvPr>
          <p:cNvSpPr txBox="1"/>
          <p:nvPr/>
        </p:nvSpPr>
        <p:spPr>
          <a:xfrm>
            <a:off x="4253702" y="3869568"/>
            <a:ext cx="3598362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15195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HK" sz="3200" b="1" i="1" dirty="0">
                <a:solidFill>
                  <a:srgbClr val="7C1B3C"/>
                </a:solidFill>
                <a:latin typeface="Montserrat" pitchFamily="2" charset="77"/>
              </a:rPr>
              <a:t>High-quality teaching is the foundation of adaptive teaching.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7D5FEB3-40A8-E716-7D30-C04624AEB5E8}"/>
              </a:ext>
            </a:extLst>
          </p:cNvPr>
          <p:cNvGrpSpPr/>
          <p:nvPr/>
        </p:nvGrpSpPr>
        <p:grpSpPr>
          <a:xfrm>
            <a:off x="8108763" y="3475783"/>
            <a:ext cx="1930249" cy="1829301"/>
            <a:chOff x="636458" y="1604551"/>
            <a:chExt cx="1930249" cy="182930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4A4100-9919-0592-8E38-CD27FDD3E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458" y="1604551"/>
              <a:ext cx="1930249" cy="182930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F2DCE9-3E7D-E15F-5AA1-59F59EEC2BE6}"/>
                </a:ext>
              </a:extLst>
            </p:cNvPr>
            <p:cNvSpPr txBox="1"/>
            <p:nvPr/>
          </p:nvSpPr>
          <p:spPr>
            <a:xfrm>
              <a:off x="636458" y="2075781"/>
              <a:ext cx="1930249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Checks for Under-standing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18269F-F048-84A9-73FE-AF8444341D31}"/>
              </a:ext>
            </a:extLst>
          </p:cNvPr>
          <p:cNvGrpSpPr/>
          <p:nvPr/>
        </p:nvGrpSpPr>
        <p:grpSpPr>
          <a:xfrm>
            <a:off x="10018274" y="3557041"/>
            <a:ext cx="1930249" cy="1600429"/>
            <a:chOff x="606264" y="3882644"/>
            <a:chExt cx="1930249" cy="160042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1D0FB50-B84B-E974-F9B3-D4F2CAB36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264" y="3882644"/>
              <a:ext cx="1930249" cy="160042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59D22-96EE-06C8-A8EB-D124207F9C69}"/>
                </a:ext>
              </a:extLst>
            </p:cNvPr>
            <p:cNvSpPr txBox="1"/>
            <p:nvPr/>
          </p:nvSpPr>
          <p:spPr>
            <a:xfrm>
              <a:off x="829687" y="4462728"/>
              <a:ext cx="14834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Scaffolds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92B2A8F-0315-204D-F8E3-1241CC95D9F1}"/>
              </a:ext>
            </a:extLst>
          </p:cNvPr>
          <p:cNvGrpSpPr/>
          <p:nvPr/>
        </p:nvGrpSpPr>
        <p:grpSpPr>
          <a:xfrm>
            <a:off x="422278" y="3437119"/>
            <a:ext cx="1930250" cy="1617480"/>
            <a:chOff x="2586319" y="5020357"/>
            <a:chExt cx="1963724" cy="138790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1C4EAE7-DA8A-949E-0B72-E6B7EA58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6319" y="5020357"/>
              <a:ext cx="1963724" cy="138790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FC8ADD0-13C7-456E-3C61-4B15E16FF6D8}"/>
                </a:ext>
              </a:extLst>
            </p:cNvPr>
            <p:cNvSpPr txBox="1"/>
            <p:nvPr/>
          </p:nvSpPr>
          <p:spPr>
            <a:xfrm>
              <a:off x="2700306" y="5466763"/>
              <a:ext cx="1767278" cy="5545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Retrieval Practice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C86B95-2956-44E2-E961-B192729E2B67}"/>
              </a:ext>
            </a:extLst>
          </p:cNvPr>
          <p:cNvGrpSpPr/>
          <p:nvPr/>
        </p:nvGrpSpPr>
        <p:grpSpPr>
          <a:xfrm>
            <a:off x="1239825" y="2008476"/>
            <a:ext cx="1981010" cy="1409986"/>
            <a:chOff x="7191916" y="5236319"/>
            <a:chExt cx="1981010" cy="1409986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742082-129A-8FE5-325D-38499CD3D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916" y="5236319"/>
              <a:ext cx="1930249" cy="1409986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8C44881-06C1-B268-1093-8CD18E20B313}"/>
                </a:ext>
              </a:extLst>
            </p:cNvPr>
            <p:cNvSpPr txBox="1"/>
            <p:nvPr/>
          </p:nvSpPr>
          <p:spPr>
            <a:xfrm>
              <a:off x="7224205" y="5723603"/>
              <a:ext cx="194872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Modelling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248CF86-76AA-01D3-D590-60399B7D2939}"/>
              </a:ext>
            </a:extLst>
          </p:cNvPr>
          <p:cNvGrpSpPr/>
          <p:nvPr/>
        </p:nvGrpSpPr>
        <p:grpSpPr>
          <a:xfrm>
            <a:off x="1117044" y="5215709"/>
            <a:ext cx="2103791" cy="1569660"/>
            <a:chOff x="9645816" y="3695869"/>
            <a:chExt cx="2103791" cy="156966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914E66B-8421-1D83-EE9E-45CFF75B2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5816" y="3695869"/>
              <a:ext cx="2103791" cy="156966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83B389B-6DA5-9036-35EF-F91E22383243}"/>
                </a:ext>
              </a:extLst>
            </p:cNvPr>
            <p:cNvSpPr txBox="1"/>
            <p:nvPr/>
          </p:nvSpPr>
          <p:spPr>
            <a:xfrm>
              <a:off x="9740926" y="4110760"/>
              <a:ext cx="19037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Clear Explanations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4EFD2B-A202-BEA6-9E9E-68348D4E4C7E}"/>
              </a:ext>
            </a:extLst>
          </p:cNvPr>
          <p:cNvGrpSpPr/>
          <p:nvPr/>
        </p:nvGrpSpPr>
        <p:grpSpPr>
          <a:xfrm>
            <a:off x="9794850" y="2022969"/>
            <a:ext cx="1930249" cy="1600428"/>
            <a:chOff x="9812358" y="2029088"/>
            <a:chExt cx="1930249" cy="160042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5A603BE-955A-1D1D-ADED-FF42CF3BB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2358" y="2029088"/>
              <a:ext cx="1930249" cy="1600428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4818D7-757D-DCA1-BAB0-4CF30D7EE706}"/>
                </a:ext>
              </a:extLst>
            </p:cNvPr>
            <p:cNvSpPr txBox="1"/>
            <p:nvPr/>
          </p:nvSpPr>
          <p:spPr>
            <a:xfrm>
              <a:off x="9956770" y="2451962"/>
              <a:ext cx="16414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Guided Practice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6CB57E4-8C74-AB51-D6E2-0D795E2490E1}"/>
              </a:ext>
            </a:extLst>
          </p:cNvPr>
          <p:cNvGrpSpPr/>
          <p:nvPr/>
        </p:nvGrpSpPr>
        <p:grpSpPr>
          <a:xfrm>
            <a:off x="2195103" y="3724537"/>
            <a:ext cx="1930249" cy="1440516"/>
            <a:chOff x="606264" y="4122921"/>
            <a:chExt cx="1930249" cy="1440516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5F0ACCA0-CEB1-2D38-DC86-0D56B58A7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6264" y="4122921"/>
              <a:ext cx="1930249" cy="144051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960F58C-27E8-92D6-63C6-260F2F6B4036}"/>
                </a:ext>
              </a:extLst>
            </p:cNvPr>
            <p:cNvSpPr txBox="1"/>
            <p:nvPr/>
          </p:nvSpPr>
          <p:spPr>
            <a:xfrm>
              <a:off x="754737" y="4582648"/>
              <a:ext cx="16091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Vocabulary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8941141-A87B-11C2-B6FC-231273F29383}"/>
              </a:ext>
            </a:extLst>
          </p:cNvPr>
          <p:cNvGrpSpPr/>
          <p:nvPr/>
        </p:nvGrpSpPr>
        <p:grpSpPr>
          <a:xfrm>
            <a:off x="9237973" y="5291850"/>
            <a:ext cx="1981010" cy="1523960"/>
            <a:chOff x="7191916" y="5287301"/>
            <a:chExt cx="1981010" cy="152396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C2A5291D-9612-FF75-F512-44E56C270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1916" y="5287301"/>
              <a:ext cx="1930249" cy="152396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8C495A8-2BF7-A95C-E13F-E1615CDD85EF}"/>
                </a:ext>
              </a:extLst>
            </p:cNvPr>
            <p:cNvSpPr txBox="1"/>
            <p:nvPr/>
          </p:nvSpPr>
          <p:spPr>
            <a:xfrm>
              <a:off x="7224205" y="5723603"/>
              <a:ext cx="19487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800" b="1" i="1" dirty="0">
                  <a:solidFill>
                    <a:srgbClr val="7C1B3C"/>
                  </a:solidFill>
                  <a:latin typeface="Montserrat" pitchFamily="2" charset="77"/>
                </a:rPr>
                <a:t>Worked Example(s)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419735"/>
      </p:ext>
    </p:extLst>
  </p:cSld>
  <p:clrMapOvr>
    <a:masterClrMapping/>
  </p:clrMapOvr>
</p:sld>
</file>

<file path=ppt/theme/theme1.xml><?xml version="1.0" encoding="utf-8"?>
<a:theme xmlns:a="http://schemas.openxmlformats.org/drawingml/2006/main" name="PD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D" id="{834CD58F-69CF-024C-A907-08E67EAB35EB}" vid="{2651FBC5-EDEC-504E-9148-AB3C6E664E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</Template>
  <TotalTime>17925</TotalTime>
  <Words>1463</Words>
  <Application>Microsoft Macintosh PowerPoint</Application>
  <PresentationFormat>Widescreen</PresentationFormat>
  <Paragraphs>343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Arial</vt:lpstr>
      <vt:lpstr>Montserrat</vt:lpstr>
      <vt:lpstr>PD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 Davies</dc:creator>
  <cp:lastModifiedBy>Gina Davies</cp:lastModifiedBy>
  <cp:revision>301</cp:revision>
  <dcterms:created xsi:type="dcterms:W3CDTF">2024-11-04T11:58:24Z</dcterms:created>
  <dcterms:modified xsi:type="dcterms:W3CDTF">2026-07-21T08:24:20Z</dcterms:modified>
</cp:coreProperties>
</file>