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26"/>
  </p:notesMasterIdLst>
  <p:sldIdLst>
    <p:sldId id="257" r:id="rId2"/>
    <p:sldId id="294" r:id="rId3"/>
    <p:sldId id="296" r:id="rId4"/>
    <p:sldId id="347" r:id="rId5"/>
    <p:sldId id="322" r:id="rId6"/>
    <p:sldId id="353" r:id="rId7"/>
    <p:sldId id="355" r:id="rId8"/>
    <p:sldId id="351" r:id="rId9"/>
    <p:sldId id="371" r:id="rId10"/>
    <p:sldId id="350" r:id="rId11"/>
    <p:sldId id="305" r:id="rId12"/>
    <p:sldId id="358" r:id="rId13"/>
    <p:sldId id="306" r:id="rId14"/>
    <p:sldId id="349" r:id="rId15"/>
    <p:sldId id="352" r:id="rId16"/>
    <p:sldId id="372" r:id="rId17"/>
    <p:sldId id="360" r:id="rId18"/>
    <p:sldId id="361" r:id="rId19"/>
    <p:sldId id="364" r:id="rId20"/>
    <p:sldId id="365" r:id="rId21"/>
    <p:sldId id="366" r:id="rId22"/>
    <p:sldId id="369" r:id="rId23"/>
    <p:sldId id="370" r:id="rId24"/>
    <p:sldId id="36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A48C"/>
    <a:srgbClr val="15195D"/>
    <a:srgbClr val="EA7131"/>
    <a:srgbClr val="A072EA"/>
    <a:srgbClr val="9437FF"/>
    <a:srgbClr val="7C1B3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35"/>
    <p:restoredTop sz="81063"/>
  </p:normalViewPr>
  <p:slideViewPr>
    <p:cSldViewPr snapToGrid="0">
      <p:cViewPr>
        <p:scale>
          <a:sx n="73" d="100"/>
          <a:sy n="73" d="100"/>
        </p:scale>
        <p:origin x="79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A8CBC-B211-DD4D-A37E-B9450AEBCC43}" type="datetimeFigureOut">
              <a:rPr lang="en-US" smtClean="0"/>
              <a:t>3/15/26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AD598-FB13-6B41-9D20-513BD8C94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82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129cd27b270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129cd27b270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AB168B-16C6-34A5-A1BE-AA96A08F99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F586E9-C0A5-27AB-EC55-E6879022DF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1DDFA2-A647-13C9-5026-C2A81BC1E1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3D52E9-56AD-CCE7-391B-88F15175D1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7796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HK" dirty="0"/>
              <a:t>Mild to moderate cramps are common. Stronger cramps can happen when prostaglandin levels are higher.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764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ABBEC5-9061-2B85-154E-BADA27350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B1E4A0-43E4-7789-320B-7840594503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9EAC67-657F-77F8-F9AE-28219EDAE2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HK" dirty="0"/>
              <a:t>Small clots can be normal, especially on heavier days. Very large clots or very heavy bleeding may need medical advice.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A7C5C5-80E3-FDD4-7034-B87E617675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1264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5D1D59-3E1E-A7F4-E147-3AE3F8212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9AAA7C-B6F0-F9C9-FB35-874FED7521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52C2BD-6C17-2B5D-9773-2FFC988A81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A1CB78-1424-1790-BE01-8E0A098E4B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6622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944D7F-0BDE-C73B-1408-7D65F2C318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20D9FC-B895-B94B-886E-7B7445A41C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EE4953-8CD2-C7BD-58F5-ED1B4516C8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5C3CE-1786-A0A5-DCF7-1F599F020E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784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6A4540-0BDC-CFDA-9B85-58F0A00BA0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7B34EB-C3B2-1DD9-0DF6-F52BA18F0B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B866B3-C067-55CC-7143-A069467045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6C2DBF-E839-6C96-58C7-63D0DCA0B3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768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218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6DD570-0899-CD4E-0BFF-270FAFA61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89F769-C1A8-6351-AFDC-71BD89678A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D7AE9E-305C-2C73-CCA5-16B04181CF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CCC8EC-5761-7F44-DEB0-B545A2129D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917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BAB16-887E-0F1B-C9F3-3B4501954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94F963-8F5D-4509-6612-89E931BA28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76C1B9-DDFD-B9C5-2F1A-D31A88C700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9BB677-C1E0-A269-A50A-FC037F9658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6137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6AAEE6-C8F4-A3FB-E21E-7487298E5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FBBB8E-E9C9-F3B6-94AB-821BE76EB5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D7AA96-E695-B7BE-3DAE-A2D1DEA209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HK" dirty="0"/>
              <a:t>Pain relief should be used safely and according to advice on the packet, or guidance from a parent, carer, pharmacist, or doctor.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7125BF-F8B8-6D4F-FDBB-1975C07092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77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104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1D1CF0-CB95-C65B-F761-2DC98FABB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20DCF3-7441-713B-53A7-467A3EACD2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BCEB81-17BF-FACE-020B-862DAE9629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D29B1E-40A9-542A-C5F6-FE433CA91C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44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FE1E5A-C62D-0680-8A47-3F2B245A21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8D583A-0307-0072-354F-11FFBBADF3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70C5E1-226B-6DCA-229D-4A68CB64A2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612094-38D8-5B99-B380-FE2670CD65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185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E4C88E-9FC7-7BBE-91CB-6C1A1C457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7A8DD8-7F57-FB09-36A3-5E01107B6A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DEB058-74C9-7AAF-6EA5-427B1D8746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2D7E0D-2080-6062-347A-E868A0A3A5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87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00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8A77E2-DBE6-D495-AAC0-9E23DEC06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388D68-9107-0C4D-4704-DDC836175C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677F4B-E931-1A85-C366-7835102DD9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EED142-5907-933F-7238-94790F5CBE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475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FBEA27-8B4C-07B1-D91E-A2E5FC9A2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06A65B-C2F4-D49E-1215-5FEA453091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18EC57-C12E-EA8D-57E6-4C27501370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E05106-7294-2582-5B25-73F2C7EBE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890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031DBF-DC1C-379A-D4B8-66A656020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97C081-E838-064B-12FA-110A3AF3A9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73C297-A06B-B37D-96ED-17EB4A8A0F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7CA398-1703-C143-BC6D-F83BB01D1A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09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04FAF7-59E1-0B29-3B35-FB3FDE6C95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F359E3-90B6-3441-B2A3-7E1A6D6A77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D83122-346F-33ED-26C2-F241F859AE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D958DC-2CD2-F3D8-AD06-BBAD6ADCB6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041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3AFD62-1A4E-E209-5DDB-ED3451183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A47F33-F361-97CC-E3A4-3A09BB0BE7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7557A0-E375-D814-0C55-BDD204A0C2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E5E64-7E46-C891-0BD6-A6E458C2C7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532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Bloating here too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033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9">
            <a:extLst>
              <a:ext uri="{FF2B5EF4-FFF2-40B4-BE49-F238E27FC236}">
                <a16:creationId xmlns:a16="http://schemas.microsoft.com/office/drawing/2014/main" id="{BA0E8FF3-A08C-4C12-6FF8-A69F4622A0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66" y="25718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Montserrat" pitchFamily="2" charset="77"/>
              </a:defRPr>
            </a:lvl1pPr>
          </a:lstStyle>
          <a:p>
            <a:r>
              <a:rPr lang="en-US" sz="4400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  <a:t>Pocket PL:</a:t>
            </a:r>
            <a:br>
              <a:rPr lang="en-US" sz="4400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4400" b="1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  <a:t>Topic</a:t>
            </a:r>
          </a:p>
        </p:txBody>
      </p:sp>
    </p:spTree>
    <p:extLst>
      <p:ext uri="{BB962C8B-B14F-4D97-AF65-F5344CB8AC3E}">
        <p14:creationId xmlns:p14="http://schemas.microsoft.com/office/powerpoint/2010/main" val="2883628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279D796C-08D5-D047-40FC-DD129EAB7F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7581900" cy="742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 i="0">
                <a:solidFill>
                  <a:srgbClr val="002060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Google Shape;65;p14">
            <a:extLst>
              <a:ext uri="{FF2B5EF4-FFF2-40B4-BE49-F238E27FC236}">
                <a16:creationId xmlns:a16="http://schemas.microsoft.com/office/drawing/2014/main" id="{3D750FFD-2C10-FE91-9191-7CDBC0B49BB3}"/>
              </a:ext>
            </a:extLst>
          </p:cNvPr>
          <p:cNvSpPr/>
          <p:nvPr/>
        </p:nvSpPr>
        <p:spPr>
          <a:xfrm>
            <a:off x="94424" y="-4676"/>
            <a:ext cx="290200" cy="6862675"/>
          </a:xfrm>
          <a:prstGeom prst="rect">
            <a:avLst/>
          </a:prstGeom>
          <a:solidFill>
            <a:srgbClr val="C3A48C"/>
          </a:solidFill>
          <a:ln>
            <a:solidFill>
              <a:srgbClr val="C3A48C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F638186-CF1E-37A8-4470-32D8E27E23FD}"/>
              </a:ext>
            </a:extLst>
          </p:cNvPr>
          <p:cNvCxnSpPr>
            <a:cxnSpLocks/>
          </p:cNvCxnSpPr>
          <p:nvPr/>
        </p:nvCxnSpPr>
        <p:spPr>
          <a:xfrm>
            <a:off x="131718" y="-33986"/>
            <a:ext cx="0" cy="6923061"/>
          </a:xfrm>
          <a:prstGeom prst="line">
            <a:avLst/>
          </a:prstGeom>
          <a:ln w="19050" cmpd="sng">
            <a:solidFill>
              <a:srgbClr val="15195D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AAF236D-8D16-346D-E3A3-C25F4ABAB968}"/>
              </a:ext>
            </a:extLst>
          </p:cNvPr>
          <p:cNvCxnSpPr>
            <a:cxnSpLocks/>
          </p:cNvCxnSpPr>
          <p:nvPr/>
        </p:nvCxnSpPr>
        <p:spPr>
          <a:xfrm>
            <a:off x="345525" y="-33986"/>
            <a:ext cx="0" cy="6923061"/>
          </a:xfrm>
          <a:prstGeom prst="line">
            <a:avLst/>
          </a:prstGeom>
          <a:ln w="19050" cmpd="sng">
            <a:solidFill>
              <a:srgbClr val="15195D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E7F9E8CA-5040-112B-751B-072EB6092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220"/>
            <a:ext cx="474453" cy="473380"/>
          </a:xfrm>
          <a:prstGeom prst="rect">
            <a:avLst/>
          </a:prstGeom>
        </p:spPr>
      </p:pic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CC388452-2968-847C-8BB9-8BE8F58E2F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1"/>
            <a:ext cx="10644378" cy="16764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8707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5;p14">
            <a:extLst>
              <a:ext uri="{FF2B5EF4-FFF2-40B4-BE49-F238E27FC236}">
                <a16:creationId xmlns:a16="http://schemas.microsoft.com/office/drawing/2014/main" id="{0FA712B8-A1E2-7DE1-E236-C859A76DE001}"/>
              </a:ext>
            </a:extLst>
          </p:cNvPr>
          <p:cNvSpPr/>
          <p:nvPr/>
        </p:nvSpPr>
        <p:spPr>
          <a:xfrm>
            <a:off x="94424" y="-4676"/>
            <a:ext cx="286575" cy="686267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438589F-B476-BDB9-CAB3-FB74130224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1"/>
            <a:ext cx="10644378" cy="16764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C66982-FA96-24D0-0F83-69F5C9C723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7581900" cy="742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 i="0">
                <a:solidFill>
                  <a:srgbClr val="C3A48C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20943E7-B2F5-A6F1-5C35-37F6FEA39617}"/>
              </a:ext>
            </a:extLst>
          </p:cNvPr>
          <p:cNvCxnSpPr>
            <a:cxnSpLocks/>
          </p:cNvCxnSpPr>
          <p:nvPr/>
        </p:nvCxnSpPr>
        <p:spPr>
          <a:xfrm>
            <a:off x="131718" y="-33986"/>
            <a:ext cx="0" cy="6923061"/>
          </a:xfrm>
          <a:prstGeom prst="line">
            <a:avLst/>
          </a:prstGeom>
          <a:ln w="19050" cmpd="sng">
            <a:solidFill>
              <a:srgbClr val="C3A48C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CB648DD-C145-42FC-5B5F-F4E7040AF2D5}"/>
              </a:ext>
            </a:extLst>
          </p:cNvPr>
          <p:cNvCxnSpPr>
            <a:cxnSpLocks/>
          </p:cNvCxnSpPr>
          <p:nvPr/>
        </p:nvCxnSpPr>
        <p:spPr>
          <a:xfrm>
            <a:off x="345525" y="-33986"/>
            <a:ext cx="0" cy="6923061"/>
          </a:xfrm>
          <a:prstGeom prst="line">
            <a:avLst/>
          </a:prstGeom>
          <a:ln w="19050" cmpd="sng">
            <a:solidFill>
              <a:srgbClr val="C3A48C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close up of a button&#10;&#10;Description automatically generated">
            <a:extLst>
              <a:ext uri="{FF2B5EF4-FFF2-40B4-BE49-F238E27FC236}">
                <a16:creationId xmlns:a16="http://schemas.microsoft.com/office/drawing/2014/main" id="{98CB69A1-4E88-9261-ED08-FE9C251BB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640"/>
            <a:ext cx="474446" cy="47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110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4DCE2-5BC1-428B-14DF-E07D1598D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0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C955B3-F9AF-ACB0-5157-D8494B3D7F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215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305BD-0A4D-9F60-001F-51A60DA96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FCB2B-3D5B-7C69-0F99-9D2BF832F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  <a:lvl2pPr>
              <a:defRPr b="0" i="0">
                <a:latin typeface="Montserrat" pitchFamily="2" charset="77"/>
              </a:defRPr>
            </a:lvl2pPr>
            <a:lvl3pPr>
              <a:defRPr b="0" i="0">
                <a:latin typeface="Montserrat" pitchFamily="2" charset="77"/>
              </a:defRPr>
            </a:lvl3pPr>
            <a:lvl4pPr>
              <a:defRPr b="0" i="0">
                <a:latin typeface="Montserrat" pitchFamily="2" charset="77"/>
              </a:defRPr>
            </a:lvl4pPr>
            <a:lvl5pPr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640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5FC0F-4474-D209-D18D-5C2C662FC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946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EC40D-AD64-24EE-428C-F6A939A84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0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E4789F-66ED-872B-63E5-950AD0FE7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latin typeface="Montserrat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508902-BBDC-3AEA-8679-5181644F49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Montserra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3107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5;p14">
            <a:extLst>
              <a:ext uri="{FF2B5EF4-FFF2-40B4-BE49-F238E27FC236}">
                <a16:creationId xmlns:a16="http://schemas.microsoft.com/office/drawing/2014/main" id="{B46EBE49-ADA9-46A4-F1CD-5C2519D286C9}"/>
              </a:ext>
            </a:extLst>
          </p:cNvPr>
          <p:cNvSpPr/>
          <p:nvPr/>
        </p:nvSpPr>
        <p:spPr>
          <a:xfrm rot="5400000">
            <a:off x="6041484" y="-4083632"/>
            <a:ext cx="133413" cy="11179387"/>
          </a:xfrm>
          <a:prstGeom prst="rect">
            <a:avLst/>
          </a:prstGeom>
          <a:solidFill>
            <a:srgbClr val="C3A48C"/>
          </a:solidFill>
          <a:ln>
            <a:solidFill>
              <a:srgbClr val="C3A48C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9E8FEA6D-01A2-FDFD-1842-2371C7F90B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497" y="829818"/>
            <a:ext cx="7581900" cy="742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 i="0">
                <a:solidFill>
                  <a:srgbClr val="C3A48C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Google Shape;65;p14">
            <a:extLst>
              <a:ext uri="{FF2B5EF4-FFF2-40B4-BE49-F238E27FC236}">
                <a16:creationId xmlns:a16="http://schemas.microsoft.com/office/drawing/2014/main" id="{3EB7FF89-0111-7E2A-C2B6-E414A04E0BC4}"/>
              </a:ext>
            </a:extLst>
          </p:cNvPr>
          <p:cNvSpPr/>
          <p:nvPr userDrawn="1"/>
        </p:nvSpPr>
        <p:spPr>
          <a:xfrm rot="5400000">
            <a:off x="6041484" y="-4083632"/>
            <a:ext cx="133413" cy="11179387"/>
          </a:xfrm>
          <a:prstGeom prst="rect">
            <a:avLst/>
          </a:prstGeom>
          <a:solidFill>
            <a:srgbClr val="C3A48C"/>
          </a:solidFill>
          <a:ln>
            <a:solidFill>
              <a:srgbClr val="C3A48C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3389-3AA5-4BB9-7D20-A3605643320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300" y="2219325"/>
            <a:ext cx="1206500" cy="13890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9651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75CF47F2-A28E-53EA-57A1-D45C0F534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66" y="25718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  <a:t>Pocket PL:</a:t>
            </a:r>
            <a:br>
              <a:rPr lang="en-US" sz="4400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4400" b="1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  <a:t>Topic</a:t>
            </a:r>
          </a:p>
        </p:txBody>
      </p:sp>
      <p:pic>
        <p:nvPicPr>
          <p:cNvPr id="3" name="Picture 2" descr="A pocket with a button&#10;&#10;AI-generated content may be incorrect.">
            <a:extLst>
              <a:ext uri="{FF2B5EF4-FFF2-40B4-BE49-F238E27FC236}">
                <a16:creationId xmlns:a16="http://schemas.microsoft.com/office/drawing/2014/main" id="{B9042096-DE1D-F3EF-B696-FEF78C63E4A4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1266058" y="5905729"/>
            <a:ext cx="836930" cy="86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82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C3A48C"/>
          </a:solidFill>
          <a:latin typeface="Montserra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/>
        </p:nvSpPr>
        <p:spPr>
          <a:xfrm>
            <a:off x="503533" y="2485000"/>
            <a:ext cx="10726442" cy="189785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FFFFFF">
                <a:alpha val="29000"/>
              </a:srgbClr>
            </a:outerShdw>
          </a:effectLst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sz="5333" dirty="0">
                <a:solidFill>
                  <a:srgbClr val="C3A48C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Pocket PL:</a:t>
            </a:r>
          </a:p>
          <a:p>
            <a:r>
              <a:rPr lang="en-HK" sz="5400" b="1" dirty="0">
                <a:solidFill>
                  <a:srgbClr val="C3A48C"/>
                </a:solidFill>
                <a:latin typeface="Montserrat" pitchFamily="2" charset="77"/>
              </a:rPr>
              <a:t>Menstrual Cycle</a:t>
            </a:r>
            <a:endParaRPr sz="5333" b="1" dirty="0">
              <a:solidFill>
                <a:srgbClr val="C3A48C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9E3925-EA93-79AC-6E54-B7D766D5F2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93D50ED-917C-6C64-A48A-13E72E58AF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10058400" cy="742950"/>
          </a:xfrm>
        </p:spPr>
        <p:txBody>
          <a:bodyPr/>
          <a:lstStyle/>
          <a:p>
            <a:r>
              <a:rPr lang="en-HK" b="1" dirty="0"/>
              <a:t>Headaches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E940E6-9C5E-EB91-746D-069E4E11F8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49" y="1750260"/>
            <a:ext cx="9916057" cy="493628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HK" sz="3200" b="1" dirty="0">
                <a:solidFill>
                  <a:srgbClr val="002060"/>
                </a:solidFill>
              </a:rPr>
              <a:t>What they are: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HK" sz="3200" dirty="0"/>
              <a:t>Some people get </a:t>
            </a:r>
            <a:r>
              <a:rPr lang="en-HK" sz="3200" b="1" dirty="0">
                <a:solidFill>
                  <a:srgbClr val="002060"/>
                </a:solidFill>
              </a:rPr>
              <a:t>headaches</a:t>
            </a:r>
            <a:r>
              <a:rPr lang="en-HK" sz="3200" dirty="0"/>
              <a:t> or </a:t>
            </a:r>
            <a:r>
              <a:rPr lang="en-HK" sz="3200" b="1" dirty="0">
                <a:solidFill>
                  <a:srgbClr val="002060"/>
                </a:solidFill>
              </a:rPr>
              <a:t>migraines</a:t>
            </a:r>
            <a:r>
              <a:rPr lang="en-HK" sz="3200" dirty="0"/>
              <a:t> just </a:t>
            </a:r>
            <a:r>
              <a:rPr lang="en-HK" sz="3200" b="1" dirty="0">
                <a:solidFill>
                  <a:srgbClr val="002060"/>
                </a:solidFill>
              </a:rPr>
              <a:t>before</a:t>
            </a:r>
            <a:r>
              <a:rPr lang="en-HK" sz="3200" dirty="0"/>
              <a:t> or </a:t>
            </a:r>
            <a:r>
              <a:rPr lang="en-HK" sz="3200" b="1" dirty="0">
                <a:solidFill>
                  <a:srgbClr val="002060"/>
                </a:solidFill>
              </a:rPr>
              <a:t>during menstruation</a:t>
            </a:r>
            <a:r>
              <a:rPr lang="en-HK" sz="3200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HK" sz="3200" b="1" dirty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HK" sz="3200" b="1" dirty="0">
                <a:solidFill>
                  <a:srgbClr val="002060"/>
                </a:solidFill>
              </a:rPr>
              <a:t>Why:</a:t>
            </a:r>
            <a:r>
              <a:rPr lang="en-HK" sz="3200" dirty="0">
                <a:solidFill>
                  <a:srgbClr val="002060"/>
                </a:solidFill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HK" sz="3200" dirty="0"/>
              <a:t>They can be </a:t>
            </a:r>
            <a:r>
              <a:rPr lang="en-HK" sz="3200" b="1" dirty="0">
                <a:solidFill>
                  <a:srgbClr val="002060"/>
                </a:solidFill>
              </a:rPr>
              <a:t>triggered</a:t>
            </a:r>
            <a:r>
              <a:rPr lang="en-HK" sz="3200" dirty="0"/>
              <a:t> by the </a:t>
            </a:r>
            <a:r>
              <a:rPr lang="en-HK" sz="3200" b="1" dirty="0">
                <a:solidFill>
                  <a:srgbClr val="002060"/>
                </a:solidFill>
              </a:rPr>
              <a:t>drop in oestradiol </a:t>
            </a:r>
            <a:r>
              <a:rPr lang="en-HK" sz="3200" dirty="0"/>
              <a:t>just before a period starts.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049523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79FF85-657A-D221-4FEB-202663A074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526431"/>
            <a:ext cx="10644378" cy="510773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HK" sz="3200" b="1" dirty="0"/>
              <a:t>Duration:</a:t>
            </a:r>
            <a:r>
              <a:rPr lang="en-HK" sz="3200" dirty="0"/>
              <a:t> Typically 3-7 days</a:t>
            </a:r>
            <a:endParaRPr lang="en-HK" sz="3200" b="1" dirty="0"/>
          </a:p>
          <a:p>
            <a:pPr marL="0" indent="0">
              <a:lnSpc>
                <a:spcPct val="100000"/>
              </a:lnSpc>
              <a:buNone/>
            </a:pPr>
            <a:endParaRPr lang="en-HK" sz="3200" b="1" dirty="0"/>
          </a:p>
          <a:p>
            <a:pPr marL="0" indent="0">
              <a:lnSpc>
                <a:spcPct val="100000"/>
              </a:lnSpc>
              <a:buNone/>
            </a:pPr>
            <a:r>
              <a:rPr lang="en-HK" sz="3200" b="1" dirty="0"/>
              <a:t>Common Symptoms:</a:t>
            </a:r>
            <a:endParaRPr lang="en-HK" sz="3200" dirty="0"/>
          </a:p>
          <a:p>
            <a:pPr marL="901700" lvl="1" indent="-444500">
              <a:lnSpc>
                <a:spcPct val="100000"/>
              </a:lnSpc>
              <a:buBlip>
                <a:blip r:embed="rId3"/>
              </a:buBlip>
            </a:pPr>
            <a:r>
              <a:rPr lang="en-HK" sz="3200" dirty="0"/>
              <a:t>Bleeding</a:t>
            </a:r>
          </a:p>
          <a:p>
            <a:pPr marL="901700" lvl="1" indent="-444500">
              <a:lnSpc>
                <a:spcPct val="100000"/>
              </a:lnSpc>
              <a:buBlip>
                <a:blip r:embed="rId3"/>
              </a:buBlip>
            </a:pPr>
            <a:r>
              <a:rPr lang="en-HK" sz="3200" dirty="0"/>
              <a:t>Cramps</a:t>
            </a:r>
          </a:p>
          <a:p>
            <a:pPr marL="901700" lvl="1" indent="-444500">
              <a:lnSpc>
                <a:spcPct val="100000"/>
              </a:lnSpc>
              <a:buBlip>
                <a:blip r:embed="rId3"/>
              </a:buBlip>
            </a:pPr>
            <a:r>
              <a:rPr lang="en-HK" sz="3200" dirty="0"/>
              <a:t>Blood Clots</a:t>
            </a:r>
          </a:p>
          <a:p>
            <a:pPr marL="901700" lvl="1" indent="-444500">
              <a:lnSpc>
                <a:spcPct val="100000"/>
              </a:lnSpc>
              <a:buBlip>
                <a:blip r:embed="rId3"/>
              </a:buBlip>
            </a:pPr>
            <a:r>
              <a:rPr lang="en-HK" sz="3200" dirty="0"/>
              <a:t>Bowel Changes</a:t>
            </a:r>
          </a:p>
          <a:p>
            <a:pPr marL="901700" lvl="1" indent="-444500">
              <a:lnSpc>
                <a:spcPct val="100000"/>
              </a:lnSpc>
              <a:buBlip>
                <a:blip r:embed="rId3"/>
              </a:buBlip>
            </a:pPr>
            <a:r>
              <a:rPr lang="en-HK" sz="3200" dirty="0"/>
              <a:t>Lower Back Pain</a:t>
            </a:r>
          </a:p>
          <a:p>
            <a:pPr marL="901700" lvl="1" indent="-444500">
              <a:lnSpc>
                <a:spcPct val="100000"/>
              </a:lnSpc>
              <a:buBlip>
                <a:blip r:embed="rId3"/>
              </a:buBlip>
            </a:pPr>
            <a:r>
              <a:rPr lang="en-HK" sz="3200" dirty="0"/>
              <a:t>Tiredness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A15CB6-8B7B-97FA-6842-3D0B8396E6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11015663" cy="742950"/>
          </a:xfrm>
        </p:spPr>
        <p:txBody>
          <a:bodyPr/>
          <a:lstStyle/>
          <a:p>
            <a:r>
              <a:rPr lang="en-HK" b="1" dirty="0"/>
              <a:t>During Menstruation</a:t>
            </a:r>
          </a:p>
        </p:txBody>
      </p:sp>
      <p:pic>
        <p:nvPicPr>
          <p:cNvPr id="4" name="Picture 3" descr="A blue circle with a hand and a heart on it&#10;&#10;Description automatically generated">
            <a:extLst>
              <a:ext uri="{FF2B5EF4-FFF2-40B4-BE49-F238E27FC236}">
                <a16:creationId xmlns:a16="http://schemas.microsoft.com/office/drawing/2014/main" id="{941D4290-4490-CDFB-6829-4B105A8473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2718" y="177212"/>
            <a:ext cx="1349219" cy="1349219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5C101C-F019-4233-6DDB-EA127CC4CB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7617" y="3003675"/>
            <a:ext cx="4491433" cy="344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326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49E6A3-ADF9-49F4-E92D-14378EF4B5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4B073F-8D55-FF1C-B332-1A5B6A284A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526431"/>
            <a:ext cx="10644378" cy="510773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HK" sz="3200" b="1" dirty="0"/>
              <a:t>Why?</a:t>
            </a:r>
            <a:r>
              <a:rPr lang="en-HK" sz="3200" dirty="0"/>
              <a:t>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HK" sz="3200" dirty="0"/>
              <a:t>During menstruation, the </a:t>
            </a:r>
            <a:r>
              <a:rPr lang="en-HK" sz="3200" b="1" dirty="0">
                <a:solidFill>
                  <a:srgbClr val="002060"/>
                </a:solidFill>
              </a:rPr>
              <a:t>lining</a:t>
            </a:r>
            <a:r>
              <a:rPr lang="en-HK" sz="3200" dirty="0"/>
              <a:t> of the uterus </a:t>
            </a:r>
            <a:r>
              <a:rPr lang="en-HK" sz="3200" b="1" dirty="0">
                <a:solidFill>
                  <a:srgbClr val="002060"/>
                </a:solidFill>
              </a:rPr>
              <a:t>breaks down </a:t>
            </a:r>
            <a:r>
              <a:rPr lang="en-HK" sz="3200" dirty="0"/>
              <a:t>and leaves the body as menstrual </a:t>
            </a:r>
            <a:r>
              <a:rPr lang="en-HK" sz="3200" b="1" dirty="0">
                <a:solidFill>
                  <a:srgbClr val="002060"/>
                </a:solidFill>
              </a:rPr>
              <a:t>blood</a:t>
            </a:r>
            <a:r>
              <a:rPr lang="en-HK" sz="3200" dirty="0"/>
              <a:t>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HK" sz="3200" dirty="0"/>
              <a:t>As the </a:t>
            </a:r>
            <a:r>
              <a:rPr lang="en-HK" sz="3200" b="1" dirty="0">
                <a:solidFill>
                  <a:srgbClr val="002060"/>
                </a:solidFill>
              </a:rPr>
              <a:t>uterus</a:t>
            </a:r>
            <a:r>
              <a:rPr lang="en-HK" sz="3200" dirty="0"/>
              <a:t> sheds its lining, it </a:t>
            </a:r>
            <a:r>
              <a:rPr lang="en-HK" sz="3200" b="1" dirty="0">
                <a:solidFill>
                  <a:srgbClr val="002060"/>
                </a:solidFill>
              </a:rPr>
              <a:t>contracts</a:t>
            </a:r>
            <a:r>
              <a:rPr lang="en-HK" sz="3200" dirty="0"/>
              <a:t> to </a:t>
            </a:r>
            <a:r>
              <a:rPr lang="en-HK" sz="3200" b="1" dirty="0">
                <a:solidFill>
                  <a:srgbClr val="002060"/>
                </a:solidFill>
              </a:rPr>
              <a:t>push</a:t>
            </a:r>
            <a:r>
              <a:rPr lang="en-HK" sz="3200" dirty="0"/>
              <a:t> </a:t>
            </a:r>
            <a:r>
              <a:rPr lang="en-HK" sz="3200" b="1" dirty="0">
                <a:solidFill>
                  <a:srgbClr val="002060"/>
                </a:solidFill>
              </a:rPr>
              <a:t>blood</a:t>
            </a:r>
            <a:r>
              <a:rPr lang="en-HK" sz="3200" dirty="0"/>
              <a:t> </a:t>
            </a:r>
            <a:r>
              <a:rPr lang="en-HK" sz="3200" b="1" dirty="0">
                <a:solidFill>
                  <a:srgbClr val="002060"/>
                </a:solidFill>
              </a:rPr>
              <a:t>and tissue out of the body</a:t>
            </a:r>
            <a:r>
              <a:rPr lang="en-HK" sz="3200" dirty="0"/>
              <a:t>.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HK" sz="3200" dirty="0"/>
              <a:t>This is why some people experience </a:t>
            </a:r>
            <a:r>
              <a:rPr lang="en-HK" sz="3200" b="1" dirty="0">
                <a:solidFill>
                  <a:srgbClr val="002060"/>
                </a:solidFill>
              </a:rPr>
              <a:t>cramps</a:t>
            </a:r>
            <a:r>
              <a:rPr lang="en-HK" sz="3200" dirty="0"/>
              <a:t>, </a:t>
            </a:r>
            <a:r>
              <a:rPr lang="en-HK" sz="3200" b="1" dirty="0">
                <a:solidFill>
                  <a:srgbClr val="002060"/>
                </a:solidFill>
              </a:rPr>
              <a:t>blood clots, bowel changes</a:t>
            </a:r>
            <a:r>
              <a:rPr lang="en-HK" sz="3200" dirty="0"/>
              <a:t>, and </a:t>
            </a:r>
            <a:r>
              <a:rPr lang="en-HK" sz="3200" b="1" dirty="0">
                <a:solidFill>
                  <a:srgbClr val="002060"/>
                </a:solidFill>
              </a:rPr>
              <a:t>lower back pain </a:t>
            </a:r>
            <a:r>
              <a:rPr lang="en-HK" sz="3200" dirty="0"/>
              <a:t>during their period.</a:t>
            </a:r>
            <a:endParaRPr lang="en-HK" sz="2000" b="1" dirty="0"/>
          </a:p>
          <a:p>
            <a:pPr>
              <a:lnSpc>
                <a:spcPct val="100000"/>
              </a:lnSpc>
            </a:pPr>
            <a:endParaRPr lang="en-GB" sz="32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5D3AA4-97E7-F69D-157F-3098E77D68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11015663" cy="742950"/>
          </a:xfrm>
        </p:spPr>
        <p:txBody>
          <a:bodyPr/>
          <a:lstStyle/>
          <a:p>
            <a:r>
              <a:rPr lang="en-HK" b="1" dirty="0"/>
              <a:t>During Menstruation</a:t>
            </a:r>
          </a:p>
        </p:txBody>
      </p:sp>
      <p:pic>
        <p:nvPicPr>
          <p:cNvPr id="5" name="Picture 4" descr="A blue circle with a hand and a heart on it&#10;&#10;Description automatically generated">
            <a:extLst>
              <a:ext uri="{FF2B5EF4-FFF2-40B4-BE49-F238E27FC236}">
                <a16:creationId xmlns:a16="http://schemas.microsoft.com/office/drawing/2014/main" id="{BAF8E09B-2482-FA6F-BD9C-5ED1F6D7F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2718" y="177212"/>
            <a:ext cx="1349219" cy="134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88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29EFE8-16CC-6B52-DD13-68E56C4394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10058400" cy="742950"/>
          </a:xfrm>
        </p:spPr>
        <p:txBody>
          <a:bodyPr/>
          <a:lstStyle/>
          <a:p>
            <a:r>
              <a:rPr lang="en-HK" b="1" dirty="0"/>
              <a:t>Cramps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0CBB00-A780-EAA1-A777-1D3CF65576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49" y="1750260"/>
            <a:ext cx="9916057" cy="493628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HK" sz="3200" b="1" dirty="0">
                <a:solidFill>
                  <a:srgbClr val="002060"/>
                </a:solidFill>
              </a:rPr>
              <a:t>What they are: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HK" sz="3200" dirty="0"/>
              <a:t>Cramps are </a:t>
            </a:r>
            <a:r>
              <a:rPr lang="en-HK" sz="3200" b="1" dirty="0">
                <a:solidFill>
                  <a:srgbClr val="002060"/>
                </a:solidFill>
              </a:rPr>
              <a:t>pain</a:t>
            </a:r>
            <a:r>
              <a:rPr lang="en-HK" sz="3200" dirty="0"/>
              <a:t> or </a:t>
            </a:r>
            <a:r>
              <a:rPr lang="en-HK" sz="3200" b="1" dirty="0">
                <a:solidFill>
                  <a:srgbClr val="002060"/>
                </a:solidFill>
              </a:rPr>
              <a:t>discomfort</a:t>
            </a:r>
            <a:r>
              <a:rPr lang="en-HK" sz="3200" dirty="0"/>
              <a:t> in the lower abdomen during a period.</a:t>
            </a:r>
          </a:p>
          <a:p>
            <a:pPr marL="0" indent="0">
              <a:lnSpc>
                <a:spcPct val="100000"/>
              </a:lnSpc>
              <a:buNone/>
            </a:pPr>
            <a:endParaRPr lang="en-HK" sz="3200" b="1" dirty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HK" sz="3200" b="1" dirty="0">
                <a:solidFill>
                  <a:srgbClr val="002060"/>
                </a:solidFill>
              </a:rPr>
              <a:t>Why:</a:t>
            </a:r>
            <a:r>
              <a:rPr lang="en-HK" sz="3200" dirty="0">
                <a:solidFill>
                  <a:srgbClr val="002060"/>
                </a:solidFill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HK" sz="3200" dirty="0"/>
              <a:t>The </a:t>
            </a:r>
            <a:r>
              <a:rPr lang="en-HK" sz="3200" b="1" dirty="0">
                <a:solidFill>
                  <a:srgbClr val="002060"/>
                </a:solidFill>
              </a:rPr>
              <a:t>uterus contracts </a:t>
            </a:r>
            <a:r>
              <a:rPr lang="en-HK" sz="3200" dirty="0"/>
              <a:t>to help shed its lining. These contractions are triggered by chemicals called </a:t>
            </a:r>
            <a:r>
              <a:rPr lang="en-HK" sz="3200" b="1" dirty="0">
                <a:solidFill>
                  <a:srgbClr val="002060"/>
                </a:solidFill>
              </a:rPr>
              <a:t>prostaglandins</a:t>
            </a:r>
            <a:r>
              <a:rPr lang="en-HK" sz="3200" dirty="0"/>
              <a:t>.</a:t>
            </a:r>
            <a:endParaRPr lang="en-GB" sz="3200" dirty="0"/>
          </a:p>
        </p:txBody>
      </p:sp>
      <p:pic>
        <p:nvPicPr>
          <p:cNvPr id="26" name="Picture 25" descr="A blue circle with a hand and a heart on it&#10;&#10;Description automatically generated">
            <a:extLst>
              <a:ext uri="{FF2B5EF4-FFF2-40B4-BE49-F238E27FC236}">
                <a16:creationId xmlns:a16="http://schemas.microsoft.com/office/drawing/2014/main" id="{08254A59-B089-E5D1-9882-87A834F59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2718" y="177212"/>
            <a:ext cx="1349219" cy="134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188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1042C-9037-E097-0088-B0D6566E8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7672E1-AA2C-F24E-4418-963B12AA5A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10058400" cy="742950"/>
          </a:xfrm>
        </p:spPr>
        <p:txBody>
          <a:bodyPr/>
          <a:lstStyle/>
          <a:p>
            <a:r>
              <a:rPr lang="en-HK" b="1" dirty="0"/>
              <a:t>Blood Clots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172F7-4E2E-7377-EE33-B9623D3A4F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49" y="1750260"/>
            <a:ext cx="9916057" cy="493628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HK" sz="3200" b="1" dirty="0">
                <a:solidFill>
                  <a:srgbClr val="002060"/>
                </a:solidFill>
              </a:rPr>
              <a:t>What they are: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HK" sz="3200" dirty="0"/>
              <a:t>Blood clots are </a:t>
            </a:r>
            <a:r>
              <a:rPr lang="en-HK" sz="3200" b="1" dirty="0">
                <a:solidFill>
                  <a:srgbClr val="002060"/>
                </a:solidFill>
              </a:rPr>
              <a:t>small, jelly like pieces </a:t>
            </a:r>
            <a:r>
              <a:rPr lang="en-HK" sz="3200" dirty="0"/>
              <a:t>of blood that can come out during a period.</a:t>
            </a:r>
          </a:p>
          <a:p>
            <a:pPr marL="0" indent="0">
              <a:lnSpc>
                <a:spcPct val="100000"/>
              </a:lnSpc>
              <a:buNone/>
            </a:pPr>
            <a:endParaRPr lang="en-HK" sz="3200" b="1" dirty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HK" sz="3200" b="1" dirty="0">
                <a:solidFill>
                  <a:srgbClr val="002060"/>
                </a:solidFill>
              </a:rPr>
              <a:t>Why:</a:t>
            </a:r>
            <a:r>
              <a:rPr lang="en-HK" sz="3200" dirty="0">
                <a:solidFill>
                  <a:srgbClr val="002060"/>
                </a:solidFill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HK" sz="3200" dirty="0"/>
              <a:t>When </a:t>
            </a:r>
            <a:r>
              <a:rPr lang="en-HK" sz="3200" b="1" dirty="0">
                <a:solidFill>
                  <a:srgbClr val="002060"/>
                </a:solidFill>
              </a:rPr>
              <a:t>bleeding is heavier</a:t>
            </a:r>
            <a:r>
              <a:rPr lang="en-HK" sz="3200" dirty="0"/>
              <a:t>, </a:t>
            </a:r>
            <a:r>
              <a:rPr lang="en-HK" sz="3200" b="1" dirty="0">
                <a:solidFill>
                  <a:srgbClr val="002060"/>
                </a:solidFill>
              </a:rPr>
              <a:t>blood</a:t>
            </a:r>
            <a:r>
              <a:rPr lang="en-HK" sz="3200" dirty="0"/>
              <a:t> can collect </a:t>
            </a:r>
            <a:r>
              <a:rPr lang="en-HK" sz="3200" b="1" dirty="0">
                <a:solidFill>
                  <a:srgbClr val="002060"/>
                </a:solidFill>
              </a:rPr>
              <a:t>faster</a:t>
            </a:r>
            <a:r>
              <a:rPr lang="en-HK" sz="3200" dirty="0"/>
              <a:t> than the body can </a:t>
            </a:r>
            <a:r>
              <a:rPr lang="en-HK" sz="3200" b="1" dirty="0">
                <a:solidFill>
                  <a:srgbClr val="002060"/>
                </a:solidFill>
              </a:rPr>
              <a:t>break it down</a:t>
            </a:r>
            <a:r>
              <a:rPr lang="en-HK" sz="3200" dirty="0"/>
              <a:t>, so small clots may form.</a:t>
            </a:r>
            <a:endParaRPr lang="en-GB" sz="3200" dirty="0"/>
          </a:p>
        </p:txBody>
      </p:sp>
      <p:pic>
        <p:nvPicPr>
          <p:cNvPr id="26" name="Picture 25" descr="A blue circle with a hand and a heart on it&#10;&#10;Description automatically generated">
            <a:extLst>
              <a:ext uri="{FF2B5EF4-FFF2-40B4-BE49-F238E27FC236}">
                <a16:creationId xmlns:a16="http://schemas.microsoft.com/office/drawing/2014/main" id="{35F5C6DA-0E43-E6C8-414E-E98DDD672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2718" y="177212"/>
            <a:ext cx="1349219" cy="134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804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537587-D8DB-C618-8EBA-53CC51637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3E9D5B-66C1-7A1D-720B-0E344EF907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10058400" cy="742950"/>
          </a:xfrm>
        </p:spPr>
        <p:txBody>
          <a:bodyPr/>
          <a:lstStyle/>
          <a:p>
            <a:r>
              <a:rPr lang="en-HK" b="1" dirty="0"/>
              <a:t>Bowel Changes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39B71C-3056-6133-C0EF-E8ABA7950D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49" y="1750260"/>
            <a:ext cx="10651882" cy="493628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HK" sz="3200" b="1" dirty="0">
                <a:solidFill>
                  <a:srgbClr val="002060"/>
                </a:solidFill>
              </a:rPr>
              <a:t>What they are: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HK" sz="3200" dirty="0"/>
              <a:t>Bowel changes can include </a:t>
            </a:r>
            <a:r>
              <a:rPr lang="en-HK" sz="3200" b="1" dirty="0">
                <a:solidFill>
                  <a:srgbClr val="002060"/>
                </a:solidFill>
              </a:rPr>
              <a:t>diarrhoea</a:t>
            </a:r>
            <a:r>
              <a:rPr lang="en-HK" sz="3200" dirty="0"/>
              <a:t>, needing to poo more often, </a:t>
            </a:r>
            <a:r>
              <a:rPr lang="en-HK" sz="3200" b="1" dirty="0">
                <a:solidFill>
                  <a:srgbClr val="002060"/>
                </a:solidFill>
              </a:rPr>
              <a:t>cramping</a:t>
            </a:r>
            <a:r>
              <a:rPr lang="en-HK" sz="3200" dirty="0"/>
              <a:t>, or </a:t>
            </a:r>
            <a:r>
              <a:rPr lang="en-HK" sz="3200" b="1" dirty="0">
                <a:solidFill>
                  <a:srgbClr val="002060"/>
                </a:solidFill>
              </a:rPr>
              <a:t>sharp pains </a:t>
            </a:r>
            <a:r>
              <a:rPr lang="en-HK" sz="3200" dirty="0"/>
              <a:t>during a period.</a:t>
            </a:r>
          </a:p>
          <a:p>
            <a:pPr marL="0" indent="0">
              <a:lnSpc>
                <a:spcPct val="100000"/>
              </a:lnSpc>
              <a:buNone/>
            </a:pPr>
            <a:endParaRPr lang="en-HK" sz="3200" b="1" dirty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HK" sz="3200" b="1" dirty="0">
                <a:solidFill>
                  <a:srgbClr val="002060"/>
                </a:solidFill>
              </a:rPr>
              <a:t>Why:</a:t>
            </a:r>
            <a:r>
              <a:rPr lang="en-HK" sz="3200" dirty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en-HK" sz="3200" dirty="0"/>
              <a:t>The same </a:t>
            </a:r>
            <a:r>
              <a:rPr lang="en-HK" sz="3200" b="1" dirty="0">
                <a:solidFill>
                  <a:srgbClr val="002060"/>
                </a:solidFill>
              </a:rPr>
              <a:t>chemicals</a:t>
            </a:r>
            <a:r>
              <a:rPr lang="en-HK" sz="3200" dirty="0"/>
              <a:t> that make the uterus contract can </a:t>
            </a:r>
            <a:r>
              <a:rPr lang="en-HK" sz="3200" b="1" dirty="0">
                <a:solidFill>
                  <a:srgbClr val="002060"/>
                </a:solidFill>
              </a:rPr>
              <a:t>affect the bowels </a:t>
            </a:r>
            <a:r>
              <a:rPr lang="en-HK" sz="3200" dirty="0"/>
              <a:t>too.</a:t>
            </a:r>
          </a:p>
        </p:txBody>
      </p:sp>
      <p:pic>
        <p:nvPicPr>
          <p:cNvPr id="4" name="Picture 3" descr="A blue circle with a hand and a heart on it&#10;&#10;Description automatically generated">
            <a:extLst>
              <a:ext uri="{FF2B5EF4-FFF2-40B4-BE49-F238E27FC236}">
                <a16:creationId xmlns:a16="http://schemas.microsoft.com/office/drawing/2014/main" id="{368E134A-F56D-992E-9DDC-B893CA427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2718" y="177212"/>
            <a:ext cx="1349219" cy="134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573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79075D-CD8B-9B29-B12E-8FE6598CD5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99A765-F14A-7949-127E-1028325AB3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10058400" cy="742950"/>
          </a:xfrm>
        </p:spPr>
        <p:txBody>
          <a:bodyPr/>
          <a:lstStyle/>
          <a:p>
            <a:r>
              <a:rPr lang="en-HK" b="1" dirty="0"/>
              <a:t>Lower Back Pain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23A53A-AA8C-E072-88C5-320D24D48F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49" y="1750260"/>
            <a:ext cx="10651882" cy="493628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HK" sz="3200" b="1" dirty="0">
                <a:solidFill>
                  <a:srgbClr val="002060"/>
                </a:solidFill>
              </a:rPr>
              <a:t>What it is: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HK" sz="3200" dirty="0"/>
              <a:t>Some people get </a:t>
            </a:r>
            <a:r>
              <a:rPr lang="en-HK" sz="3200" b="1" dirty="0">
                <a:solidFill>
                  <a:srgbClr val="002060"/>
                </a:solidFill>
              </a:rPr>
              <a:t>aching or pain </a:t>
            </a:r>
            <a:r>
              <a:rPr lang="en-HK" sz="3200" dirty="0"/>
              <a:t>in the </a:t>
            </a:r>
            <a:r>
              <a:rPr lang="en-HK" sz="3200" b="1" dirty="0">
                <a:solidFill>
                  <a:srgbClr val="002060"/>
                </a:solidFill>
              </a:rPr>
              <a:t>lower back </a:t>
            </a:r>
            <a:r>
              <a:rPr lang="en-HK" sz="3200" dirty="0"/>
              <a:t>during their period.</a:t>
            </a:r>
          </a:p>
          <a:p>
            <a:pPr marL="0" indent="0">
              <a:lnSpc>
                <a:spcPct val="100000"/>
              </a:lnSpc>
              <a:buNone/>
            </a:pPr>
            <a:endParaRPr lang="en-HK" sz="3200" b="1" dirty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HK" sz="3200" b="1" dirty="0">
                <a:solidFill>
                  <a:srgbClr val="002060"/>
                </a:solidFill>
              </a:rPr>
              <a:t>Why:</a:t>
            </a:r>
            <a:r>
              <a:rPr lang="en-HK" sz="3200" dirty="0">
                <a:solidFill>
                  <a:srgbClr val="002060"/>
                </a:solidFill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HK" sz="3200" dirty="0"/>
              <a:t>It can happen because the </a:t>
            </a:r>
            <a:r>
              <a:rPr lang="en-HK" sz="3200" b="1" dirty="0">
                <a:solidFill>
                  <a:srgbClr val="002060"/>
                </a:solidFill>
              </a:rPr>
              <a:t>uterus is contracting</a:t>
            </a:r>
            <a:r>
              <a:rPr lang="en-HK" sz="3200" dirty="0"/>
              <a:t>, and the </a:t>
            </a:r>
            <a:r>
              <a:rPr lang="en-HK" sz="3200" b="1" dirty="0">
                <a:solidFill>
                  <a:srgbClr val="002060"/>
                </a:solidFill>
              </a:rPr>
              <a:t>same chemicals </a:t>
            </a:r>
            <a:r>
              <a:rPr lang="en-HK" sz="3200" dirty="0"/>
              <a:t>involved in cramps can also cause </a:t>
            </a:r>
            <a:r>
              <a:rPr lang="en-HK" sz="3200" b="1" dirty="0">
                <a:solidFill>
                  <a:srgbClr val="002060"/>
                </a:solidFill>
              </a:rPr>
              <a:t>pain</a:t>
            </a:r>
            <a:r>
              <a:rPr lang="en-HK" sz="3200" dirty="0"/>
              <a:t> that </a:t>
            </a:r>
            <a:r>
              <a:rPr lang="en-HK" sz="3200" b="1" dirty="0">
                <a:solidFill>
                  <a:srgbClr val="002060"/>
                </a:solidFill>
              </a:rPr>
              <a:t>spreads</a:t>
            </a:r>
            <a:r>
              <a:rPr lang="en-HK" sz="3200" dirty="0"/>
              <a:t> to the </a:t>
            </a:r>
            <a:r>
              <a:rPr lang="en-HK" sz="3200" b="1" dirty="0">
                <a:solidFill>
                  <a:srgbClr val="002060"/>
                </a:solidFill>
              </a:rPr>
              <a:t>lower back</a:t>
            </a:r>
            <a:r>
              <a:rPr lang="en-HK" sz="3200" dirty="0"/>
              <a:t>.</a:t>
            </a:r>
          </a:p>
        </p:txBody>
      </p:sp>
      <p:pic>
        <p:nvPicPr>
          <p:cNvPr id="4" name="Picture 3" descr="A blue circle with a hand and a heart on it&#10;&#10;Description automatically generated">
            <a:extLst>
              <a:ext uri="{FF2B5EF4-FFF2-40B4-BE49-F238E27FC236}">
                <a16:creationId xmlns:a16="http://schemas.microsoft.com/office/drawing/2014/main" id="{01BDAC73-A992-869C-EE8E-BBF79E8E6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2718" y="177212"/>
            <a:ext cx="1349219" cy="134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43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EC8EB-BC65-9405-B3A6-611E7A0526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9A0141-7BAB-B708-2F5C-7A95052E09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49" y="1609581"/>
            <a:ext cx="11449051" cy="510773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HK" sz="3200" b="1" dirty="0">
                <a:solidFill>
                  <a:srgbClr val="002060"/>
                </a:solidFill>
              </a:rPr>
              <a:t>What it is:</a:t>
            </a:r>
            <a:r>
              <a:rPr lang="en-HK" sz="3200" dirty="0">
                <a:solidFill>
                  <a:srgbClr val="002060"/>
                </a:solidFill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HK" sz="3200" dirty="0"/>
              <a:t>The </a:t>
            </a:r>
            <a:r>
              <a:rPr lang="en-HK" sz="3200" b="1" dirty="0">
                <a:solidFill>
                  <a:srgbClr val="002060"/>
                </a:solidFill>
              </a:rPr>
              <a:t>release</a:t>
            </a:r>
            <a:r>
              <a:rPr lang="en-HK" sz="3200" dirty="0"/>
              <a:t> of a </a:t>
            </a:r>
            <a:r>
              <a:rPr lang="en-HK" sz="3200" b="1" dirty="0">
                <a:solidFill>
                  <a:srgbClr val="002060"/>
                </a:solidFill>
              </a:rPr>
              <a:t>mature egg </a:t>
            </a:r>
            <a:r>
              <a:rPr lang="en-HK" sz="3200" dirty="0"/>
              <a:t>from the ovary.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HK" sz="3200" b="1" dirty="0">
                <a:solidFill>
                  <a:srgbClr val="002060"/>
                </a:solidFill>
              </a:rPr>
              <a:t>When: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HK" sz="3200" dirty="0"/>
              <a:t>It usually happens around the </a:t>
            </a:r>
            <a:r>
              <a:rPr lang="en-HK" sz="3200" b="1" dirty="0">
                <a:solidFill>
                  <a:srgbClr val="002060"/>
                </a:solidFill>
              </a:rPr>
              <a:t>middle of the cycle</a:t>
            </a:r>
            <a:r>
              <a:rPr lang="en-HK" sz="3200" dirty="0"/>
              <a:t>, although cycle length can vary.</a:t>
            </a:r>
            <a:endParaRPr lang="en-HK" sz="3200" b="1" dirty="0"/>
          </a:p>
          <a:p>
            <a:pPr marL="0" indent="0">
              <a:lnSpc>
                <a:spcPct val="100000"/>
              </a:lnSpc>
              <a:buNone/>
            </a:pPr>
            <a:r>
              <a:rPr lang="en-HK" sz="3200" b="1" dirty="0">
                <a:solidFill>
                  <a:srgbClr val="002060"/>
                </a:solidFill>
              </a:rPr>
              <a:t>Symptoms:</a:t>
            </a:r>
            <a:endParaRPr lang="en-HK" sz="3200" dirty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HK" sz="3200" dirty="0"/>
              <a:t>Some people notice </a:t>
            </a:r>
            <a:r>
              <a:rPr lang="en-HK" sz="3200" b="1" dirty="0">
                <a:solidFill>
                  <a:srgbClr val="002060"/>
                </a:solidFill>
              </a:rPr>
              <a:t>mild pain</a:t>
            </a:r>
            <a:r>
              <a:rPr lang="en-HK" sz="3200" dirty="0"/>
              <a:t>, </a:t>
            </a:r>
            <a:r>
              <a:rPr lang="en-HK" sz="3200" b="1" dirty="0">
                <a:solidFill>
                  <a:srgbClr val="002060"/>
                </a:solidFill>
              </a:rPr>
              <a:t>clear, stretchy discharge</a:t>
            </a:r>
            <a:r>
              <a:rPr lang="en-HK" sz="3200" dirty="0"/>
              <a:t>, or small changes in energy or mood.</a:t>
            </a:r>
            <a:endParaRPr lang="en-GB" sz="32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0347AD-36AF-DB34-6F6D-3CB984D06C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11015663" cy="742950"/>
          </a:xfrm>
        </p:spPr>
        <p:txBody>
          <a:bodyPr/>
          <a:lstStyle/>
          <a:p>
            <a:r>
              <a:rPr lang="en-HK" b="1" dirty="0"/>
              <a:t>Ovulation</a:t>
            </a:r>
          </a:p>
        </p:txBody>
      </p:sp>
      <p:pic>
        <p:nvPicPr>
          <p:cNvPr id="5" name="Picture 4" descr="A blue circle with a hand and a heart on it&#10;&#10;Description automatically generated">
            <a:extLst>
              <a:ext uri="{FF2B5EF4-FFF2-40B4-BE49-F238E27FC236}">
                <a16:creationId xmlns:a16="http://schemas.microsoft.com/office/drawing/2014/main" id="{0CEBDA63-6CE5-400F-FC15-19D9F5A8A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2718" y="177212"/>
            <a:ext cx="1349219" cy="134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849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D0D043-8704-C551-6941-EE9932B140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23035" y="1367873"/>
            <a:ext cx="3916973" cy="187217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HK" sz="3200" b="1" dirty="0"/>
              <a:t>FSH</a:t>
            </a:r>
            <a:br>
              <a:rPr lang="en-HK" sz="3200" dirty="0"/>
            </a:br>
            <a:r>
              <a:rPr lang="en-HK" sz="3200" dirty="0"/>
              <a:t>Helps an egg begin to mature in the ovary.</a:t>
            </a:r>
            <a:endParaRPr lang="en-GB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7A4264-E282-366B-72C2-525A6D5B87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Hormones at a Glance: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BB89981F-7EB6-1DDC-1DC5-EA4172A8A3A9}"/>
              </a:ext>
            </a:extLst>
          </p:cNvPr>
          <p:cNvSpPr txBox="1">
            <a:spLocks/>
          </p:cNvSpPr>
          <p:nvPr/>
        </p:nvSpPr>
        <p:spPr>
          <a:xfrm>
            <a:off x="6540008" y="1367873"/>
            <a:ext cx="3916973" cy="18721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HK" sz="3200" b="1" dirty="0"/>
              <a:t>LH</a:t>
            </a:r>
            <a:br>
              <a:rPr lang="en-HK" sz="3200" dirty="0"/>
            </a:br>
            <a:r>
              <a:rPr lang="en-HK" sz="3200" dirty="0"/>
              <a:t>Triggers ovulation, the release of an egg.</a:t>
            </a:r>
            <a:endParaRPr lang="en-GB" sz="3200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E519099A-6564-8A2F-AE02-EBF2B5013168}"/>
              </a:ext>
            </a:extLst>
          </p:cNvPr>
          <p:cNvSpPr txBox="1">
            <a:spLocks/>
          </p:cNvSpPr>
          <p:nvPr/>
        </p:nvSpPr>
        <p:spPr>
          <a:xfrm>
            <a:off x="2623036" y="3206982"/>
            <a:ext cx="3916973" cy="18709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HK" sz="3200" b="1" dirty="0"/>
              <a:t>Oestradiol</a:t>
            </a:r>
            <a:br>
              <a:rPr lang="en-HK" sz="3200" dirty="0"/>
            </a:br>
            <a:r>
              <a:rPr lang="en-HK" sz="3200" dirty="0"/>
              <a:t>Helps rebuild the lining of the uterus.</a:t>
            </a:r>
            <a:endParaRPr lang="en-GB" sz="3200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48A1D931-B72D-D64C-6955-9B7661D69322}"/>
              </a:ext>
            </a:extLst>
          </p:cNvPr>
          <p:cNvSpPr txBox="1">
            <a:spLocks/>
          </p:cNvSpPr>
          <p:nvPr/>
        </p:nvSpPr>
        <p:spPr>
          <a:xfrm>
            <a:off x="6540009" y="3205805"/>
            <a:ext cx="3916973" cy="18721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HK" sz="3200" b="1" dirty="0"/>
              <a:t>Progesterone</a:t>
            </a:r>
            <a:br>
              <a:rPr lang="en-HK" sz="3200" dirty="0"/>
            </a:br>
            <a:r>
              <a:rPr lang="en-HK" sz="3200" dirty="0"/>
              <a:t>Helps maintain the lining of the uterus.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DB249A1A-656F-EA72-B14B-2A859E08B869}"/>
              </a:ext>
            </a:extLst>
          </p:cNvPr>
          <p:cNvSpPr txBox="1">
            <a:spLocks/>
          </p:cNvSpPr>
          <p:nvPr/>
        </p:nvSpPr>
        <p:spPr>
          <a:xfrm>
            <a:off x="813290" y="5490127"/>
            <a:ext cx="9864233" cy="9634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HK" i="1" dirty="0"/>
              <a:t>These hormones rise and fall at different points in the cycle, helping to control what happens in the ovaries and uterus.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880828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04DF1F-1B93-8D1F-EFB4-2967947478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D9614-7697-AD6D-CF6D-A5EF31391B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526431"/>
            <a:ext cx="10644378" cy="510773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HK" sz="3200" b="1" dirty="0">
                <a:solidFill>
                  <a:srgbClr val="002060"/>
                </a:solidFill>
              </a:rPr>
              <a:t>Why?</a:t>
            </a:r>
            <a:r>
              <a:rPr lang="en-HK" sz="3200" dirty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en-HK" sz="3200" dirty="0"/>
              <a:t>The menstrual cycle can affect people differently. </a:t>
            </a:r>
            <a:r>
              <a:rPr lang="en-HK" sz="3200" b="1" dirty="0">
                <a:solidFill>
                  <a:srgbClr val="002060"/>
                </a:solidFill>
              </a:rPr>
              <a:t>Tracking symptoms </a:t>
            </a:r>
            <a:r>
              <a:rPr lang="en-HK" sz="3200" dirty="0"/>
              <a:t>can help you notice </a:t>
            </a:r>
            <a:r>
              <a:rPr lang="en-HK" sz="3200" b="1" dirty="0">
                <a:solidFill>
                  <a:srgbClr val="002060"/>
                </a:solidFill>
              </a:rPr>
              <a:t>patterns</a:t>
            </a:r>
            <a:r>
              <a:rPr lang="en-HK" sz="3200" dirty="0"/>
              <a:t> in pain, headaches, bloating, mood, energy, and bleeding.</a:t>
            </a:r>
          </a:p>
          <a:p>
            <a:pPr marL="0" indent="0">
              <a:buNone/>
            </a:pPr>
            <a:endParaRPr lang="en-HK" sz="3200" dirty="0"/>
          </a:p>
          <a:p>
            <a:pPr marL="0" indent="0">
              <a:lnSpc>
                <a:spcPct val="100000"/>
              </a:lnSpc>
              <a:buNone/>
            </a:pPr>
            <a:r>
              <a:rPr lang="en-HK" sz="3200" b="1" dirty="0">
                <a:solidFill>
                  <a:srgbClr val="002060"/>
                </a:solidFill>
              </a:rPr>
              <a:t>Things to Track:</a:t>
            </a:r>
            <a:endParaRPr lang="en-HK" sz="3200" dirty="0">
              <a:solidFill>
                <a:srgbClr val="002060"/>
              </a:solidFill>
            </a:endParaRPr>
          </a:p>
          <a:p>
            <a:pPr marL="901700" lvl="1" indent="-444500">
              <a:lnSpc>
                <a:spcPct val="100000"/>
              </a:lnSpc>
              <a:buBlip>
                <a:blip r:embed="rId3"/>
              </a:buBlip>
            </a:pPr>
            <a:r>
              <a:rPr lang="en-HK" sz="3200" dirty="0"/>
              <a:t>Period Start</a:t>
            </a:r>
          </a:p>
          <a:p>
            <a:pPr marL="901700" lvl="1" indent="-444500">
              <a:lnSpc>
                <a:spcPct val="100000"/>
              </a:lnSpc>
              <a:buBlip>
                <a:blip r:embed="rId3"/>
              </a:buBlip>
            </a:pPr>
            <a:r>
              <a:rPr lang="en-HK" sz="3200" dirty="0"/>
              <a:t>Pain or Symptoms</a:t>
            </a:r>
          </a:p>
          <a:p>
            <a:pPr>
              <a:lnSpc>
                <a:spcPct val="100000"/>
              </a:lnSpc>
            </a:pPr>
            <a:endParaRPr lang="en-GB" sz="32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78D41B-82A7-35F3-2610-F016D1E84E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11015663" cy="742950"/>
          </a:xfrm>
        </p:spPr>
        <p:txBody>
          <a:bodyPr/>
          <a:lstStyle/>
          <a:p>
            <a:r>
              <a:rPr lang="en-HK" b="1" dirty="0"/>
              <a:t>Understanding Your Pattern</a:t>
            </a:r>
          </a:p>
        </p:txBody>
      </p:sp>
      <p:pic>
        <p:nvPicPr>
          <p:cNvPr id="5" name="Picture 4" descr="A blue circle with a hand and a heart on it&#10;&#10;Description automatically generated">
            <a:extLst>
              <a:ext uri="{FF2B5EF4-FFF2-40B4-BE49-F238E27FC236}">
                <a16:creationId xmlns:a16="http://schemas.microsoft.com/office/drawing/2014/main" id="{6D7F8CA1-E579-1183-F023-F6F898F808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2718" y="177212"/>
            <a:ext cx="1349219" cy="1349219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D5A50C7-0A93-7400-B882-F708D8316B33}"/>
              </a:ext>
            </a:extLst>
          </p:cNvPr>
          <p:cNvSpPr txBox="1">
            <a:spLocks/>
          </p:cNvSpPr>
          <p:nvPr/>
        </p:nvSpPr>
        <p:spPr>
          <a:xfrm>
            <a:off x="5376143" y="5007092"/>
            <a:ext cx="5842841" cy="15039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1700" lvl="1" indent="-444500">
              <a:lnSpc>
                <a:spcPct val="100000"/>
              </a:lnSpc>
              <a:buBlip>
                <a:blip r:embed="rId3"/>
              </a:buBlip>
            </a:pPr>
            <a:r>
              <a:rPr lang="en-HK" sz="3200" dirty="0"/>
              <a:t>Flow (how heavy it is)</a:t>
            </a:r>
          </a:p>
          <a:p>
            <a:pPr marL="901700" lvl="1" indent="-444500">
              <a:lnSpc>
                <a:spcPct val="100000"/>
              </a:lnSpc>
              <a:buFont typeface="Arial" panose="020B0604020202020204" pitchFamily="34" charset="0"/>
              <a:buBlip>
                <a:blip r:embed="rId3"/>
              </a:buBlip>
            </a:pPr>
            <a:r>
              <a:rPr lang="en-HK" sz="3200" dirty="0"/>
              <a:t>Mood and Energy Changes</a:t>
            </a:r>
          </a:p>
        </p:txBody>
      </p:sp>
    </p:spTree>
    <p:extLst>
      <p:ext uri="{BB962C8B-B14F-4D97-AF65-F5344CB8AC3E}">
        <p14:creationId xmlns:p14="http://schemas.microsoft.com/office/powerpoint/2010/main" val="3419314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3384E5-E5E1-725D-E12E-D460F18939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Our Objectives: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B817F-61BF-2ACA-BCE9-97ECE9D765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0"/>
            <a:ext cx="10644378" cy="3121777"/>
          </a:xfrm>
        </p:spPr>
        <p:txBody>
          <a:bodyPr/>
          <a:lstStyle/>
          <a:p>
            <a:pPr marL="534988" indent="-534988">
              <a:lnSpc>
                <a:spcPct val="100000"/>
              </a:lnSpc>
              <a:buBlip>
                <a:blip r:embed="rId2"/>
              </a:buBlip>
            </a:pPr>
            <a:r>
              <a:rPr lang="en-HK" sz="3200" dirty="0"/>
              <a:t>Describe the four main phases of the menstrual cycle</a:t>
            </a:r>
          </a:p>
          <a:p>
            <a:pPr marL="534988" indent="-534988">
              <a:lnSpc>
                <a:spcPct val="100000"/>
              </a:lnSpc>
              <a:buBlip>
                <a:blip r:embed="rId2"/>
              </a:buBlip>
            </a:pPr>
            <a:r>
              <a:rPr lang="en-HK" sz="3200" dirty="0"/>
              <a:t>Explain some of the hormonal and physical changes that happen across the cycle</a:t>
            </a:r>
          </a:p>
          <a:p>
            <a:pPr marL="534988" indent="-534988">
              <a:lnSpc>
                <a:spcPct val="100000"/>
              </a:lnSpc>
              <a:buBlip>
                <a:blip r:embed="rId2"/>
              </a:buBlip>
            </a:pPr>
            <a:r>
              <a:rPr lang="en-HK" sz="3200" dirty="0"/>
              <a:t>Identify common symptoms, ways to manage them, and when to seek support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33142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372BFE-446D-831B-6FF6-C15F19128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4CAA7-C3F9-F158-10E3-09075DF894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526431"/>
            <a:ext cx="10644378" cy="510773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HK" sz="3200" b="1" dirty="0">
                <a:solidFill>
                  <a:srgbClr val="002060"/>
                </a:solidFill>
              </a:rPr>
              <a:t>Heat</a:t>
            </a:r>
            <a:endParaRPr lang="en-HK" sz="3200" dirty="0">
              <a:solidFill>
                <a:srgbClr val="002060"/>
              </a:solidFill>
            </a:endParaRPr>
          </a:p>
          <a:p>
            <a:pPr marL="901700" lvl="1" indent="-444500">
              <a:lnSpc>
                <a:spcPct val="100000"/>
              </a:lnSpc>
              <a:buBlip>
                <a:blip r:embed="rId3"/>
              </a:buBlip>
            </a:pPr>
            <a:r>
              <a:rPr lang="en-HK" sz="3200" dirty="0"/>
              <a:t>A hot water bottle, heat pack, or warm bath can help ease cramps.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HK" sz="3200" b="1" dirty="0">
                <a:solidFill>
                  <a:srgbClr val="002060"/>
                </a:solidFill>
              </a:rPr>
              <a:t>Movement</a:t>
            </a:r>
            <a:endParaRPr lang="en-HK" sz="3200" dirty="0">
              <a:solidFill>
                <a:srgbClr val="002060"/>
              </a:solidFill>
            </a:endParaRPr>
          </a:p>
          <a:p>
            <a:pPr marL="901700" lvl="1" indent="-444500">
              <a:lnSpc>
                <a:spcPct val="100000"/>
              </a:lnSpc>
              <a:buBlip>
                <a:blip r:embed="rId3"/>
              </a:buBlip>
            </a:pPr>
            <a:r>
              <a:rPr lang="en-HK" sz="3200" dirty="0"/>
              <a:t>Many people find that gentle movement or exercise helps with symptoms.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HK" sz="3200" b="1" dirty="0">
                <a:solidFill>
                  <a:srgbClr val="002060"/>
                </a:solidFill>
              </a:rPr>
              <a:t>Food and Hydration</a:t>
            </a:r>
            <a:endParaRPr lang="en-HK" sz="3200" dirty="0">
              <a:solidFill>
                <a:srgbClr val="002060"/>
              </a:solidFill>
            </a:endParaRPr>
          </a:p>
          <a:p>
            <a:pPr marL="901700" lvl="1" indent="-444500">
              <a:lnSpc>
                <a:spcPct val="100000"/>
              </a:lnSpc>
              <a:buBlip>
                <a:blip r:embed="rId3"/>
              </a:buBlip>
            </a:pPr>
            <a:r>
              <a:rPr lang="en-HK" sz="3200" dirty="0"/>
              <a:t>Eating regularly and drinking enough water may help with energy and headaches.</a:t>
            </a:r>
            <a:endParaRPr lang="en-GB" sz="32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055DA4E-4A50-C4E5-D043-5EDFA93451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11015663" cy="742950"/>
          </a:xfrm>
        </p:spPr>
        <p:txBody>
          <a:bodyPr/>
          <a:lstStyle/>
          <a:p>
            <a:r>
              <a:rPr lang="en-HK" b="1" dirty="0"/>
              <a:t>What Helps?</a:t>
            </a:r>
          </a:p>
        </p:txBody>
      </p:sp>
      <p:pic>
        <p:nvPicPr>
          <p:cNvPr id="5" name="Picture 4" descr="A blue circle with a hand and a heart on it&#10;&#10;Description automatically generated">
            <a:extLst>
              <a:ext uri="{FF2B5EF4-FFF2-40B4-BE49-F238E27FC236}">
                <a16:creationId xmlns:a16="http://schemas.microsoft.com/office/drawing/2014/main" id="{2B4DCE33-5D62-BEB8-E70B-944FD7B848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2718" y="177212"/>
            <a:ext cx="1349219" cy="1349219"/>
          </a:xfrm>
          <a:prstGeom prst="rect">
            <a:avLst/>
          </a:prstGeom>
        </p:spPr>
      </p:pic>
      <p:pic>
        <p:nvPicPr>
          <p:cNvPr id="4" name="Picture 3" descr="A bowl of fruit and pear on a blue circle&#10;&#10;Description automatically generated">
            <a:extLst>
              <a:ext uri="{FF2B5EF4-FFF2-40B4-BE49-F238E27FC236}">
                <a16:creationId xmlns:a16="http://schemas.microsoft.com/office/drawing/2014/main" id="{540D169E-0E0E-4D2B-205E-9CF3795DF9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4917" y="4266029"/>
            <a:ext cx="1554480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403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4406E-163E-7D27-F43F-B878685A9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79D54-3A2F-0946-EC1B-665AE4BDCE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526431"/>
            <a:ext cx="10774973" cy="510773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HK" sz="3200" b="1" dirty="0">
                <a:solidFill>
                  <a:srgbClr val="002060"/>
                </a:solidFill>
              </a:rPr>
              <a:t>Rest and Sleep</a:t>
            </a:r>
            <a:endParaRPr lang="en-HK" sz="3200" dirty="0">
              <a:solidFill>
                <a:srgbClr val="002060"/>
              </a:solidFill>
            </a:endParaRPr>
          </a:p>
          <a:p>
            <a:pPr marL="901700" lvl="1" indent="-444500">
              <a:lnSpc>
                <a:spcPct val="100000"/>
              </a:lnSpc>
              <a:buBlip>
                <a:blip r:embed="rId3"/>
              </a:buBlip>
            </a:pPr>
            <a:r>
              <a:rPr lang="en-HK" sz="3200" dirty="0"/>
              <a:t>Extra rest may help when periods are painful or tiring.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HK" sz="3200" b="1" dirty="0">
                <a:solidFill>
                  <a:srgbClr val="002060"/>
                </a:solidFill>
              </a:rPr>
              <a:t>Pain Relief</a:t>
            </a:r>
            <a:endParaRPr lang="en-HK" sz="3200" dirty="0">
              <a:solidFill>
                <a:srgbClr val="002060"/>
              </a:solidFill>
            </a:endParaRPr>
          </a:p>
          <a:p>
            <a:pPr marL="901700" lvl="1" indent="-444500">
              <a:lnSpc>
                <a:spcPct val="100000"/>
              </a:lnSpc>
              <a:buBlip>
                <a:blip r:embed="rId3"/>
              </a:buBlip>
            </a:pPr>
            <a:r>
              <a:rPr lang="en-HK" sz="3200" dirty="0"/>
              <a:t>Some people use pain relief, such as paracetamol or ibuprofen, to help with cramps. </a:t>
            </a:r>
          </a:p>
          <a:p>
            <a:pPr marL="15875" lvl="1" indent="0">
              <a:lnSpc>
                <a:spcPct val="100000"/>
              </a:lnSpc>
              <a:buNone/>
            </a:pPr>
            <a:r>
              <a:rPr lang="en-HK" sz="3200" b="1" dirty="0">
                <a:solidFill>
                  <a:srgbClr val="002060"/>
                </a:solidFill>
              </a:rPr>
              <a:t>Be Prepared</a:t>
            </a:r>
            <a:endParaRPr lang="en-HK" sz="3200" dirty="0">
              <a:solidFill>
                <a:srgbClr val="002060"/>
              </a:solidFill>
            </a:endParaRPr>
          </a:p>
          <a:p>
            <a:pPr marL="901700" lvl="1" indent="-444500">
              <a:lnSpc>
                <a:spcPct val="100000"/>
              </a:lnSpc>
              <a:buBlip>
                <a:blip r:embed="rId3"/>
              </a:buBlip>
            </a:pPr>
            <a:r>
              <a:rPr lang="en-HK" sz="3200" dirty="0"/>
              <a:t>Having period products, pain relief if appropriate, and a plan for school or activities can help people feel more in control.</a:t>
            </a:r>
            <a:endParaRPr lang="en-GB" sz="32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65FBBA-4189-EC39-8444-EC319F1C60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11015663" cy="742950"/>
          </a:xfrm>
        </p:spPr>
        <p:txBody>
          <a:bodyPr/>
          <a:lstStyle/>
          <a:p>
            <a:r>
              <a:rPr lang="en-HK" b="1" dirty="0"/>
              <a:t>What Helps?</a:t>
            </a:r>
          </a:p>
        </p:txBody>
      </p:sp>
      <p:pic>
        <p:nvPicPr>
          <p:cNvPr id="5" name="Picture 4" descr="A blue circle with a hand and a heart on it&#10;&#10;Description automatically generated">
            <a:extLst>
              <a:ext uri="{FF2B5EF4-FFF2-40B4-BE49-F238E27FC236}">
                <a16:creationId xmlns:a16="http://schemas.microsoft.com/office/drawing/2014/main" id="{77641185-DD1B-5AF9-3672-2531D0A7B8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2718" y="177212"/>
            <a:ext cx="1349219" cy="1349219"/>
          </a:xfrm>
          <a:prstGeom prst="rect">
            <a:avLst/>
          </a:prstGeom>
        </p:spPr>
      </p:pic>
      <p:pic>
        <p:nvPicPr>
          <p:cNvPr id="4" name="Picture 3" descr="A blue circle with a white line on it&#10;&#10;Description automatically generated">
            <a:extLst>
              <a:ext uri="{FF2B5EF4-FFF2-40B4-BE49-F238E27FC236}">
                <a16:creationId xmlns:a16="http://schemas.microsoft.com/office/drawing/2014/main" id="{C58FC9F5-D61B-0267-D42A-CAF7502BEC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1520" y="454353"/>
            <a:ext cx="1554480" cy="1554480"/>
          </a:xfrm>
          <a:prstGeom prst="rect">
            <a:avLst/>
          </a:prstGeom>
        </p:spPr>
      </p:pic>
      <p:pic>
        <p:nvPicPr>
          <p:cNvPr id="6" name="Picture 5" descr="A blue circle with a white line on it&#10;&#10;Description automatically generated">
            <a:extLst>
              <a:ext uri="{FF2B5EF4-FFF2-40B4-BE49-F238E27FC236}">
                <a16:creationId xmlns:a16="http://schemas.microsoft.com/office/drawing/2014/main" id="{D44CDE65-77D8-4AD8-F0B1-58238F8BC2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63443" y="2651760"/>
            <a:ext cx="1554480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98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0008BA-6DD7-34C2-E120-B30D9EDA6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B81CBB-EE66-1B50-3C5A-20A8F8B58D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49" y="1577817"/>
            <a:ext cx="11015664" cy="5102971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HK" sz="3200" b="1" dirty="0">
                <a:solidFill>
                  <a:srgbClr val="002060"/>
                </a:solidFill>
              </a:rPr>
              <a:t>Different products </a:t>
            </a:r>
            <a:r>
              <a:rPr lang="en-HK" sz="3200" dirty="0"/>
              <a:t>suit </a:t>
            </a:r>
            <a:r>
              <a:rPr lang="en-HK" sz="3200" b="1" dirty="0">
                <a:solidFill>
                  <a:srgbClr val="002060"/>
                </a:solidFill>
              </a:rPr>
              <a:t>different people</a:t>
            </a:r>
            <a:r>
              <a:rPr lang="en-HK" sz="3200" dirty="0"/>
              <a:t>. Choice can depend on comfort, flow, confidence, age, and </a:t>
            </a:r>
            <a:r>
              <a:rPr lang="en-HK" sz="3200" b="1" dirty="0">
                <a:solidFill>
                  <a:srgbClr val="002060"/>
                </a:solidFill>
              </a:rPr>
              <a:t>personal preference</a:t>
            </a:r>
            <a:r>
              <a:rPr lang="en-HK" sz="3200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HK" sz="3200" dirty="0"/>
          </a:p>
          <a:p>
            <a:pPr marL="0" indent="0">
              <a:lnSpc>
                <a:spcPct val="100000"/>
              </a:lnSpc>
              <a:buNone/>
            </a:pPr>
            <a:r>
              <a:rPr lang="en-HK" sz="3200" b="1" dirty="0">
                <a:solidFill>
                  <a:srgbClr val="002060"/>
                </a:solidFill>
              </a:rPr>
              <a:t>Examples:</a:t>
            </a:r>
            <a:endParaRPr lang="en-HK" sz="3200" dirty="0">
              <a:solidFill>
                <a:srgbClr val="002060"/>
              </a:solidFill>
            </a:endParaRPr>
          </a:p>
          <a:p>
            <a:pPr marL="901700" lvl="1" indent="-444500">
              <a:lnSpc>
                <a:spcPct val="100000"/>
              </a:lnSpc>
              <a:buBlip>
                <a:blip r:embed="rId3"/>
              </a:buBlip>
            </a:pPr>
            <a:r>
              <a:rPr lang="en-HK" sz="3200" dirty="0"/>
              <a:t>Pads</a:t>
            </a:r>
          </a:p>
          <a:p>
            <a:pPr marL="901700" lvl="1" indent="-444500">
              <a:lnSpc>
                <a:spcPct val="100000"/>
              </a:lnSpc>
              <a:buBlip>
                <a:blip r:embed="rId3"/>
              </a:buBlip>
            </a:pPr>
            <a:r>
              <a:rPr lang="en-HK" sz="3200" dirty="0"/>
              <a:t>Tampons</a:t>
            </a:r>
          </a:p>
          <a:p>
            <a:pPr marL="901700" lvl="1" indent="-444500">
              <a:lnSpc>
                <a:spcPct val="100000"/>
              </a:lnSpc>
              <a:buBlip>
                <a:blip r:embed="rId3"/>
              </a:buBlip>
            </a:pPr>
            <a:r>
              <a:rPr lang="en-HK" sz="3200" dirty="0"/>
              <a:t>Period Underwear</a:t>
            </a:r>
          </a:p>
          <a:p>
            <a:pPr marL="901700" lvl="1" indent="-444500">
              <a:lnSpc>
                <a:spcPct val="100000"/>
              </a:lnSpc>
              <a:buBlip>
                <a:blip r:embed="rId3"/>
              </a:buBlip>
            </a:pPr>
            <a:r>
              <a:rPr lang="en-HK" sz="3200" dirty="0"/>
              <a:t>Menstrual Cups</a:t>
            </a:r>
            <a:endParaRPr lang="en-GB" sz="32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C78D36-075C-7ACA-6193-9D78683A41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11015663" cy="742950"/>
          </a:xfrm>
        </p:spPr>
        <p:txBody>
          <a:bodyPr/>
          <a:lstStyle/>
          <a:p>
            <a:r>
              <a:rPr lang="en-HK" dirty="0"/>
              <a:t>Menstrual Products</a:t>
            </a:r>
            <a:endParaRPr lang="en-HK" b="1" dirty="0"/>
          </a:p>
        </p:txBody>
      </p:sp>
      <p:pic>
        <p:nvPicPr>
          <p:cNvPr id="5" name="Picture 4" descr="A blue circle with a hand and a heart on it&#10;&#10;Description automatically generated">
            <a:extLst>
              <a:ext uri="{FF2B5EF4-FFF2-40B4-BE49-F238E27FC236}">
                <a16:creationId xmlns:a16="http://schemas.microsoft.com/office/drawing/2014/main" id="{D20E39F5-D34D-579E-8621-3CCE5368C4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2718" y="177212"/>
            <a:ext cx="1349219" cy="134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6204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2CE30D-94E5-5B57-E182-8DD34C9876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06680C-EB62-5326-BF55-F081A25E72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7" y="1174737"/>
            <a:ext cx="11628550" cy="5894279"/>
          </a:xfrm>
        </p:spPr>
        <p:txBody>
          <a:bodyPr/>
          <a:lstStyle/>
          <a:p>
            <a:pPr marL="457200" lvl="1" indent="0">
              <a:lnSpc>
                <a:spcPct val="100000"/>
              </a:lnSpc>
              <a:buNone/>
            </a:pPr>
            <a:r>
              <a:rPr lang="en-HK" sz="3200" b="1" dirty="0">
                <a:solidFill>
                  <a:srgbClr val="002060"/>
                </a:solidFill>
              </a:rPr>
              <a:t>Pads</a:t>
            </a:r>
            <a:r>
              <a:rPr lang="en-HK" sz="3200" dirty="0"/>
              <a:t>: </a:t>
            </a:r>
          </a:p>
          <a:p>
            <a:pPr marL="901700" lvl="1" indent="-444500">
              <a:lnSpc>
                <a:spcPct val="100000"/>
              </a:lnSpc>
              <a:buBlip>
                <a:blip r:embed="rId3"/>
              </a:buBlip>
            </a:pPr>
            <a:r>
              <a:rPr lang="en-HK" sz="3200" dirty="0"/>
              <a:t>Worn in underwear to absorb menstrual blood.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HK" sz="3200" b="1" dirty="0">
                <a:solidFill>
                  <a:srgbClr val="002060"/>
                </a:solidFill>
              </a:rPr>
              <a:t>Tampons</a:t>
            </a:r>
            <a:r>
              <a:rPr lang="en-HK" sz="3200" dirty="0">
                <a:solidFill>
                  <a:srgbClr val="002060"/>
                </a:solidFill>
              </a:rPr>
              <a:t>: </a:t>
            </a:r>
          </a:p>
          <a:p>
            <a:pPr marL="901700" lvl="1" indent="-444500">
              <a:lnSpc>
                <a:spcPct val="100000"/>
              </a:lnSpc>
              <a:buBlip>
                <a:blip r:embed="rId3"/>
              </a:buBlip>
            </a:pPr>
            <a:r>
              <a:rPr lang="en-HK" sz="3200" dirty="0"/>
              <a:t>Inserted into the vagina to absorb menstrual blood.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HK" sz="3200" b="1" dirty="0">
                <a:solidFill>
                  <a:srgbClr val="002060"/>
                </a:solidFill>
              </a:rPr>
              <a:t>Period Underwear</a:t>
            </a:r>
            <a:r>
              <a:rPr lang="en-HK" sz="3200" dirty="0">
                <a:solidFill>
                  <a:srgbClr val="002060"/>
                </a:solidFill>
              </a:rPr>
              <a:t>: </a:t>
            </a:r>
          </a:p>
          <a:p>
            <a:pPr marL="901700" lvl="1" indent="-444500">
              <a:lnSpc>
                <a:spcPct val="100000"/>
              </a:lnSpc>
              <a:buBlip>
                <a:blip r:embed="rId3"/>
              </a:buBlip>
            </a:pPr>
            <a:r>
              <a:rPr lang="en-HK" sz="3200" dirty="0"/>
              <a:t>Absorbent underwear designed to be worn during a period.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HK" sz="3200" b="1" dirty="0">
                <a:solidFill>
                  <a:srgbClr val="002060"/>
                </a:solidFill>
              </a:rPr>
              <a:t>Menstrual Cups: </a:t>
            </a:r>
          </a:p>
          <a:p>
            <a:pPr marL="901700" lvl="1" indent="-444500">
              <a:lnSpc>
                <a:spcPct val="100000"/>
              </a:lnSpc>
              <a:buBlip>
                <a:blip r:embed="rId3"/>
              </a:buBlip>
            </a:pPr>
            <a:r>
              <a:rPr lang="en-HK" sz="3200" dirty="0"/>
              <a:t>Reusable cups inserted into the vagina to collect menstrual blood.</a:t>
            </a:r>
          </a:p>
          <a:p>
            <a:pPr>
              <a:lnSpc>
                <a:spcPct val="100000"/>
              </a:lnSpc>
            </a:pPr>
            <a:endParaRPr lang="en-GB" sz="32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56941A-46BB-8E92-8DBC-5CC2841304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11015663" cy="742950"/>
          </a:xfrm>
        </p:spPr>
        <p:txBody>
          <a:bodyPr/>
          <a:lstStyle/>
          <a:p>
            <a:r>
              <a:rPr lang="en-HK" dirty="0"/>
              <a:t>Menstrual Products</a:t>
            </a:r>
            <a:endParaRPr lang="en-HK" b="1" dirty="0"/>
          </a:p>
        </p:txBody>
      </p:sp>
      <p:pic>
        <p:nvPicPr>
          <p:cNvPr id="5" name="Picture 4" descr="A blue circle with a hand and a heart on it&#10;&#10;Description automatically generated">
            <a:extLst>
              <a:ext uri="{FF2B5EF4-FFF2-40B4-BE49-F238E27FC236}">
                <a16:creationId xmlns:a16="http://schemas.microsoft.com/office/drawing/2014/main" id="{499172E6-D349-10CE-C21C-A3C50D2B4A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2718" y="177212"/>
            <a:ext cx="1349219" cy="134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4801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365E8A-F379-2FA3-7391-D7AE58DAA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497328-42ED-C8BF-7AE3-FE46D1FBC0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49" y="1815584"/>
            <a:ext cx="11015663" cy="4589984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HK" sz="3200" dirty="0"/>
              <a:t>It’s okay to ask for help if symptoms are severe or start affecting daily life.</a:t>
            </a:r>
          </a:p>
          <a:p>
            <a:pPr marL="0" indent="0">
              <a:lnSpc>
                <a:spcPct val="100000"/>
              </a:lnSpc>
              <a:buNone/>
            </a:pPr>
            <a:endParaRPr lang="en-HK" sz="3200" b="1" dirty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HK" sz="3200" b="1" dirty="0">
                <a:solidFill>
                  <a:srgbClr val="002060"/>
                </a:solidFill>
              </a:rPr>
              <a:t>Examples</a:t>
            </a:r>
            <a:r>
              <a:rPr lang="en-HK" sz="3200" b="1" dirty="0"/>
              <a:t>:</a:t>
            </a:r>
            <a:endParaRPr lang="en-HK" sz="3200" dirty="0"/>
          </a:p>
          <a:p>
            <a:pPr marL="901700" lvl="1" indent="-444500">
              <a:lnSpc>
                <a:spcPct val="100000"/>
              </a:lnSpc>
              <a:buBlip>
                <a:blip r:embed="rId3"/>
              </a:buBlip>
            </a:pPr>
            <a:r>
              <a:rPr lang="en-HK" sz="3200" dirty="0"/>
              <a:t>Severe pain</a:t>
            </a:r>
          </a:p>
          <a:p>
            <a:pPr marL="901700" lvl="1" indent="-444500">
              <a:lnSpc>
                <a:spcPct val="100000"/>
              </a:lnSpc>
              <a:buBlip>
                <a:blip r:embed="rId3"/>
              </a:buBlip>
            </a:pPr>
            <a:r>
              <a:rPr lang="en-HK" sz="3200" dirty="0"/>
              <a:t>Heavy bleeding</a:t>
            </a:r>
          </a:p>
          <a:p>
            <a:pPr marL="901700" lvl="1" indent="-444500">
              <a:lnSpc>
                <a:spcPct val="100000"/>
              </a:lnSpc>
              <a:buBlip>
                <a:blip r:embed="rId3"/>
              </a:buBlip>
            </a:pPr>
            <a:r>
              <a:rPr lang="en-HK" sz="3200" dirty="0"/>
              <a:t>Repeated bowel symptoms</a:t>
            </a:r>
          </a:p>
          <a:p>
            <a:pPr marL="901700" lvl="1" indent="-444500">
              <a:lnSpc>
                <a:spcPct val="100000"/>
              </a:lnSpc>
              <a:buBlip>
                <a:blip r:embed="rId3"/>
              </a:buBlip>
            </a:pPr>
            <a:r>
              <a:rPr lang="en-HK" sz="3200" dirty="0"/>
              <a:t>Changes affecting daily life</a:t>
            </a:r>
          </a:p>
          <a:p>
            <a:pPr marL="901700" lvl="1" indent="-444500">
              <a:lnSpc>
                <a:spcPct val="100000"/>
              </a:lnSpc>
              <a:buBlip>
                <a:blip r:embed="rId3"/>
              </a:buBlip>
            </a:pPr>
            <a:r>
              <a:rPr lang="en-HK" sz="3200" dirty="0"/>
              <a:t>Changes that don’t feel right</a:t>
            </a:r>
          </a:p>
          <a:p>
            <a:pPr>
              <a:lnSpc>
                <a:spcPct val="100000"/>
              </a:lnSpc>
            </a:pPr>
            <a:endParaRPr lang="en-GB" sz="32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281A17-04EB-D493-FD53-54536428AE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11015663" cy="742950"/>
          </a:xfrm>
        </p:spPr>
        <p:txBody>
          <a:bodyPr/>
          <a:lstStyle/>
          <a:p>
            <a:r>
              <a:rPr lang="en-HK" b="1" dirty="0"/>
              <a:t>When to Ask For Help:</a:t>
            </a:r>
          </a:p>
        </p:txBody>
      </p:sp>
      <p:pic>
        <p:nvPicPr>
          <p:cNvPr id="5" name="Picture 4" descr="A blue circle with a hand and a heart on it&#10;&#10;Description automatically generated">
            <a:extLst>
              <a:ext uri="{FF2B5EF4-FFF2-40B4-BE49-F238E27FC236}">
                <a16:creationId xmlns:a16="http://schemas.microsoft.com/office/drawing/2014/main" id="{71699729-E514-CE7D-7AB3-14B4481321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2718" y="177212"/>
            <a:ext cx="1349219" cy="134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310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7BC5E9-23F9-1EF1-B7AA-506FF58EBC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What Is The Menstrual Cycle?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4C09CC-E550-9A32-60B8-5E5DCB793F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367873"/>
            <a:ext cx="10644378" cy="5107740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n-HK" sz="3200" dirty="0"/>
              <a:t>The menstrual cycle is the body’s </a:t>
            </a:r>
            <a:r>
              <a:rPr lang="en-HK" sz="3200" b="1" dirty="0">
                <a:solidFill>
                  <a:srgbClr val="002060"/>
                </a:solidFill>
              </a:rPr>
              <a:t>repeating monthly process </a:t>
            </a:r>
            <a:r>
              <a:rPr lang="en-HK" sz="3200" dirty="0"/>
              <a:t>of preparing for a possible pregnancy.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HK" sz="3200" dirty="0"/>
              <a:t>It is </a:t>
            </a:r>
            <a:r>
              <a:rPr lang="en-HK" sz="3200" b="1" dirty="0">
                <a:solidFill>
                  <a:srgbClr val="002060"/>
                </a:solidFill>
              </a:rPr>
              <a:t>controlled</a:t>
            </a:r>
            <a:r>
              <a:rPr lang="en-HK" sz="3200" dirty="0"/>
              <a:t> by </a:t>
            </a:r>
            <a:r>
              <a:rPr lang="en-HK" sz="3200" b="1" dirty="0">
                <a:solidFill>
                  <a:srgbClr val="002060"/>
                </a:solidFill>
              </a:rPr>
              <a:t>changes in hormones </a:t>
            </a:r>
            <a:r>
              <a:rPr lang="en-HK" sz="3200" dirty="0"/>
              <a:t>that help coordinate what happens in the </a:t>
            </a:r>
            <a:r>
              <a:rPr lang="en-HK" sz="3200" b="1" dirty="0">
                <a:solidFill>
                  <a:srgbClr val="002060"/>
                </a:solidFill>
              </a:rPr>
              <a:t>brain</a:t>
            </a:r>
            <a:r>
              <a:rPr lang="en-HK" sz="3200" dirty="0"/>
              <a:t>, the </a:t>
            </a:r>
            <a:r>
              <a:rPr lang="en-HK" sz="3200" b="1" dirty="0">
                <a:solidFill>
                  <a:srgbClr val="002060"/>
                </a:solidFill>
              </a:rPr>
              <a:t>ovaries</a:t>
            </a:r>
            <a:r>
              <a:rPr lang="en-HK" sz="3200" dirty="0"/>
              <a:t>, and the </a:t>
            </a:r>
            <a:r>
              <a:rPr lang="en-HK" sz="3200" b="1" dirty="0">
                <a:solidFill>
                  <a:srgbClr val="002060"/>
                </a:solidFill>
              </a:rPr>
              <a:t>uterus</a:t>
            </a:r>
            <a:r>
              <a:rPr lang="en-HK" sz="3200" dirty="0"/>
              <a:t>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HK" sz="3200" dirty="0"/>
              <a:t>The cycle is </a:t>
            </a:r>
            <a:r>
              <a:rPr lang="en-HK" sz="3200" b="1" dirty="0">
                <a:solidFill>
                  <a:srgbClr val="002060"/>
                </a:solidFill>
              </a:rPr>
              <a:t>not just a period</a:t>
            </a:r>
            <a:r>
              <a:rPr lang="en-HK" sz="3200" dirty="0"/>
              <a:t>. Menstruation is only one part of a wider hormonal pattern that affects the whole body.</a:t>
            </a:r>
          </a:p>
        </p:txBody>
      </p:sp>
    </p:spTree>
    <p:extLst>
      <p:ext uri="{BB962C8B-B14F-4D97-AF65-F5344CB8AC3E}">
        <p14:creationId xmlns:p14="http://schemas.microsoft.com/office/powerpoint/2010/main" val="1452561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20F30D-4891-64B2-C53C-BBB91ED3C5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The Cycle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25004B-340D-910B-C611-266FC2A2C1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0"/>
            <a:ext cx="10644378" cy="4246094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n-HK" sz="3200" dirty="0"/>
              <a:t>Across the cycle, an </a:t>
            </a:r>
            <a:r>
              <a:rPr lang="en-HK" sz="3200" b="1" dirty="0">
                <a:solidFill>
                  <a:srgbClr val="002060"/>
                </a:solidFill>
              </a:rPr>
              <a:t>egg matures </a:t>
            </a:r>
            <a:r>
              <a:rPr lang="en-HK" sz="3200" dirty="0"/>
              <a:t>in the ovary, the lining of the </a:t>
            </a:r>
            <a:r>
              <a:rPr lang="en-HK" sz="3200" b="1" dirty="0">
                <a:solidFill>
                  <a:srgbClr val="002060"/>
                </a:solidFill>
              </a:rPr>
              <a:t>uterus thickens</a:t>
            </a:r>
            <a:r>
              <a:rPr lang="en-HK" sz="3200" dirty="0"/>
              <a:t>, and if pregnancy does not occur, that </a:t>
            </a:r>
            <a:r>
              <a:rPr lang="en-HK" sz="3200" b="1" dirty="0">
                <a:solidFill>
                  <a:srgbClr val="002060"/>
                </a:solidFill>
              </a:rPr>
              <a:t>lining is shed </a:t>
            </a:r>
            <a:r>
              <a:rPr lang="en-HK" sz="3200" dirty="0"/>
              <a:t>as a period. 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HK" sz="320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HK" sz="3200" dirty="0"/>
              <a:t>Although people often talk about it as a </a:t>
            </a:r>
            <a:r>
              <a:rPr lang="en-HK" sz="3200" b="1" dirty="0">
                <a:solidFill>
                  <a:srgbClr val="002060"/>
                </a:solidFill>
              </a:rPr>
              <a:t>28 day cycle</a:t>
            </a:r>
            <a:r>
              <a:rPr lang="en-HK" sz="3200" dirty="0"/>
              <a:t>, cycle length can vary, and </a:t>
            </a:r>
            <a:r>
              <a:rPr lang="en-HK" sz="3200" b="1" dirty="0">
                <a:solidFill>
                  <a:srgbClr val="002060"/>
                </a:solidFill>
              </a:rPr>
              <a:t>variation from person to person</a:t>
            </a:r>
            <a:r>
              <a:rPr lang="en-HK" sz="3200" dirty="0">
                <a:solidFill>
                  <a:srgbClr val="002060"/>
                </a:solidFill>
              </a:rPr>
              <a:t> </a:t>
            </a:r>
            <a:r>
              <a:rPr lang="en-HK" sz="3200" dirty="0"/>
              <a:t>is normal.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37421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7A48E8-C15A-F5F2-0CCA-D9E7FF8CA8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Four Main Phases:</a:t>
            </a:r>
          </a:p>
          <a:p>
            <a:endParaRPr lang="en-GB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BE0BB88-999A-306C-8147-402EA0AB6E89}"/>
              </a:ext>
            </a:extLst>
          </p:cNvPr>
          <p:cNvGrpSpPr/>
          <p:nvPr/>
        </p:nvGrpSpPr>
        <p:grpSpPr>
          <a:xfrm>
            <a:off x="0" y="3803165"/>
            <a:ext cx="1646262" cy="1361403"/>
            <a:chOff x="40822" y="4133292"/>
            <a:chExt cx="1646262" cy="1361403"/>
          </a:xfrm>
        </p:grpSpPr>
        <p:grpSp>
          <p:nvGrpSpPr>
            <p:cNvPr id="8" name="그룹 1563">
              <a:extLst>
                <a:ext uri="{FF2B5EF4-FFF2-40B4-BE49-F238E27FC236}">
                  <a16:creationId xmlns:a16="http://schemas.microsoft.com/office/drawing/2014/main" id="{31BE5A00-ADED-92F0-CDD0-732551C0A6C4}"/>
                </a:ext>
              </a:extLst>
            </p:cNvPr>
            <p:cNvGrpSpPr/>
            <p:nvPr/>
          </p:nvGrpSpPr>
          <p:grpSpPr>
            <a:xfrm>
              <a:off x="478749" y="4133292"/>
              <a:ext cx="771891" cy="1361403"/>
              <a:chOff x="3038297" y="2302155"/>
              <a:chExt cx="922212" cy="1626529"/>
            </a:xfrm>
          </p:grpSpPr>
          <p:sp>
            <p:nvSpPr>
              <p:cNvPr id="9" name="타원 1564">
                <a:extLst>
                  <a:ext uri="{FF2B5EF4-FFF2-40B4-BE49-F238E27FC236}">
                    <a16:creationId xmlns:a16="http://schemas.microsoft.com/office/drawing/2014/main" id="{28E44426-1075-47FC-7C5D-C50390B3A94D}"/>
                  </a:ext>
                </a:extLst>
              </p:cNvPr>
              <p:cNvSpPr/>
              <p:nvPr/>
            </p:nvSpPr>
            <p:spPr>
              <a:xfrm>
                <a:off x="3276168" y="3689300"/>
                <a:ext cx="427646" cy="239384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grpSp>
            <p:nvGrpSpPr>
              <p:cNvPr id="10" name="그룹 1565">
                <a:extLst>
                  <a:ext uri="{FF2B5EF4-FFF2-40B4-BE49-F238E27FC236}">
                    <a16:creationId xmlns:a16="http://schemas.microsoft.com/office/drawing/2014/main" id="{679E3A2C-7D7F-7613-32A0-0468E9095C59}"/>
                  </a:ext>
                </a:extLst>
              </p:cNvPr>
              <p:cNvGrpSpPr/>
              <p:nvPr/>
            </p:nvGrpSpPr>
            <p:grpSpPr>
              <a:xfrm>
                <a:off x="3038297" y="2302155"/>
                <a:ext cx="922212" cy="1426397"/>
                <a:chOff x="3344523" y="3582359"/>
                <a:chExt cx="565997" cy="875435"/>
              </a:xfrm>
            </p:grpSpPr>
            <p:sp>
              <p:nvSpPr>
                <p:cNvPr id="11" name="자유형: 도형 1566">
                  <a:extLst>
                    <a:ext uri="{FF2B5EF4-FFF2-40B4-BE49-F238E27FC236}">
                      <a16:creationId xmlns:a16="http://schemas.microsoft.com/office/drawing/2014/main" id="{09E9A824-0106-AEEE-B1AD-92A75F875166}"/>
                    </a:ext>
                  </a:extLst>
                </p:cNvPr>
                <p:cNvSpPr/>
                <p:nvPr/>
              </p:nvSpPr>
              <p:spPr>
                <a:xfrm>
                  <a:off x="3344523" y="3582359"/>
                  <a:ext cx="565997" cy="875435"/>
                </a:xfrm>
                <a:custGeom>
                  <a:avLst/>
                  <a:gdLst>
                    <a:gd name="connsiteX0" fmla="*/ 281874 w 565997"/>
                    <a:gd name="connsiteY0" fmla="*/ 7 h 875435"/>
                    <a:gd name="connsiteX1" fmla="*/ 430959 w 565997"/>
                    <a:gd name="connsiteY1" fmla="*/ 44399 h 875435"/>
                    <a:gd name="connsiteX2" fmla="*/ 564682 w 565997"/>
                    <a:gd name="connsiteY2" fmla="*/ 311117 h 875435"/>
                    <a:gd name="connsiteX3" fmla="*/ 415858 w 565997"/>
                    <a:gd name="connsiteY3" fmla="*/ 706557 h 875435"/>
                    <a:gd name="connsiteX4" fmla="*/ 282814 w 565997"/>
                    <a:gd name="connsiteY4" fmla="*/ 875435 h 875435"/>
                    <a:gd name="connsiteX5" fmla="*/ 242756 w 565997"/>
                    <a:gd name="connsiteY5" fmla="*/ 831880 h 875435"/>
                    <a:gd name="connsiteX6" fmla="*/ 8182 w 565997"/>
                    <a:gd name="connsiteY6" fmla="*/ 364674 h 875435"/>
                    <a:gd name="connsiteX7" fmla="*/ 132534 w 565997"/>
                    <a:gd name="connsiteY7" fmla="*/ 45710 h 875435"/>
                    <a:gd name="connsiteX8" fmla="*/ 281874 w 565997"/>
                    <a:gd name="connsiteY8" fmla="*/ 7 h 8754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65997" h="875435">
                      <a:moveTo>
                        <a:pt x="281874" y="7"/>
                      </a:moveTo>
                      <a:cubicBezTo>
                        <a:pt x="331965" y="-346"/>
                        <a:pt x="382015" y="14319"/>
                        <a:pt x="430959" y="44399"/>
                      </a:cubicBezTo>
                      <a:cubicBezTo>
                        <a:pt x="528896" y="104462"/>
                        <a:pt x="574539" y="196282"/>
                        <a:pt x="564682" y="311117"/>
                      </a:cubicBezTo>
                      <a:cubicBezTo>
                        <a:pt x="552203" y="456348"/>
                        <a:pt x="490926" y="584390"/>
                        <a:pt x="415858" y="706557"/>
                      </a:cubicBezTo>
                      <a:cubicBezTo>
                        <a:pt x="378567" y="767203"/>
                        <a:pt x="335304" y="823383"/>
                        <a:pt x="282814" y="875435"/>
                      </a:cubicBezTo>
                      <a:cubicBezTo>
                        <a:pt x="268733" y="860188"/>
                        <a:pt x="255089" y="846593"/>
                        <a:pt x="242756" y="831880"/>
                      </a:cubicBezTo>
                      <a:cubicBezTo>
                        <a:pt x="127678" y="694709"/>
                        <a:pt x="44987" y="540884"/>
                        <a:pt x="8182" y="364674"/>
                      </a:cubicBezTo>
                      <a:cubicBezTo>
                        <a:pt x="-20078" y="229348"/>
                        <a:pt x="25710" y="110920"/>
                        <a:pt x="132534" y="45710"/>
                      </a:cubicBezTo>
                      <a:cubicBezTo>
                        <a:pt x="181648" y="15727"/>
                        <a:pt x="231782" y="359"/>
                        <a:pt x="281874" y="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4851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12" name="타원 1567">
                  <a:extLst>
                    <a:ext uri="{FF2B5EF4-FFF2-40B4-BE49-F238E27FC236}">
                      <a16:creationId xmlns:a16="http://schemas.microsoft.com/office/drawing/2014/main" id="{29C5699D-B334-0B1E-FFCC-27E163D19605}"/>
                    </a:ext>
                  </a:extLst>
                </p:cNvPr>
                <p:cNvSpPr/>
                <p:nvPr/>
              </p:nvSpPr>
              <p:spPr>
                <a:xfrm>
                  <a:off x="3390373" y="3640982"/>
                  <a:ext cx="473210" cy="47321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E14DE2E-3D3D-200F-8127-4D929CBC12A8}"/>
                </a:ext>
              </a:extLst>
            </p:cNvPr>
            <p:cNvSpPr txBox="1"/>
            <p:nvPr/>
          </p:nvSpPr>
          <p:spPr>
            <a:xfrm>
              <a:off x="40822" y="4269912"/>
              <a:ext cx="16462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5"/>
                  </a:solidFill>
                  <a:latin typeface="Montserrat" pitchFamily="2" charset="77"/>
                </a:rPr>
                <a:t>1-5</a:t>
              </a:r>
              <a:endParaRPr lang="ko-KR" altLang="en-US" sz="2400" b="1" dirty="0">
                <a:solidFill>
                  <a:schemeClr val="accent5"/>
                </a:solidFill>
                <a:latin typeface="Montserrat" pitchFamily="2" charset="77"/>
              </a:endParaRPr>
            </a:p>
          </p:txBody>
        </p:sp>
      </p:grpSp>
      <p:grpSp>
        <p:nvGrpSpPr>
          <p:cNvPr id="15" name="Group 66">
            <a:extLst>
              <a:ext uri="{FF2B5EF4-FFF2-40B4-BE49-F238E27FC236}">
                <a16:creationId xmlns:a16="http://schemas.microsoft.com/office/drawing/2014/main" id="{C2CA3A08-038B-C594-7814-2EB86D53B89D}"/>
              </a:ext>
            </a:extLst>
          </p:cNvPr>
          <p:cNvGrpSpPr/>
          <p:nvPr/>
        </p:nvGrpSpPr>
        <p:grpSpPr>
          <a:xfrm>
            <a:off x="340779" y="4608411"/>
            <a:ext cx="4467645" cy="2192359"/>
            <a:chOff x="2922693" y="4205742"/>
            <a:chExt cx="2515265" cy="219235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A2DFE3A-8A10-30B0-F0F9-917ED0B16356}"/>
                </a:ext>
              </a:extLst>
            </p:cNvPr>
            <p:cNvSpPr txBox="1"/>
            <p:nvPr/>
          </p:nvSpPr>
          <p:spPr>
            <a:xfrm>
              <a:off x="2922693" y="5443994"/>
              <a:ext cx="251526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HK" sz="2800" dirty="0">
                  <a:latin typeface="Montserrat" pitchFamily="2" charset="77"/>
                </a:rPr>
                <a:t>This is the phase when </a:t>
              </a:r>
              <a:r>
                <a:rPr lang="en-HK" sz="2800" b="1" dirty="0">
                  <a:solidFill>
                    <a:srgbClr val="002060"/>
                  </a:solidFill>
                  <a:latin typeface="Montserrat" pitchFamily="2" charset="77"/>
                </a:rPr>
                <a:t>bleeding</a:t>
              </a:r>
              <a:r>
                <a:rPr lang="en-HK" sz="2800" dirty="0">
                  <a:latin typeface="Montserrat" pitchFamily="2" charset="77"/>
                </a:rPr>
                <a:t> occurs.</a:t>
              </a:r>
              <a:endParaRPr lang="en-US" sz="2800" dirty="0">
                <a:latin typeface="Montserrat" pitchFamily="2" charset="7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E480223-74C8-7979-32A0-247B3AB159BF}"/>
                </a:ext>
              </a:extLst>
            </p:cNvPr>
            <p:cNvSpPr txBox="1"/>
            <p:nvPr/>
          </p:nvSpPr>
          <p:spPr>
            <a:xfrm>
              <a:off x="3218065" y="4205742"/>
              <a:ext cx="157192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buNone/>
              </a:pPr>
              <a:r>
                <a:rPr lang="en-HK" sz="3200" b="1" dirty="0">
                  <a:solidFill>
                    <a:srgbClr val="15195D"/>
                  </a:solidFill>
                  <a:latin typeface="Montserrat" pitchFamily="2" charset="77"/>
                </a:rPr>
                <a:t>Menstrual Phase</a:t>
              </a:r>
              <a:endParaRPr lang="en-US" sz="3200" dirty="0">
                <a:solidFill>
                  <a:srgbClr val="15195D"/>
                </a:solidFill>
                <a:latin typeface="Montserrat" pitchFamily="2" charset="77"/>
              </a:endParaRPr>
            </a:p>
          </p:txBody>
        </p:sp>
      </p:grpSp>
      <p:grpSp>
        <p:nvGrpSpPr>
          <p:cNvPr id="18" name="그룹 1559">
            <a:extLst>
              <a:ext uri="{FF2B5EF4-FFF2-40B4-BE49-F238E27FC236}">
                <a16:creationId xmlns:a16="http://schemas.microsoft.com/office/drawing/2014/main" id="{F7A79C67-A141-C6A6-DCDD-BB8C318D3908}"/>
              </a:ext>
            </a:extLst>
          </p:cNvPr>
          <p:cNvGrpSpPr/>
          <p:nvPr/>
        </p:nvGrpSpPr>
        <p:grpSpPr>
          <a:xfrm>
            <a:off x="792289" y="1603527"/>
            <a:ext cx="5389821" cy="510010"/>
            <a:chOff x="4398475" y="3531642"/>
            <a:chExt cx="2219533" cy="609332"/>
          </a:xfrm>
        </p:grpSpPr>
        <p:sp>
          <p:nvSpPr>
            <p:cNvPr id="19" name="화살표: 갈매기형 수장 1560">
              <a:extLst>
                <a:ext uri="{FF2B5EF4-FFF2-40B4-BE49-F238E27FC236}">
                  <a16:creationId xmlns:a16="http://schemas.microsoft.com/office/drawing/2014/main" id="{4DB92EBF-2E4D-F490-0BD8-3122AF47EDB5}"/>
                </a:ext>
              </a:extLst>
            </p:cNvPr>
            <p:cNvSpPr/>
            <p:nvPr/>
          </p:nvSpPr>
          <p:spPr>
            <a:xfrm>
              <a:off x="4398475" y="3531642"/>
              <a:ext cx="2219533" cy="609332"/>
            </a:xfrm>
            <a:prstGeom prst="chevron">
              <a:avLst/>
            </a:prstGeom>
            <a:solidFill>
              <a:schemeClr val="bg1">
                <a:lumMod val="65000"/>
              </a:schemeClr>
            </a:solidFill>
            <a:ln w="41275">
              <a:noFill/>
            </a:ln>
            <a:effectLst>
              <a:outerShdw blurRad="38100" dist="25400" dir="2700000" algn="tl" rotWithShape="0">
                <a:prstClr val="black">
                  <a:alpha val="35000"/>
                </a:prstClr>
              </a:outerShdw>
            </a:effectLst>
            <a:scene3d>
              <a:camera prst="perspectiveRelaxedModerately">
                <a:rot lat="18600000" lon="0" rev="0"/>
              </a:camera>
              <a:lightRig rig="threePt" dir="t"/>
            </a:scene3d>
            <a:sp3d extrusionH="38100">
              <a:bevelT w="12700" h="12700"/>
              <a:extrusionClr>
                <a:schemeClr val="bg1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화살표: 갈매기형 수장 1561">
              <a:extLst>
                <a:ext uri="{FF2B5EF4-FFF2-40B4-BE49-F238E27FC236}">
                  <a16:creationId xmlns:a16="http://schemas.microsoft.com/office/drawing/2014/main" id="{B5C39897-AA37-49F3-07CF-88844EBBC780}"/>
                </a:ext>
              </a:extLst>
            </p:cNvPr>
            <p:cNvSpPr/>
            <p:nvPr/>
          </p:nvSpPr>
          <p:spPr>
            <a:xfrm>
              <a:off x="4531104" y="3588716"/>
              <a:ext cx="1998195" cy="495184"/>
            </a:xfrm>
            <a:prstGeom prst="chevron">
              <a:avLst/>
            </a:prstGeom>
            <a:solidFill>
              <a:schemeClr val="tx1">
                <a:lumMod val="95000"/>
                <a:lumOff val="5000"/>
              </a:schemeClr>
            </a:solidFill>
            <a:ln w="41275">
              <a:noFill/>
            </a:ln>
            <a:effectLst/>
            <a:scene3d>
              <a:camera prst="perspectiveRelaxedModerately">
                <a:rot lat="18600000" lon="0" rev="0"/>
              </a:camera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1" name="직선 연결선 1562">
              <a:extLst>
                <a:ext uri="{FF2B5EF4-FFF2-40B4-BE49-F238E27FC236}">
                  <a16:creationId xmlns:a16="http://schemas.microsoft.com/office/drawing/2014/main" id="{A7FD93A3-4B52-A722-E629-9FEF739A8CC0}"/>
                </a:ext>
              </a:extLst>
            </p:cNvPr>
            <p:cNvCxnSpPr>
              <a:cxnSpLocks/>
            </p:cNvCxnSpPr>
            <p:nvPr/>
          </p:nvCxnSpPr>
          <p:spPr>
            <a:xfrm>
              <a:off x="4602114" y="3831194"/>
              <a:ext cx="1826146" cy="11944"/>
            </a:xfrm>
            <a:prstGeom prst="line">
              <a:avLst/>
            </a:prstGeom>
            <a:ln w="3175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66">
            <a:extLst>
              <a:ext uri="{FF2B5EF4-FFF2-40B4-BE49-F238E27FC236}">
                <a16:creationId xmlns:a16="http://schemas.microsoft.com/office/drawing/2014/main" id="{3CB23586-7022-C0B3-FB93-E0E2DA08167D}"/>
              </a:ext>
            </a:extLst>
          </p:cNvPr>
          <p:cNvGrpSpPr/>
          <p:nvPr/>
        </p:nvGrpSpPr>
        <p:grpSpPr>
          <a:xfrm>
            <a:off x="5428580" y="4601211"/>
            <a:ext cx="4467645" cy="2238089"/>
            <a:chOff x="3228951" y="3252477"/>
            <a:chExt cx="2373143" cy="223808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7A07E9B-6321-323B-2751-CFAE1528FC8A}"/>
                </a:ext>
              </a:extLst>
            </p:cNvPr>
            <p:cNvSpPr txBox="1"/>
            <p:nvPr/>
          </p:nvSpPr>
          <p:spPr>
            <a:xfrm>
              <a:off x="3228951" y="4105571"/>
              <a:ext cx="237314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HK" sz="2800" dirty="0">
                  <a:latin typeface="Montserrat" pitchFamily="2" charset="77"/>
                </a:rPr>
                <a:t>Ovulation is the </a:t>
              </a:r>
              <a:r>
                <a:rPr lang="en-HK" sz="2800" b="1" dirty="0">
                  <a:solidFill>
                    <a:srgbClr val="002060"/>
                  </a:solidFill>
                  <a:latin typeface="Montserrat" pitchFamily="2" charset="77"/>
                </a:rPr>
                <a:t>release</a:t>
              </a:r>
              <a:r>
                <a:rPr lang="en-HK" sz="2800" dirty="0">
                  <a:latin typeface="Montserrat" pitchFamily="2" charset="77"/>
                </a:rPr>
                <a:t> of a </a:t>
              </a:r>
              <a:r>
                <a:rPr lang="en-HK" sz="2800" b="1" dirty="0">
                  <a:solidFill>
                    <a:srgbClr val="002060"/>
                  </a:solidFill>
                  <a:latin typeface="Montserrat" pitchFamily="2" charset="77"/>
                </a:rPr>
                <a:t>mature egg</a:t>
              </a:r>
              <a:r>
                <a:rPr lang="en-HK" sz="2800" dirty="0">
                  <a:latin typeface="Montserrat" pitchFamily="2" charset="77"/>
                </a:rPr>
                <a:t> from the ovary.</a:t>
              </a:r>
              <a:endParaRPr lang="en-US" sz="2800" dirty="0">
                <a:latin typeface="Montserrat" pitchFamily="2" charset="77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615ADB3-5149-463C-F60A-8590B84F2E53}"/>
                </a:ext>
              </a:extLst>
            </p:cNvPr>
            <p:cNvSpPr txBox="1"/>
            <p:nvPr/>
          </p:nvSpPr>
          <p:spPr>
            <a:xfrm>
              <a:off x="3446526" y="3252477"/>
              <a:ext cx="19013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buNone/>
              </a:pPr>
              <a:r>
                <a:rPr lang="en-HK" sz="3200" b="1" dirty="0">
                  <a:solidFill>
                    <a:srgbClr val="15195D"/>
                  </a:solidFill>
                  <a:latin typeface="Montserrat" pitchFamily="2" charset="77"/>
                </a:rPr>
                <a:t>Ovulation</a:t>
              </a:r>
              <a:endParaRPr lang="en-US" sz="3200" dirty="0">
                <a:solidFill>
                  <a:srgbClr val="15195D"/>
                </a:solidFill>
                <a:latin typeface="Montserrat" pitchFamily="2" charset="77"/>
              </a:endParaRPr>
            </a:p>
          </p:txBody>
        </p:sp>
      </p:grpSp>
      <p:grpSp>
        <p:nvGrpSpPr>
          <p:cNvPr id="39" name="Group 66">
            <a:extLst>
              <a:ext uri="{FF2B5EF4-FFF2-40B4-BE49-F238E27FC236}">
                <a16:creationId xmlns:a16="http://schemas.microsoft.com/office/drawing/2014/main" id="{EFB92932-F9A6-679C-0FBC-7E43E8D3F1ED}"/>
              </a:ext>
            </a:extLst>
          </p:cNvPr>
          <p:cNvGrpSpPr/>
          <p:nvPr/>
        </p:nvGrpSpPr>
        <p:grpSpPr>
          <a:xfrm>
            <a:off x="6210124" y="2183129"/>
            <a:ext cx="5434244" cy="1488563"/>
            <a:chOff x="2456936" y="2621199"/>
            <a:chExt cx="2341400" cy="1488563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8BCE8FA-C53F-7254-35D0-5DDD9A719CC9}"/>
                </a:ext>
              </a:extLst>
            </p:cNvPr>
            <p:cNvSpPr txBox="1"/>
            <p:nvPr/>
          </p:nvSpPr>
          <p:spPr>
            <a:xfrm>
              <a:off x="2456936" y="3155655"/>
              <a:ext cx="2341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HK" sz="2800" dirty="0">
                  <a:latin typeface="Montserrat" pitchFamily="2" charset="77"/>
                </a:rPr>
                <a:t>The body </a:t>
              </a:r>
              <a:r>
                <a:rPr lang="en-HK" sz="2800" b="1" dirty="0">
                  <a:solidFill>
                    <a:srgbClr val="002060"/>
                  </a:solidFill>
                  <a:latin typeface="Montserrat" pitchFamily="2" charset="77"/>
                </a:rPr>
                <a:t>prepares</a:t>
              </a:r>
              <a:r>
                <a:rPr lang="en-HK" sz="2800" dirty="0">
                  <a:latin typeface="Montserrat" pitchFamily="2" charset="77"/>
                </a:rPr>
                <a:t> for possible </a:t>
              </a:r>
              <a:r>
                <a:rPr lang="en-HK" sz="2800" b="1" dirty="0">
                  <a:solidFill>
                    <a:srgbClr val="002060"/>
                  </a:solidFill>
                  <a:latin typeface="Montserrat" pitchFamily="2" charset="77"/>
                </a:rPr>
                <a:t>pregnancy</a:t>
              </a:r>
              <a:endParaRPr lang="en-US" sz="2800" b="1" dirty="0">
                <a:solidFill>
                  <a:srgbClr val="002060"/>
                </a:solidFill>
                <a:latin typeface="Montserrat" pitchFamily="2" charset="77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BFFF211-D068-BE16-DDE5-2355C2518B9E}"/>
                </a:ext>
              </a:extLst>
            </p:cNvPr>
            <p:cNvSpPr txBox="1"/>
            <p:nvPr/>
          </p:nvSpPr>
          <p:spPr>
            <a:xfrm>
              <a:off x="2621065" y="2621199"/>
              <a:ext cx="19859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buNone/>
              </a:pPr>
              <a:r>
                <a:rPr lang="en-HK" sz="3200" b="1" dirty="0">
                  <a:solidFill>
                    <a:srgbClr val="15195D"/>
                  </a:solidFill>
                  <a:latin typeface="Montserrat" pitchFamily="2" charset="77"/>
                </a:rPr>
                <a:t>Luteal Phase</a:t>
              </a:r>
              <a:endParaRPr lang="en-US" sz="3200" dirty="0">
                <a:solidFill>
                  <a:srgbClr val="15195D"/>
                </a:solidFill>
                <a:latin typeface="Montserrat" pitchFamily="2" charset="77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9F92A0A-5066-3903-7C6B-E52BC6943522}"/>
              </a:ext>
            </a:extLst>
          </p:cNvPr>
          <p:cNvGrpSpPr/>
          <p:nvPr/>
        </p:nvGrpSpPr>
        <p:grpSpPr>
          <a:xfrm>
            <a:off x="5330590" y="3757796"/>
            <a:ext cx="1646262" cy="1361403"/>
            <a:chOff x="5408441" y="4196837"/>
            <a:chExt cx="1646262" cy="1361403"/>
          </a:xfrm>
        </p:grpSpPr>
        <p:grpSp>
          <p:nvGrpSpPr>
            <p:cNvPr id="26" name="그룹 1590">
              <a:extLst>
                <a:ext uri="{FF2B5EF4-FFF2-40B4-BE49-F238E27FC236}">
                  <a16:creationId xmlns:a16="http://schemas.microsoft.com/office/drawing/2014/main" id="{86F48B38-D293-8663-4B4C-60268652A742}"/>
                </a:ext>
              </a:extLst>
            </p:cNvPr>
            <p:cNvGrpSpPr/>
            <p:nvPr/>
          </p:nvGrpSpPr>
          <p:grpSpPr>
            <a:xfrm>
              <a:off x="5853505" y="4196837"/>
              <a:ext cx="771891" cy="1361403"/>
              <a:chOff x="3038297" y="2302155"/>
              <a:chExt cx="922212" cy="1626529"/>
            </a:xfrm>
          </p:grpSpPr>
          <p:sp>
            <p:nvSpPr>
              <p:cNvPr id="27" name="타원 1591">
                <a:extLst>
                  <a:ext uri="{FF2B5EF4-FFF2-40B4-BE49-F238E27FC236}">
                    <a16:creationId xmlns:a16="http://schemas.microsoft.com/office/drawing/2014/main" id="{1A4267CE-9FCE-F5B6-CBC6-4DEBEB71CDB2}"/>
                  </a:ext>
                </a:extLst>
              </p:cNvPr>
              <p:cNvSpPr/>
              <p:nvPr/>
            </p:nvSpPr>
            <p:spPr>
              <a:xfrm>
                <a:off x="3276168" y="3689300"/>
                <a:ext cx="427646" cy="239384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 dirty="0"/>
              </a:p>
            </p:txBody>
          </p:sp>
          <p:grpSp>
            <p:nvGrpSpPr>
              <p:cNvPr id="28" name="그룹 1592">
                <a:extLst>
                  <a:ext uri="{FF2B5EF4-FFF2-40B4-BE49-F238E27FC236}">
                    <a16:creationId xmlns:a16="http://schemas.microsoft.com/office/drawing/2014/main" id="{6CEED8A5-7918-550B-1BA9-2EE17AA25A76}"/>
                  </a:ext>
                </a:extLst>
              </p:cNvPr>
              <p:cNvGrpSpPr/>
              <p:nvPr/>
            </p:nvGrpSpPr>
            <p:grpSpPr>
              <a:xfrm>
                <a:off x="3038297" y="2302155"/>
                <a:ext cx="922212" cy="1426397"/>
                <a:chOff x="3344523" y="3582359"/>
                <a:chExt cx="565997" cy="875435"/>
              </a:xfrm>
            </p:grpSpPr>
            <p:sp>
              <p:nvSpPr>
                <p:cNvPr id="29" name="자유형: 도형 1593">
                  <a:extLst>
                    <a:ext uri="{FF2B5EF4-FFF2-40B4-BE49-F238E27FC236}">
                      <a16:creationId xmlns:a16="http://schemas.microsoft.com/office/drawing/2014/main" id="{4512B8B3-DB0A-F1A6-9549-8CBD788E2654}"/>
                    </a:ext>
                  </a:extLst>
                </p:cNvPr>
                <p:cNvSpPr/>
                <p:nvPr/>
              </p:nvSpPr>
              <p:spPr>
                <a:xfrm>
                  <a:off x="3344523" y="3582359"/>
                  <a:ext cx="565997" cy="875435"/>
                </a:xfrm>
                <a:custGeom>
                  <a:avLst/>
                  <a:gdLst>
                    <a:gd name="connsiteX0" fmla="*/ 281874 w 565997"/>
                    <a:gd name="connsiteY0" fmla="*/ 7 h 875435"/>
                    <a:gd name="connsiteX1" fmla="*/ 430959 w 565997"/>
                    <a:gd name="connsiteY1" fmla="*/ 44399 h 875435"/>
                    <a:gd name="connsiteX2" fmla="*/ 564682 w 565997"/>
                    <a:gd name="connsiteY2" fmla="*/ 311117 h 875435"/>
                    <a:gd name="connsiteX3" fmla="*/ 415858 w 565997"/>
                    <a:gd name="connsiteY3" fmla="*/ 706557 h 875435"/>
                    <a:gd name="connsiteX4" fmla="*/ 282814 w 565997"/>
                    <a:gd name="connsiteY4" fmla="*/ 875435 h 875435"/>
                    <a:gd name="connsiteX5" fmla="*/ 242756 w 565997"/>
                    <a:gd name="connsiteY5" fmla="*/ 831880 h 875435"/>
                    <a:gd name="connsiteX6" fmla="*/ 8182 w 565997"/>
                    <a:gd name="connsiteY6" fmla="*/ 364674 h 875435"/>
                    <a:gd name="connsiteX7" fmla="*/ 132534 w 565997"/>
                    <a:gd name="connsiteY7" fmla="*/ 45710 h 875435"/>
                    <a:gd name="connsiteX8" fmla="*/ 281874 w 565997"/>
                    <a:gd name="connsiteY8" fmla="*/ 7 h 8754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65997" h="875435">
                      <a:moveTo>
                        <a:pt x="281874" y="7"/>
                      </a:moveTo>
                      <a:cubicBezTo>
                        <a:pt x="331965" y="-346"/>
                        <a:pt x="382015" y="14319"/>
                        <a:pt x="430959" y="44399"/>
                      </a:cubicBezTo>
                      <a:cubicBezTo>
                        <a:pt x="528896" y="104462"/>
                        <a:pt x="574539" y="196282"/>
                        <a:pt x="564682" y="311117"/>
                      </a:cubicBezTo>
                      <a:cubicBezTo>
                        <a:pt x="552203" y="456348"/>
                        <a:pt x="490926" y="584390"/>
                        <a:pt x="415858" y="706557"/>
                      </a:cubicBezTo>
                      <a:cubicBezTo>
                        <a:pt x="378567" y="767203"/>
                        <a:pt x="335304" y="823383"/>
                        <a:pt x="282814" y="875435"/>
                      </a:cubicBezTo>
                      <a:cubicBezTo>
                        <a:pt x="268733" y="860188"/>
                        <a:pt x="255089" y="846593"/>
                        <a:pt x="242756" y="831880"/>
                      </a:cubicBezTo>
                      <a:cubicBezTo>
                        <a:pt x="127678" y="694709"/>
                        <a:pt x="44987" y="540884"/>
                        <a:pt x="8182" y="364674"/>
                      </a:cubicBezTo>
                      <a:cubicBezTo>
                        <a:pt x="-20078" y="229348"/>
                        <a:pt x="25710" y="110920"/>
                        <a:pt x="132534" y="45710"/>
                      </a:cubicBezTo>
                      <a:cubicBezTo>
                        <a:pt x="181648" y="15727"/>
                        <a:pt x="231782" y="359"/>
                        <a:pt x="281874" y="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4851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ko-KR" altLang="en-US" b="1"/>
                </a:p>
              </p:txBody>
            </p:sp>
            <p:sp>
              <p:nvSpPr>
                <p:cNvPr id="30" name="타원 1594">
                  <a:extLst>
                    <a:ext uri="{FF2B5EF4-FFF2-40B4-BE49-F238E27FC236}">
                      <a16:creationId xmlns:a16="http://schemas.microsoft.com/office/drawing/2014/main" id="{AC940EA3-AE59-EAAC-44F7-44018572F23C}"/>
                    </a:ext>
                  </a:extLst>
                </p:cNvPr>
                <p:cNvSpPr/>
                <p:nvPr/>
              </p:nvSpPr>
              <p:spPr>
                <a:xfrm>
                  <a:off x="3390373" y="3640982"/>
                  <a:ext cx="473210" cy="47321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b="1"/>
                </a:p>
              </p:txBody>
            </p:sp>
          </p:grp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6EA5A75-C3CE-7A41-3E46-F9CB4342EA19}"/>
                </a:ext>
              </a:extLst>
            </p:cNvPr>
            <p:cNvSpPr txBox="1"/>
            <p:nvPr/>
          </p:nvSpPr>
          <p:spPr>
            <a:xfrm>
              <a:off x="5408441" y="4368627"/>
              <a:ext cx="16462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rgbClr val="EA7131"/>
                  </a:solidFill>
                  <a:latin typeface="Montserrat" pitchFamily="2" charset="77"/>
                </a:rPr>
                <a:t>~14</a:t>
              </a:r>
              <a:endParaRPr lang="ko-KR" altLang="en-US" sz="2400" b="1" dirty="0">
                <a:solidFill>
                  <a:srgbClr val="EA7131"/>
                </a:solidFill>
                <a:latin typeface="Montserrat" pitchFamily="2" charset="77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6E80C2B-6117-3E4A-7315-036A0D1A3F2A}"/>
              </a:ext>
            </a:extLst>
          </p:cNvPr>
          <p:cNvSpPr txBox="1"/>
          <p:nvPr/>
        </p:nvSpPr>
        <p:spPr>
          <a:xfrm>
            <a:off x="1598262" y="2178117"/>
            <a:ext cx="41821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3200" b="1" dirty="0">
                <a:solidFill>
                  <a:srgbClr val="002060"/>
                </a:solidFill>
                <a:latin typeface="Montserrat" pitchFamily="2" charset="77"/>
              </a:rPr>
              <a:t>Follicular Phase</a:t>
            </a:r>
            <a:endParaRPr lang="en-GB" sz="3200" b="1" dirty="0">
              <a:solidFill>
                <a:srgbClr val="002060"/>
              </a:solidFill>
              <a:latin typeface="Montserrat" pitchFamily="2" charset="77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EE79860-B6ED-F695-1862-CD27CF32252F}"/>
              </a:ext>
            </a:extLst>
          </p:cNvPr>
          <p:cNvSpPr txBox="1"/>
          <p:nvPr/>
        </p:nvSpPr>
        <p:spPr>
          <a:xfrm>
            <a:off x="775348" y="2638628"/>
            <a:ext cx="53966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HK" sz="2800" dirty="0">
                <a:latin typeface="Montserrat" pitchFamily="2" charset="77"/>
              </a:rPr>
              <a:t>The ovary is </a:t>
            </a:r>
            <a:r>
              <a:rPr lang="en-HK" sz="2800" b="1" dirty="0">
                <a:solidFill>
                  <a:srgbClr val="002060"/>
                </a:solidFill>
                <a:latin typeface="Montserrat" pitchFamily="2" charset="77"/>
              </a:rPr>
              <a:t>maturing</a:t>
            </a:r>
            <a:r>
              <a:rPr lang="en-HK" sz="2800" dirty="0">
                <a:latin typeface="Montserrat" pitchFamily="2" charset="77"/>
              </a:rPr>
              <a:t> an </a:t>
            </a:r>
            <a:r>
              <a:rPr lang="en-HK" sz="2800" b="1" dirty="0">
                <a:solidFill>
                  <a:srgbClr val="002060"/>
                </a:solidFill>
                <a:latin typeface="Montserrat" pitchFamily="2" charset="77"/>
              </a:rPr>
              <a:t>egg</a:t>
            </a:r>
            <a:r>
              <a:rPr lang="en-HK" sz="2800" dirty="0">
                <a:latin typeface="Montserrat" pitchFamily="2" charset="77"/>
              </a:rPr>
              <a:t>, and the uterus is rebuilding its lining.</a:t>
            </a:r>
            <a:endParaRPr lang="en-US" sz="2800" dirty="0">
              <a:latin typeface="Montserrat" pitchFamily="2" charset="77"/>
            </a:endParaRPr>
          </a:p>
        </p:txBody>
      </p:sp>
      <p:grpSp>
        <p:nvGrpSpPr>
          <p:cNvPr id="56" name="그룹 1559">
            <a:extLst>
              <a:ext uri="{FF2B5EF4-FFF2-40B4-BE49-F238E27FC236}">
                <a16:creationId xmlns:a16="http://schemas.microsoft.com/office/drawing/2014/main" id="{7765C995-133D-9B0A-C76F-36626C4B47CD}"/>
              </a:ext>
            </a:extLst>
          </p:cNvPr>
          <p:cNvGrpSpPr/>
          <p:nvPr/>
        </p:nvGrpSpPr>
        <p:grpSpPr>
          <a:xfrm>
            <a:off x="6238020" y="1642469"/>
            <a:ext cx="5389821" cy="510010"/>
            <a:chOff x="4398475" y="3531642"/>
            <a:chExt cx="2219533" cy="609332"/>
          </a:xfrm>
        </p:grpSpPr>
        <p:sp>
          <p:nvSpPr>
            <p:cNvPr id="57" name="화살표: 갈매기형 수장 1560">
              <a:extLst>
                <a:ext uri="{FF2B5EF4-FFF2-40B4-BE49-F238E27FC236}">
                  <a16:creationId xmlns:a16="http://schemas.microsoft.com/office/drawing/2014/main" id="{B5E87FE5-9651-A20A-C3C9-2C7818C14B1C}"/>
                </a:ext>
              </a:extLst>
            </p:cNvPr>
            <p:cNvSpPr/>
            <p:nvPr/>
          </p:nvSpPr>
          <p:spPr>
            <a:xfrm>
              <a:off x="4398475" y="3531642"/>
              <a:ext cx="2219533" cy="609332"/>
            </a:xfrm>
            <a:prstGeom prst="chevron">
              <a:avLst/>
            </a:prstGeom>
            <a:solidFill>
              <a:schemeClr val="bg1">
                <a:lumMod val="65000"/>
              </a:schemeClr>
            </a:solidFill>
            <a:ln w="41275">
              <a:noFill/>
            </a:ln>
            <a:effectLst>
              <a:outerShdw blurRad="38100" dist="25400" dir="2700000" algn="tl" rotWithShape="0">
                <a:prstClr val="black">
                  <a:alpha val="35000"/>
                </a:prstClr>
              </a:outerShdw>
            </a:effectLst>
            <a:scene3d>
              <a:camera prst="perspectiveRelaxedModerately">
                <a:rot lat="18600000" lon="0" rev="0"/>
              </a:camera>
              <a:lightRig rig="threePt" dir="t"/>
            </a:scene3d>
            <a:sp3d extrusionH="38100">
              <a:bevelT w="12700" h="12700"/>
              <a:extrusionClr>
                <a:schemeClr val="bg1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화살표: 갈매기형 수장 1561">
              <a:extLst>
                <a:ext uri="{FF2B5EF4-FFF2-40B4-BE49-F238E27FC236}">
                  <a16:creationId xmlns:a16="http://schemas.microsoft.com/office/drawing/2014/main" id="{C6E78C74-A9A0-5CAC-F021-84D378555B77}"/>
                </a:ext>
              </a:extLst>
            </p:cNvPr>
            <p:cNvSpPr/>
            <p:nvPr/>
          </p:nvSpPr>
          <p:spPr>
            <a:xfrm>
              <a:off x="4531104" y="3588716"/>
              <a:ext cx="1998195" cy="495184"/>
            </a:xfrm>
            <a:prstGeom prst="chevron">
              <a:avLst/>
            </a:prstGeom>
            <a:solidFill>
              <a:schemeClr val="tx1">
                <a:lumMod val="95000"/>
                <a:lumOff val="5000"/>
              </a:schemeClr>
            </a:solidFill>
            <a:ln w="41275">
              <a:noFill/>
            </a:ln>
            <a:effectLst/>
            <a:scene3d>
              <a:camera prst="perspectiveRelaxedModerately">
                <a:rot lat="18600000" lon="0" rev="0"/>
              </a:camera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59" name="직선 연결선 1562">
              <a:extLst>
                <a:ext uri="{FF2B5EF4-FFF2-40B4-BE49-F238E27FC236}">
                  <a16:creationId xmlns:a16="http://schemas.microsoft.com/office/drawing/2014/main" id="{FE136313-1B68-7849-DDC5-C76673D4DF39}"/>
                </a:ext>
              </a:extLst>
            </p:cNvPr>
            <p:cNvCxnSpPr>
              <a:cxnSpLocks/>
            </p:cNvCxnSpPr>
            <p:nvPr/>
          </p:nvCxnSpPr>
          <p:spPr>
            <a:xfrm>
              <a:off x="4602114" y="3831194"/>
              <a:ext cx="1927185" cy="5114"/>
            </a:xfrm>
            <a:prstGeom prst="line">
              <a:avLst/>
            </a:prstGeom>
            <a:ln w="3175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0" name="Content Placeholder 3">
            <a:extLst>
              <a:ext uri="{FF2B5EF4-FFF2-40B4-BE49-F238E27FC236}">
                <a16:creationId xmlns:a16="http://schemas.microsoft.com/office/drawing/2014/main" id="{D79D830F-A1D1-900F-61E8-27B61AF03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4711" y="3787007"/>
            <a:ext cx="2172970" cy="2122402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B38AED73-13F2-506D-504C-079CCEB61A36}"/>
              </a:ext>
            </a:extLst>
          </p:cNvPr>
          <p:cNvSpPr txBox="1"/>
          <p:nvPr/>
        </p:nvSpPr>
        <p:spPr>
          <a:xfrm>
            <a:off x="454551" y="1284570"/>
            <a:ext cx="325730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Montserrat" pitchFamily="2" charset="77"/>
              </a:rPr>
              <a:t>1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0D63641C-85EC-9CE9-4EB6-F62AA068A62F}"/>
              </a:ext>
            </a:extLst>
          </p:cNvPr>
          <p:cNvCxnSpPr>
            <a:cxnSpLocks/>
          </p:cNvCxnSpPr>
          <p:nvPr/>
        </p:nvCxnSpPr>
        <p:spPr>
          <a:xfrm flipV="1">
            <a:off x="741133" y="1513436"/>
            <a:ext cx="10905417" cy="11977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E0C2C1BB-17E8-C6FF-3B8C-39DD5EC58BC5}"/>
              </a:ext>
            </a:extLst>
          </p:cNvPr>
          <p:cNvSpPr txBox="1"/>
          <p:nvPr/>
        </p:nvSpPr>
        <p:spPr>
          <a:xfrm>
            <a:off x="11623614" y="1261698"/>
            <a:ext cx="633507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Montserrat" pitchFamily="2" charset="77"/>
              </a:rPr>
              <a:t>28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028BEE69-334A-1F2B-B1DA-516B7484353D}"/>
              </a:ext>
            </a:extLst>
          </p:cNvPr>
          <p:cNvCxnSpPr>
            <a:cxnSpLocks/>
          </p:cNvCxnSpPr>
          <p:nvPr/>
        </p:nvCxnSpPr>
        <p:spPr>
          <a:xfrm>
            <a:off x="753141" y="1502932"/>
            <a:ext cx="727" cy="2157179"/>
          </a:xfrm>
          <a:prstGeom prst="straightConnector1">
            <a:avLst/>
          </a:prstGeom>
          <a:ln w="47625">
            <a:solidFill>
              <a:srgbClr val="FF0000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9E803CD-6DC6-5147-53E6-406FB4277D90}"/>
              </a:ext>
            </a:extLst>
          </p:cNvPr>
          <p:cNvCxnSpPr>
            <a:cxnSpLocks/>
          </p:cNvCxnSpPr>
          <p:nvPr/>
        </p:nvCxnSpPr>
        <p:spPr>
          <a:xfrm>
            <a:off x="6199118" y="1532386"/>
            <a:ext cx="727" cy="2157179"/>
          </a:xfrm>
          <a:prstGeom prst="straightConnector1">
            <a:avLst/>
          </a:prstGeom>
          <a:ln w="47625">
            <a:solidFill>
              <a:srgbClr val="FF0000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147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1FFA31-8942-A2A3-A195-FBAEF1D57C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372AC4-0F4E-6E17-F37B-64BD3353C5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526431"/>
            <a:ext cx="10644378" cy="510773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HK" sz="3200" b="1" dirty="0">
                <a:solidFill>
                  <a:srgbClr val="002060"/>
                </a:solidFill>
              </a:rPr>
              <a:t>Why?</a:t>
            </a:r>
            <a:r>
              <a:rPr lang="en-HK" sz="3200" dirty="0">
                <a:solidFill>
                  <a:srgbClr val="002060"/>
                </a:solidFill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HK" sz="3200" dirty="0"/>
              <a:t>In the days before menstruation, hormone levels begin to fall. These changes can affect different parts of the body and lead to a range of symptoms.</a:t>
            </a:r>
            <a:endParaRPr lang="en-HK" sz="3200" b="1" dirty="0"/>
          </a:p>
          <a:p>
            <a:pPr marL="0" indent="0">
              <a:lnSpc>
                <a:spcPct val="100000"/>
              </a:lnSpc>
              <a:buNone/>
            </a:pPr>
            <a:endParaRPr lang="en-HK" sz="3200" b="1" dirty="0"/>
          </a:p>
          <a:p>
            <a:pPr marL="0" indent="0">
              <a:lnSpc>
                <a:spcPct val="100000"/>
              </a:lnSpc>
              <a:buNone/>
            </a:pPr>
            <a:r>
              <a:rPr lang="en-HK" sz="3200" b="1" dirty="0">
                <a:solidFill>
                  <a:srgbClr val="002060"/>
                </a:solidFill>
              </a:rPr>
              <a:t>Common Symptoms:</a:t>
            </a:r>
            <a:endParaRPr lang="en-HK" sz="3200" dirty="0">
              <a:solidFill>
                <a:srgbClr val="002060"/>
              </a:solidFill>
            </a:endParaRPr>
          </a:p>
          <a:p>
            <a:pPr marL="901700" lvl="1" indent="-444500">
              <a:lnSpc>
                <a:spcPct val="100000"/>
              </a:lnSpc>
              <a:buBlip>
                <a:blip r:embed="rId3"/>
              </a:buBlip>
            </a:pPr>
            <a:r>
              <a:rPr lang="en-HK" sz="3200" dirty="0"/>
              <a:t>Headaches</a:t>
            </a:r>
          </a:p>
          <a:p>
            <a:pPr marL="901700" lvl="1" indent="-444500">
              <a:lnSpc>
                <a:spcPct val="100000"/>
              </a:lnSpc>
              <a:buBlip>
                <a:blip r:embed="rId3"/>
              </a:buBlip>
            </a:pPr>
            <a:r>
              <a:rPr lang="en-HK" sz="3200" dirty="0"/>
              <a:t>Acne</a:t>
            </a:r>
          </a:p>
          <a:p>
            <a:pPr marL="901700" lvl="1" indent="-444500">
              <a:lnSpc>
                <a:spcPct val="100000"/>
              </a:lnSpc>
              <a:buBlip>
                <a:blip r:embed="rId3"/>
              </a:buBlip>
            </a:pPr>
            <a:r>
              <a:rPr lang="en-HK" sz="3200" dirty="0"/>
              <a:t>Bloating</a:t>
            </a:r>
          </a:p>
          <a:p>
            <a:pPr>
              <a:lnSpc>
                <a:spcPct val="100000"/>
              </a:lnSpc>
            </a:pPr>
            <a:endParaRPr lang="en-GB" sz="32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157B24-AF31-DE00-7977-BC8D6D5E4B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11015663" cy="742950"/>
          </a:xfrm>
        </p:spPr>
        <p:txBody>
          <a:bodyPr/>
          <a:lstStyle/>
          <a:p>
            <a:r>
              <a:rPr lang="en-HK" b="1" dirty="0"/>
              <a:t>Just Before Menstruation</a:t>
            </a:r>
          </a:p>
        </p:txBody>
      </p:sp>
      <p:pic>
        <p:nvPicPr>
          <p:cNvPr id="5" name="Picture 4" descr="A blue circle with a hand and a heart on it&#10;&#10;Description automatically generated">
            <a:extLst>
              <a:ext uri="{FF2B5EF4-FFF2-40B4-BE49-F238E27FC236}">
                <a16:creationId xmlns:a16="http://schemas.microsoft.com/office/drawing/2014/main" id="{D578496A-4110-7E2C-3F0E-D2258481EF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2718" y="177212"/>
            <a:ext cx="1349219" cy="1349219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9AAA291-DF1E-D3BC-567A-AD29FE803ED4}"/>
              </a:ext>
            </a:extLst>
          </p:cNvPr>
          <p:cNvSpPr txBox="1">
            <a:spLocks/>
          </p:cNvSpPr>
          <p:nvPr/>
        </p:nvSpPr>
        <p:spPr>
          <a:xfrm>
            <a:off x="5101760" y="4940108"/>
            <a:ext cx="5610958" cy="15039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1700" lvl="1" indent="-444500">
              <a:lnSpc>
                <a:spcPct val="100000"/>
              </a:lnSpc>
              <a:buFont typeface="Arial" panose="020B0604020202020204" pitchFamily="34" charset="0"/>
              <a:buBlip>
                <a:blip r:embed="rId3"/>
              </a:buBlip>
            </a:pPr>
            <a:r>
              <a:rPr lang="en-HK" sz="3200" dirty="0"/>
              <a:t>Breast Tenderness</a:t>
            </a:r>
          </a:p>
          <a:p>
            <a:pPr marL="901700" lvl="1" indent="-444500">
              <a:lnSpc>
                <a:spcPct val="100000"/>
              </a:lnSpc>
              <a:buFont typeface="Arial" panose="020B0604020202020204" pitchFamily="34" charset="0"/>
              <a:buBlip>
                <a:blip r:embed="rId3"/>
              </a:buBlip>
            </a:pPr>
            <a:r>
              <a:rPr lang="en-HK" sz="3200" dirty="0"/>
              <a:t>Mood Changes</a:t>
            </a:r>
          </a:p>
          <a:p>
            <a:pPr marL="901700" lvl="1" indent="-444500">
              <a:lnSpc>
                <a:spcPct val="100000"/>
              </a:lnSpc>
              <a:buFont typeface="Arial" panose="020B0604020202020204" pitchFamily="34" charset="0"/>
              <a:buBlip>
                <a:blip r:embed="rId3"/>
              </a:buBlip>
            </a:pPr>
            <a:r>
              <a:rPr lang="en-HK" sz="3200" dirty="0"/>
              <a:t>Food Cravings</a:t>
            </a:r>
          </a:p>
        </p:txBody>
      </p:sp>
    </p:spTree>
    <p:extLst>
      <p:ext uri="{BB962C8B-B14F-4D97-AF65-F5344CB8AC3E}">
        <p14:creationId xmlns:p14="http://schemas.microsoft.com/office/powerpoint/2010/main" val="107891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28B1FE-94DC-1EC5-FC4D-9E8E1361E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C2C342-25C1-2E4C-F0A5-BBD3993EE6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1514" y="2037352"/>
            <a:ext cx="5787860" cy="2014546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n-HK" sz="3200" dirty="0"/>
              <a:t>Before menstruation begins, </a:t>
            </a:r>
            <a:r>
              <a:rPr lang="en-HK" sz="3200" b="1" dirty="0">
                <a:solidFill>
                  <a:srgbClr val="002060"/>
                </a:solidFill>
              </a:rPr>
              <a:t>oestradiol and progesterone levels fall</a:t>
            </a:r>
            <a:r>
              <a:rPr lang="en-HK" sz="3200" dirty="0">
                <a:solidFill>
                  <a:srgbClr val="002060"/>
                </a:solidFill>
              </a:rPr>
              <a:t>. 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HK" sz="3200" dirty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32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6C41226-E0DE-C57A-ADCD-228C4A676B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11015663" cy="742950"/>
          </a:xfrm>
        </p:spPr>
        <p:txBody>
          <a:bodyPr/>
          <a:lstStyle/>
          <a:p>
            <a:r>
              <a:rPr lang="en-HK" b="1" dirty="0"/>
              <a:t>Just Before Menstruation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48B816D-5549-55FB-ABD6-D30BFD2B5379}"/>
              </a:ext>
            </a:extLst>
          </p:cNvPr>
          <p:cNvGrpSpPr/>
          <p:nvPr/>
        </p:nvGrpSpPr>
        <p:grpSpPr>
          <a:xfrm>
            <a:off x="7136095" y="1834791"/>
            <a:ext cx="4699304" cy="2029908"/>
            <a:chOff x="4397326" y="3670513"/>
            <a:chExt cx="4699304" cy="202990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49321FC-CB11-B238-7E77-E5F89409AA2E}"/>
                </a:ext>
              </a:extLst>
            </p:cNvPr>
            <p:cNvSpPr txBox="1"/>
            <p:nvPr/>
          </p:nvSpPr>
          <p:spPr>
            <a:xfrm>
              <a:off x="4739347" y="3686904"/>
              <a:ext cx="4357283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noProof="1">
                  <a:solidFill>
                    <a:schemeClr val="tx2"/>
                  </a:solidFill>
                  <a:latin typeface="Montserrat" pitchFamily="2" charset="77"/>
                </a:rPr>
                <a:t>Oestradiol and Progesterone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7757B60-972E-334C-1A0A-BBCBE6E412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10223" y="3670513"/>
              <a:ext cx="4029716" cy="0"/>
            </a:xfrm>
            <a:prstGeom prst="line">
              <a:avLst/>
            </a:prstGeom>
            <a:ln w="381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C7DD559-9E57-4EC0-B8CB-075347053A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41220" y="5034364"/>
              <a:ext cx="4029716" cy="0"/>
            </a:xfrm>
            <a:prstGeom prst="line">
              <a:avLst/>
            </a:prstGeom>
            <a:ln w="381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ECAD7E0E-2E8E-63F0-D6BC-03ACA62D0A53}"/>
                </a:ext>
              </a:extLst>
            </p:cNvPr>
            <p:cNvSpPr/>
            <p:nvPr/>
          </p:nvSpPr>
          <p:spPr>
            <a:xfrm>
              <a:off x="4928461" y="3981061"/>
              <a:ext cx="3998563" cy="816126"/>
            </a:xfrm>
            <a:custGeom>
              <a:avLst/>
              <a:gdLst>
                <a:gd name="connsiteX0" fmla="*/ 0 w 3998563"/>
                <a:gd name="connsiteY0" fmla="*/ 776919 h 816126"/>
                <a:gd name="connsiteX1" fmla="*/ 728420 w 3998563"/>
                <a:gd name="connsiteY1" fmla="*/ 792417 h 816126"/>
                <a:gd name="connsiteX2" fmla="*/ 1007390 w 3998563"/>
                <a:gd name="connsiteY2" fmla="*/ 497949 h 816126"/>
                <a:gd name="connsiteX3" fmla="*/ 1301858 w 3998563"/>
                <a:gd name="connsiteY3" fmla="*/ 2003 h 816126"/>
                <a:gd name="connsiteX4" fmla="*/ 1642820 w 3998563"/>
                <a:gd name="connsiteY4" fmla="*/ 699427 h 816126"/>
                <a:gd name="connsiteX5" fmla="*/ 1797803 w 3998563"/>
                <a:gd name="connsiteY5" fmla="*/ 807915 h 816126"/>
                <a:gd name="connsiteX6" fmla="*/ 1983783 w 3998563"/>
                <a:gd name="connsiteY6" fmla="*/ 776919 h 816126"/>
                <a:gd name="connsiteX7" fmla="*/ 2495227 w 3998563"/>
                <a:gd name="connsiteY7" fmla="*/ 575441 h 816126"/>
                <a:gd name="connsiteX8" fmla="*/ 2665708 w 3998563"/>
                <a:gd name="connsiteY8" fmla="*/ 497949 h 816126"/>
                <a:gd name="connsiteX9" fmla="*/ 2913681 w 3998563"/>
                <a:gd name="connsiteY9" fmla="*/ 544444 h 816126"/>
                <a:gd name="connsiteX10" fmla="*/ 3394129 w 3998563"/>
                <a:gd name="connsiteY10" fmla="*/ 714925 h 816126"/>
                <a:gd name="connsiteX11" fmla="*/ 3859078 w 3998563"/>
                <a:gd name="connsiteY11" fmla="*/ 792417 h 816126"/>
                <a:gd name="connsiteX12" fmla="*/ 3998563 w 3998563"/>
                <a:gd name="connsiteY12" fmla="*/ 792417 h 81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98563" h="816126">
                  <a:moveTo>
                    <a:pt x="0" y="776919"/>
                  </a:moveTo>
                  <a:cubicBezTo>
                    <a:pt x="280261" y="807915"/>
                    <a:pt x="560522" y="838912"/>
                    <a:pt x="728420" y="792417"/>
                  </a:cubicBezTo>
                  <a:cubicBezTo>
                    <a:pt x="896318" y="745922"/>
                    <a:pt x="911817" y="629685"/>
                    <a:pt x="1007390" y="497949"/>
                  </a:cubicBezTo>
                  <a:cubicBezTo>
                    <a:pt x="1102963" y="366213"/>
                    <a:pt x="1195953" y="-31577"/>
                    <a:pt x="1301858" y="2003"/>
                  </a:cubicBezTo>
                  <a:cubicBezTo>
                    <a:pt x="1407763" y="35583"/>
                    <a:pt x="1560163" y="565108"/>
                    <a:pt x="1642820" y="699427"/>
                  </a:cubicBezTo>
                  <a:cubicBezTo>
                    <a:pt x="1725478" y="833746"/>
                    <a:pt x="1740976" y="795000"/>
                    <a:pt x="1797803" y="807915"/>
                  </a:cubicBezTo>
                  <a:cubicBezTo>
                    <a:pt x="1854630" y="820830"/>
                    <a:pt x="1867546" y="815665"/>
                    <a:pt x="1983783" y="776919"/>
                  </a:cubicBezTo>
                  <a:cubicBezTo>
                    <a:pt x="2100020" y="738173"/>
                    <a:pt x="2381573" y="621936"/>
                    <a:pt x="2495227" y="575441"/>
                  </a:cubicBezTo>
                  <a:cubicBezTo>
                    <a:pt x="2608881" y="528946"/>
                    <a:pt x="2595966" y="503115"/>
                    <a:pt x="2665708" y="497949"/>
                  </a:cubicBezTo>
                  <a:cubicBezTo>
                    <a:pt x="2735450" y="492783"/>
                    <a:pt x="2792277" y="508281"/>
                    <a:pt x="2913681" y="544444"/>
                  </a:cubicBezTo>
                  <a:cubicBezTo>
                    <a:pt x="3035085" y="580607"/>
                    <a:pt x="3236563" y="673596"/>
                    <a:pt x="3394129" y="714925"/>
                  </a:cubicBezTo>
                  <a:cubicBezTo>
                    <a:pt x="3551695" y="756254"/>
                    <a:pt x="3758339" y="779502"/>
                    <a:pt x="3859078" y="792417"/>
                  </a:cubicBezTo>
                  <a:cubicBezTo>
                    <a:pt x="3959817" y="805332"/>
                    <a:pt x="3979190" y="798874"/>
                    <a:pt x="3998563" y="792417"/>
                  </a:cubicBez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1">
                <a:latin typeface="Montserrat" pitchFamily="2" charset="77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78A66FBC-C252-AFF3-165F-A1FF81FD1B0D}"/>
                </a:ext>
              </a:extLst>
            </p:cNvPr>
            <p:cNvSpPr/>
            <p:nvPr/>
          </p:nvSpPr>
          <p:spPr>
            <a:xfrm>
              <a:off x="4928461" y="4013991"/>
              <a:ext cx="4015055" cy="808338"/>
            </a:xfrm>
            <a:custGeom>
              <a:avLst/>
              <a:gdLst>
                <a:gd name="connsiteX0" fmla="*/ 0 w 4015055"/>
                <a:gd name="connsiteY0" fmla="*/ 774985 h 808338"/>
                <a:gd name="connsiteX1" fmla="*/ 836908 w 4015055"/>
                <a:gd name="connsiteY1" fmla="*/ 790484 h 808338"/>
                <a:gd name="connsiteX2" fmla="*/ 1518834 w 4015055"/>
                <a:gd name="connsiteY2" fmla="*/ 774985 h 808338"/>
                <a:gd name="connsiteX3" fmla="*/ 2185261 w 4015055"/>
                <a:gd name="connsiteY3" fmla="*/ 403026 h 808338"/>
                <a:gd name="connsiteX4" fmla="*/ 2743200 w 4015055"/>
                <a:gd name="connsiteY4" fmla="*/ 70 h 808338"/>
                <a:gd name="connsiteX5" fmla="*/ 3285641 w 4015055"/>
                <a:gd name="connsiteY5" fmla="*/ 434023 h 808338"/>
                <a:gd name="connsiteX6" fmla="*/ 3611105 w 4015055"/>
                <a:gd name="connsiteY6" fmla="*/ 666497 h 808338"/>
                <a:gd name="connsiteX7" fmla="*/ 3952068 w 4015055"/>
                <a:gd name="connsiteY7" fmla="*/ 759487 h 808338"/>
                <a:gd name="connsiteX8" fmla="*/ 4014061 w 4015055"/>
                <a:gd name="connsiteY8" fmla="*/ 759487 h 80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15055" h="808338">
                  <a:moveTo>
                    <a:pt x="0" y="774985"/>
                  </a:moveTo>
                  <a:lnTo>
                    <a:pt x="836908" y="790484"/>
                  </a:lnTo>
                  <a:cubicBezTo>
                    <a:pt x="1090047" y="790484"/>
                    <a:pt x="1294109" y="839561"/>
                    <a:pt x="1518834" y="774985"/>
                  </a:cubicBezTo>
                  <a:cubicBezTo>
                    <a:pt x="1743559" y="710409"/>
                    <a:pt x="1981200" y="532178"/>
                    <a:pt x="2185261" y="403026"/>
                  </a:cubicBezTo>
                  <a:cubicBezTo>
                    <a:pt x="2389322" y="273873"/>
                    <a:pt x="2559803" y="-5096"/>
                    <a:pt x="2743200" y="70"/>
                  </a:cubicBezTo>
                  <a:cubicBezTo>
                    <a:pt x="2926597" y="5236"/>
                    <a:pt x="3140990" y="322952"/>
                    <a:pt x="3285641" y="434023"/>
                  </a:cubicBezTo>
                  <a:cubicBezTo>
                    <a:pt x="3430292" y="545094"/>
                    <a:pt x="3500034" y="612253"/>
                    <a:pt x="3611105" y="666497"/>
                  </a:cubicBezTo>
                  <a:cubicBezTo>
                    <a:pt x="3722176" y="720741"/>
                    <a:pt x="3952068" y="759487"/>
                    <a:pt x="3952068" y="759487"/>
                  </a:cubicBezTo>
                  <a:cubicBezTo>
                    <a:pt x="4019227" y="774985"/>
                    <a:pt x="4016644" y="767236"/>
                    <a:pt x="4014061" y="75948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1">
                <a:latin typeface="Montserrat" pitchFamily="2" charset="7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D883710-A106-D938-BC87-3251FDC84B45}"/>
                </a:ext>
              </a:extLst>
            </p:cNvPr>
            <p:cNvSpPr txBox="1"/>
            <p:nvPr/>
          </p:nvSpPr>
          <p:spPr>
            <a:xfrm>
              <a:off x="4739347" y="4128817"/>
              <a:ext cx="981359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1200" noProof="1">
                  <a:solidFill>
                    <a:schemeClr val="accent2"/>
                  </a:solidFill>
                  <a:latin typeface="Montserrat" pitchFamily="2" charset="77"/>
                </a:rPr>
                <a:t>Oestradiol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E93D227-FCD4-9260-199F-1B92D5866A51}"/>
                </a:ext>
              </a:extLst>
            </p:cNvPr>
            <p:cNvSpPr txBox="1"/>
            <p:nvPr/>
          </p:nvSpPr>
          <p:spPr>
            <a:xfrm>
              <a:off x="4397326" y="4380428"/>
              <a:ext cx="148151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noProof="1">
                  <a:solidFill>
                    <a:srgbClr val="002060"/>
                  </a:solidFill>
                  <a:latin typeface="Montserrat" pitchFamily="2" charset="77"/>
                </a:rPr>
                <a:t>Progesterone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208D84F-B33B-30B7-E932-B1A96C208BC5}"/>
                </a:ext>
              </a:extLst>
            </p:cNvPr>
            <p:cNvSpPr/>
            <p:nvPr/>
          </p:nvSpPr>
          <p:spPr>
            <a:xfrm>
              <a:off x="4874518" y="5023411"/>
              <a:ext cx="4065421" cy="40001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itchFamily="2" charset="77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FC2A9DF-74F9-1B7C-9E0D-A18CB17006CD}"/>
                </a:ext>
              </a:extLst>
            </p:cNvPr>
            <p:cNvSpPr txBox="1"/>
            <p:nvPr/>
          </p:nvSpPr>
          <p:spPr>
            <a:xfrm>
              <a:off x="6369173" y="5423422"/>
              <a:ext cx="107914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2"/>
                  </a:solidFill>
                  <a:latin typeface="Montserrat" pitchFamily="2" charset="77"/>
                </a:rPr>
                <a:t>Time / Days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A50E3E1-4726-6AAC-ABCB-D4A15FB97AE7}"/>
                </a:ext>
              </a:extLst>
            </p:cNvPr>
            <p:cNvSpPr txBox="1"/>
            <p:nvPr/>
          </p:nvSpPr>
          <p:spPr>
            <a:xfrm>
              <a:off x="4860268" y="5057372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2"/>
                  </a:solidFill>
                  <a:latin typeface="Montserrat" pitchFamily="2" charset="77"/>
                </a:rPr>
                <a:t>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6031662-2E52-14B6-E680-95D8412EDA0B}"/>
                </a:ext>
              </a:extLst>
            </p:cNvPr>
            <p:cNvSpPr txBox="1"/>
            <p:nvPr/>
          </p:nvSpPr>
          <p:spPr>
            <a:xfrm>
              <a:off x="6561451" y="5057370"/>
              <a:ext cx="38343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2"/>
                  </a:solidFill>
                  <a:latin typeface="Montserrat" pitchFamily="2" charset="77"/>
                </a:rPr>
                <a:t>14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816DF82-E1E1-1202-9D97-3B8E735F1087}"/>
                </a:ext>
              </a:extLst>
            </p:cNvPr>
            <p:cNvSpPr txBox="1"/>
            <p:nvPr/>
          </p:nvSpPr>
          <p:spPr>
            <a:xfrm>
              <a:off x="5749605" y="5057370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2"/>
                  </a:solidFill>
                  <a:latin typeface="Montserrat" pitchFamily="2" charset="77"/>
                </a:rPr>
                <a:t>7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4527919-098A-9F30-F91D-9C20643E7809}"/>
                </a:ext>
              </a:extLst>
            </p:cNvPr>
            <p:cNvSpPr txBox="1"/>
            <p:nvPr/>
          </p:nvSpPr>
          <p:spPr>
            <a:xfrm>
              <a:off x="7665248" y="5073894"/>
              <a:ext cx="38343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2"/>
                  </a:solidFill>
                  <a:latin typeface="Montserrat" pitchFamily="2" charset="77"/>
                </a:rPr>
                <a:t>21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07CCEBC-7A70-7A80-F7AD-363A6A49C13F}"/>
                </a:ext>
              </a:extLst>
            </p:cNvPr>
            <p:cNvSpPr txBox="1"/>
            <p:nvPr/>
          </p:nvSpPr>
          <p:spPr>
            <a:xfrm>
              <a:off x="8568076" y="5069529"/>
              <a:ext cx="52855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2"/>
                  </a:solidFill>
                  <a:latin typeface="Montserrat" pitchFamily="2" charset="77"/>
                </a:rPr>
                <a:t>28</a:t>
              </a:r>
            </a:p>
          </p:txBody>
        </p:sp>
      </p:grpSp>
      <p:sp>
        <p:nvSpPr>
          <p:cNvPr id="26" name="Arrow: Left 6">
            <a:extLst>
              <a:ext uri="{FF2B5EF4-FFF2-40B4-BE49-F238E27FC236}">
                <a16:creationId xmlns:a16="http://schemas.microsoft.com/office/drawing/2014/main" id="{5CD16ADD-E351-73C3-D226-045FDBBF95AE}"/>
              </a:ext>
            </a:extLst>
          </p:cNvPr>
          <p:cNvSpPr/>
          <p:nvPr/>
        </p:nvSpPr>
        <p:spPr>
          <a:xfrm rot="6653804">
            <a:off x="9930657" y="3626018"/>
            <a:ext cx="1956816" cy="477361"/>
          </a:xfrm>
          <a:prstGeom prst="leftArrow">
            <a:avLst/>
          </a:prstGeom>
          <a:solidFill>
            <a:srgbClr val="C3A48C"/>
          </a:solidFill>
          <a:ln>
            <a:solidFill>
              <a:srgbClr val="15195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561D9F5A-71FA-E341-5DE1-57A328705F0B}"/>
              </a:ext>
            </a:extLst>
          </p:cNvPr>
          <p:cNvSpPr txBox="1">
            <a:spLocks/>
          </p:cNvSpPr>
          <p:nvPr/>
        </p:nvSpPr>
        <p:spPr>
          <a:xfrm>
            <a:off x="644053" y="4468419"/>
            <a:ext cx="9039605" cy="21961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HK" sz="3200" dirty="0"/>
              <a:t>These </a:t>
            </a:r>
            <a:r>
              <a:rPr lang="en-HK" sz="3200" b="1" dirty="0">
                <a:solidFill>
                  <a:srgbClr val="002060"/>
                </a:solidFill>
              </a:rPr>
              <a:t>hormone changes </a:t>
            </a:r>
            <a:r>
              <a:rPr lang="en-HK" sz="3200" dirty="0"/>
              <a:t>can affect the </a:t>
            </a:r>
            <a:r>
              <a:rPr lang="en-HK" sz="3200" b="1" dirty="0">
                <a:solidFill>
                  <a:srgbClr val="002060"/>
                </a:solidFill>
              </a:rPr>
              <a:t>brain, skin, digestion, appetite</a:t>
            </a:r>
            <a:r>
              <a:rPr lang="en-HK" sz="3200" dirty="0"/>
              <a:t>, and </a:t>
            </a:r>
            <a:r>
              <a:rPr lang="en-HK" sz="3200" b="1" dirty="0">
                <a:solidFill>
                  <a:srgbClr val="002060"/>
                </a:solidFill>
              </a:rPr>
              <a:t>mood</a:t>
            </a:r>
            <a:r>
              <a:rPr lang="en-HK" sz="3200" dirty="0"/>
              <a:t>, which is why some people notice symptoms </a:t>
            </a:r>
            <a:r>
              <a:rPr lang="en-HK" sz="3200" b="1" dirty="0">
                <a:solidFill>
                  <a:srgbClr val="002060"/>
                </a:solidFill>
              </a:rPr>
              <a:t>before their period starts</a:t>
            </a:r>
            <a:r>
              <a:rPr lang="en-HK" sz="3200" dirty="0"/>
              <a:t>.</a:t>
            </a:r>
          </a:p>
        </p:txBody>
      </p:sp>
      <p:pic>
        <p:nvPicPr>
          <p:cNvPr id="28" name="Picture 27" descr="A blue circle with a hand and a heart on it&#10;&#10;Description automatically generated">
            <a:extLst>
              <a:ext uri="{FF2B5EF4-FFF2-40B4-BE49-F238E27FC236}">
                <a16:creationId xmlns:a16="http://schemas.microsoft.com/office/drawing/2014/main" id="{8AB144CB-AE3C-44B7-8DA6-26F154753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2718" y="177212"/>
            <a:ext cx="1349219" cy="134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169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94BBDF-7AFC-9492-D270-FB0EA22F98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4EAEDE-6AE6-990E-2395-7F71E43A7F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10058400" cy="742950"/>
          </a:xfrm>
        </p:spPr>
        <p:txBody>
          <a:bodyPr/>
          <a:lstStyle/>
          <a:p>
            <a:r>
              <a:rPr lang="en-HK" b="1" dirty="0"/>
              <a:t>Bloating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91673-C60D-F5D9-1C9D-F2AF04C992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49" y="1750260"/>
            <a:ext cx="9916057" cy="493628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HK" sz="3200" b="1" dirty="0">
                <a:solidFill>
                  <a:srgbClr val="002060"/>
                </a:solidFill>
              </a:rPr>
              <a:t>What it is: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HK" sz="3200" dirty="0"/>
              <a:t>Bloating is a feeling of </a:t>
            </a:r>
            <a:r>
              <a:rPr lang="en-HK" sz="3200" b="1" dirty="0">
                <a:solidFill>
                  <a:srgbClr val="002060"/>
                </a:solidFill>
              </a:rPr>
              <a:t>fullness</a:t>
            </a:r>
            <a:r>
              <a:rPr lang="en-HK" sz="3200" dirty="0"/>
              <a:t>, tightness, or swelling in the </a:t>
            </a:r>
            <a:r>
              <a:rPr lang="en-HK" sz="3200" b="1" dirty="0">
                <a:solidFill>
                  <a:srgbClr val="002060"/>
                </a:solidFill>
              </a:rPr>
              <a:t>abdomen</a:t>
            </a:r>
            <a:r>
              <a:rPr lang="en-HK" sz="3200" dirty="0"/>
              <a:t>.</a:t>
            </a:r>
            <a:endParaRPr lang="en-HK" sz="3200" b="1" dirty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HK" sz="3200" b="1" dirty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HK" sz="3200" b="1" dirty="0">
                <a:solidFill>
                  <a:srgbClr val="002060"/>
                </a:solidFill>
              </a:rPr>
              <a:t>Why:</a:t>
            </a:r>
            <a:r>
              <a:rPr lang="en-HK" sz="3200" dirty="0">
                <a:solidFill>
                  <a:srgbClr val="002060"/>
                </a:solidFill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HK" sz="3200" dirty="0"/>
              <a:t>It can happen because </a:t>
            </a:r>
            <a:r>
              <a:rPr lang="en-HK" sz="3200" b="1" dirty="0">
                <a:solidFill>
                  <a:srgbClr val="002060"/>
                </a:solidFill>
              </a:rPr>
              <a:t>hormone changes </a:t>
            </a:r>
            <a:r>
              <a:rPr lang="en-HK" sz="3200" dirty="0"/>
              <a:t>before and during a period can cause the body to </a:t>
            </a:r>
            <a:r>
              <a:rPr lang="en-HK" sz="3200" b="1" dirty="0">
                <a:solidFill>
                  <a:srgbClr val="002060"/>
                </a:solidFill>
              </a:rPr>
              <a:t>hold more water </a:t>
            </a:r>
            <a:r>
              <a:rPr lang="en-HK" sz="3200" dirty="0"/>
              <a:t>and affect </a:t>
            </a:r>
            <a:r>
              <a:rPr lang="en-HK" sz="3200" b="1" dirty="0">
                <a:solidFill>
                  <a:srgbClr val="002060"/>
                </a:solidFill>
              </a:rPr>
              <a:t>digestion</a:t>
            </a:r>
            <a:r>
              <a:rPr lang="en-HK" sz="3200" dirty="0"/>
              <a:t>.</a:t>
            </a:r>
            <a:endParaRPr lang="en-GB" sz="3200" dirty="0"/>
          </a:p>
        </p:txBody>
      </p:sp>
      <p:pic>
        <p:nvPicPr>
          <p:cNvPr id="4" name="Picture 3" descr="A blue circle with a hand and a heart on it&#10;&#10;Description automatically generated">
            <a:extLst>
              <a:ext uri="{FF2B5EF4-FFF2-40B4-BE49-F238E27FC236}">
                <a16:creationId xmlns:a16="http://schemas.microsoft.com/office/drawing/2014/main" id="{7AB576BD-5218-F948-D859-EF912C17A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2718" y="177212"/>
            <a:ext cx="1349219" cy="134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500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BDD2D5-22BA-942D-57F3-E9A1C24E6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84397D-7836-3904-CAD6-408DCE0172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10058400" cy="742950"/>
          </a:xfrm>
        </p:spPr>
        <p:txBody>
          <a:bodyPr/>
          <a:lstStyle/>
          <a:p>
            <a:r>
              <a:rPr lang="en-HK" b="1" dirty="0"/>
              <a:t>Acne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145E7D-8E79-5DB7-509F-0F721C152E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49" y="1750260"/>
            <a:ext cx="9916057" cy="493628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HK" sz="3200" b="1" dirty="0">
                <a:solidFill>
                  <a:srgbClr val="002060"/>
                </a:solidFill>
              </a:rPr>
              <a:t>What it is: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HK" sz="3200" dirty="0"/>
              <a:t>Some people notice </a:t>
            </a:r>
            <a:r>
              <a:rPr lang="en-HK" sz="3200" b="1" dirty="0">
                <a:solidFill>
                  <a:srgbClr val="002060"/>
                </a:solidFill>
              </a:rPr>
              <a:t>spots</a:t>
            </a:r>
            <a:r>
              <a:rPr lang="en-HK" sz="3200" dirty="0"/>
              <a:t> or </a:t>
            </a:r>
            <a:r>
              <a:rPr lang="en-HK" sz="3200" b="1" dirty="0">
                <a:solidFill>
                  <a:srgbClr val="002060"/>
                </a:solidFill>
              </a:rPr>
              <a:t>breakouts</a:t>
            </a:r>
            <a:r>
              <a:rPr lang="en-HK" sz="3200" dirty="0"/>
              <a:t> in the days before their period.</a:t>
            </a:r>
            <a:endParaRPr lang="en-HK" sz="3200" b="1" dirty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HK" sz="3200" b="1" dirty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HK" sz="3200" b="1" dirty="0">
                <a:solidFill>
                  <a:srgbClr val="002060"/>
                </a:solidFill>
              </a:rPr>
              <a:t>Why:</a:t>
            </a:r>
            <a:r>
              <a:rPr lang="en-HK" sz="3200" dirty="0">
                <a:solidFill>
                  <a:srgbClr val="002060"/>
                </a:solidFill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HK" sz="3200" b="1" dirty="0">
                <a:solidFill>
                  <a:srgbClr val="002060"/>
                </a:solidFill>
              </a:rPr>
              <a:t>Hormone changes </a:t>
            </a:r>
            <a:r>
              <a:rPr lang="en-HK" sz="3200" dirty="0"/>
              <a:t>across the cycle can affect the skin and </a:t>
            </a:r>
            <a:r>
              <a:rPr lang="en-HK" sz="3200" b="1" dirty="0">
                <a:solidFill>
                  <a:srgbClr val="002060"/>
                </a:solidFill>
              </a:rPr>
              <a:t>increase oil production</a:t>
            </a:r>
            <a:r>
              <a:rPr lang="en-HK" sz="3200" dirty="0"/>
              <a:t>, which can lead to breakouts.</a:t>
            </a:r>
            <a:endParaRPr lang="en-GB" sz="3200" dirty="0"/>
          </a:p>
        </p:txBody>
      </p:sp>
      <p:pic>
        <p:nvPicPr>
          <p:cNvPr id="4" name="Picture 3" descr="A blue circle with a hand and a heart on it&#10;&#10;Description automatically generated">
            <a:extLst>
              <a:ext uri="{FF2B5EF4-FFF2-40B4-BE49-F238E27FC236}">
                <a16:creationId xmlns:a16="http://schemas.microsoft.com/office/drawing/2014/main" id="{6F6D5CF9-86A1-422B-0E94-462BB78B0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2718" y="177212"/>
            <a:ext cx="1349219" cy="134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603966"/>
      </p:ext>
    </p:extLst>
  </p:cSld>
  <p:clrMapOvr>
    <a:masterClrMapping/>
  </p:clrMapOvr>
</p:sld>
</file>

<file path=ppt/theme/theme1.xml><?xml version="1.0" encoding="utf-8"?>
<a:theme xmlns:a="http://schemas.openxmlformats.org/drawingml/2006/main" name="PD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D" id="{834CD58F-69CF-024C-A907-08E67EAB35EB}" vid="{2651FBC5-EDEC-504E-9148-AB3C6E664EE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PD</Template>
  <TotalTime>1969</TotalTime>
  <Words>1217</Words>
  <Application>Microsoft Macintosh PowerPoint</Application>
  <PresentationFormat>Widescreen</PresentationFormat>
  <Paragraphs>194</Paragraphs>
  <Slides>24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Aptos</vt:lpstr>
      <vt:lpstr>Arial</vt:lpstr>
      <vt:lpstr>Montserrat</vt:lpstr>
      <vt:lpstr>PD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Gina Davies</dc:creator>
  <cp:lastModifiedBy>Gina Davies</cp:lastModifiedBy>
  <cp:revision>377</cp:revision>
  <dcterms:created xsi:type="dcterms:W3CDTF">2024-11-04T11:58:24Z</dcterms:created>
  <dcterms:modified xsi:type="dcterms:W3CDTF">2026-03-15T01:40:46Z</dcterms:modified>
</cp:coreProperties>
</file>