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7"/>
  </p:notesMasterIdLst>
  <p:sldIdLst>
    <p:sldId id="257" r:id="rId2"/>
    <p:sldId id="295" r:id="rId3"/>
    <p:sldId id="296" r:id="rId4"/>
    <p:sldId id="307" r:id="rId5"/>
    <p:sldId id="294" r:id="rId6"/>
    <p:sldId id="308" r:id="rId7"/>
    <p:sldId id="297" r:id="rId8"/>
    <p:sldId id="298" r:id="rId9"/>
    <p:sldId id="299" r:id="rId10"/>
    <p:sldId id="300" r:id="rId11"/>
    <p:sldId id="309" r:id="rId12"/>
    <p:sldId id="301" r:id="rId13"/>
    <p:sldId id="312" r:id="rId14"/>
    <p:sldId id="302" r:id="rId15"/>
    <p:sldId id="311" r:id="rId16"/>
    <p:sldId id="316" r:id="rId17"/>
    <p:sldId id="317" r:id="rId18"/>
    <p:sldId id="318" r:id="rId19"/>
    <p:sldId id="319" r:id="rId20"/>
    <p:sldId id="320" r:id="rId21"/>
    <p:sldId id="315" r:id="rId22"/>
    <p:sldId id="314" r:id="rId23"/>
    <p:sldId id="303" r:id="rId24"/>
    <p:sldId id="313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48C"/>
    <a:srgbClr val="7C1B3C"/>
    <a:srgbClr val="1519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9"/>
    <p:restoredTop sz="82692"/>
  </p:normalViewPr>
  <p:slideViewPr>
    <p:cSldViewPr snapToGrid="0">
      <p:cViewPr varScale="1">
        <p:scale>
          <a:sx n="83" d="100"/>
          <a:sy n="83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8DDBB-E837-5842-9025-332433F604C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1F646066-6970-CE45-8ED5-34962F038BC8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GB" b="1" dirty="0">
              <a:solidFill>
                <a:srgbClr val="7C1B3C"/>
              </a:solidFill>
              <a:latin typeface="Montserrat" pitchFamily="2" charset="77"/>
            </a:rPr>
            <a:t>Encode</a:t>
          </a:r>
        </a:p>
      </dgm:t>
    </dgm:pt>
    <dgm:pt modelId="{06006FD6-7C15-6A40-A471-3AFE281B7AB4}" type="parTrans" cxnId="{EEA2F249-8479-6846-9C80-883FF9C2DB0A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2B597042-0494-0841-8B19-AD87499DBD24}" type="sibTrans" cxnId="{EEA2F249-8479-6846-9C80-883FF9C2DB0A}">
      <dgm:prSet/>
      <dgm:spPr/>
      <dgm:t>
        <a:bodyPr/>
        <a:lstStyle/>
        <a:p>
          <a:endParaRPr lang="en-GB" b="1">
            <a:solidFill>
              <a:srgbClr val="7C1B3C"/>
            </a:solidFill>
            <a:latin typeface="Montserrat" pitchFamily="2" charset="77"/>
          </a:endParaRPr>
        </a:p>
      </dgm:t>
    </dgm:pt>
    <dgm:pt modelId="{9D11D255-294D-1D4F-8332-657584E1026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GB" b="1" dirty="0">
              <a:solidFill>
                <a:srgbClr val="7C1B3C"/>
              </a:solidFill>
              <a:latin typeface="Montserrat" pitchFamily="2" charset="77"/>
            </a:rPr>
            <a:t>Consolidate</a:t>
          </a:r>
        </a:p>
      </dgm:t>
    </dgm:pt>
    <dgm:pt modelId="{2BF4A905-DA84-894B-BC1D-D150290BD763}" type="parTrans" cxnId="{A619E79D-444A-3444-80D5-22481C119580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33717157-7D4B-5849-8199-D212982FABE9}" type="sibTrans" cxnId="{A619E79D-444A-3444-80D5-22481C119580}">
      <dgm:prSet/>
      <dgm:spPr/>
      <dgm:t>
        <a:bodyPr/>
        <a:lstStyle/>
        <a:p>
          <a:endParaRPr lang="en-GB" b="1">
            <a:solidFill>
              <a:srgbClr val="7C1B3C"/>
            </a:solidFill>
            <a:latin typeface="Montserrat" pitchFamily="2" charset="77"/>
          </a:endParaRPr>
        </a:p>
      </dgm:t>
    </dgm:pt>
    <dgm:pt modelId="{E98F8264-70A4-D34D-9FFC-F4F74717247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GB" b="1" dirty="0">
              <a:solidFill>
                <a:srgbClr val="7C1B3C"/>
              </a:solidFill>
              <a:latin typeface="Montserrat" pitchFamily="2" charset="77"/>
            </a:rPr>
            <a:t>Retrieve</a:t>
          </a:r>
        </a:p>
      </dgm:t>
    </dgm:pt>
    <dgm:pt modelId="{8B3FE800-BC66-5F4E-9902-CC43CD5FC66A}" type="parTrans" cxnId="{3F15ADAE-CAF2-5E41-A576-FA126B53AECD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FC41350C-C8DD-174F-A94F-100262617D95}" type="sibTrans" cxnId="{3F15ADAE-CAF2-5E41-A576-FA126B53AECD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4736E87D-0A95-274B-ABC1-3CFCD81CAFE3}" type="pres">
      <dgm:prSet presAssocID="{75C8DDBB-E837-5842-9025-332433F604CA}" presName="Name0" presStyleCnt="0">
        <dgm:presLayoutVars>
          <dgm:dir/>
          <dgm:resizeHandles val="exact"/>
        </dgm:presLayoutVars>
      </dgm:prSet>
      <dgm:spPr/>
    </dgm:pt>
    <dgm:pt modelId="{FB8A41D8-127B-674F-8493-C25DB5B3084C}" type="pres">
      <dgm:prSet presAssocID="{1F646066-6970-CE45-8ED5-34962F038BC8}" presName="node" presStyleLbl="node1" presStyleIdx="0" presStyleCnt="3">
        <dgm:presLayoutVars>
          <dgm:bulletEnabled val="1"/>
        </dgm:presLayoutVars>
      </dgm:prSet>
      <dgm:spPr/>
    </dgm:pt>
    <dgm:pt modelId="{C2D2903B-D356-6F46-AD94-15961811C6BF}" type="pres">
      <dgm:prSet presAssocID="{2B597042-0494-0841-8B19-AD87499DBD24}" presName="sibTrans" presStyleLbl="sibTrans2D1" presStyleIdx="0" presStyleCnt="2"/>
      <dgm:spPr/>
    </dgm:pt>
    <dgm:pt modelId="{C8CB4780-760E-C94B-946B-D6CFAE520F3F}" type="pres">
      <dgm:prSet presAssocID="{2B597042-0494-0841-8B19-AD87499DBD24}" presName="connectorText" presStyleLbl="sibTrans2D1" presStyleIdx="0" presStyleCnt="2"/>
      <dgm:spPr/>
    </dgm:pt>
    <dgm:pt modelId="{2A594A77-3ED1-B04B-A7AA-E7DF4A7A0A4E}" type="pres">
      <dgm:prSet presAssocID="{9D11D255-294D-1D4F-8332-657584E10267}" presName="node" presStyleLbl="node1" presStyleIdx="1" presStyleCnt="3">
        <dgm:presLayoutVars>
          <dgm:bulletEnabled val="1"/>
        </dgm:presLayoutVars>
      </dgm:prSet>
      <dgm:spPr/>
    </dgm:pt>
    <dgm:pt modelId="{C591A02B-7B93-734F-982A-38E8A32C4EFD}" type="pres">
      <dgm:prSet presAssocID="{33717157-7D4B-5849-8199-D212982FABE9}" presName="sibTrans" presStyleLbl="sibTrans2D1" presStyleIdx="1" presStyleCnt="2"/>
      <dgm:spPr/>
    </dgm:pt>
    <dgm:pt modelId="{2498F419-4D3E-2A4C-AC30-FD056FA0A4C7}" type="pres">
      <dgm:prSet presAssocID="{33717157-7D4B-5849-8199-D212982FABE9}" presName="connectorText" presStyleLbl="sibTrans2D1" presStyleIdx="1" presStyleCnt="2"/>
      <dgm:spPr/>
    </dgm:pt>
    <dgm:pt modelId="{CC3A7532-B291-3D42-A6D2-A403E3AD5533}" type="pres">
      <dgm:prSet presAssocID="{E98F8264-70A4-D34D-9FFC-F4F74717247D}" presName="node" presStyleLbl="node1" presStyleIdx="2" presStyleCnt="3">
        <dgm:presLayoutVars>
          <dgm:bulletEnabled val="1"/>
        </dgm:presLayoutVars>
      </dgm:prSet>
      <dgm:spPr/>
    </dgm:pt>
  </dgm:ptLst>
  <dgm:cxnLst>
    <dgm:cxn modelId="{68726D30-6EB5-6C41-AFF2-231354B699B7}" type="presOf" srcId="{75C8DDBB-E837-5842-9025-332433F604CA}" destId="{4736E87D-0A95-274B-ABC1-3CFCD81CAFE3}" srcOrd="0" destOrd="0" presId="urn:microsoft.com/office/officeart/2005/8/layout/process1"/>
    <dgm:cxn modelId="{399E2831-9A0D-6E4B-9087-8D048897BEC0}" type="presOf" srcId="{33717157-7D4B-5849-8199-D212982FABE9}" destId="{2498F419-4D3E-2A4C-AC30-FD056FA0A4C7}" srcOrd="1" destOrd="0" presId="urn:microsoft.com/office/officeart/2005/8/layout/process1"/>
    <dgm:cxn modelId="{C4934E48-0D16-604F-A740-C9A351064A8D}" type="presOf" srcId="{9D11D255-294D-1D4F-8332-657584E10267}" destId="{2A594A77-3ED1-B04B-A7AA-E7DF4A7A0A4E}" srcOrd="0" destOrd="0" presId="urn:microsoft.com/office/officeart/2005/8/layout/process1"/>
    <dgm:cxn modelId="{0511F748-5D97-0D49-BB03-E55DB402DCA8}" type="presOf" srcId="{2B597042-0494-0841-8B19-AD87499DBD24}" destId="{C8CB4780-760E-C94B-946B-D6CFAE520F3F}" srcOrd="1" destOrd="0" presId="urn:microsoft.com/office/officeart/2005/8/layout/process1"/>
    <dgm:cxn modelId="{EEA2F249-8479-6846-9C80-883FF9C2DB0A}" srcId="{75C8DDBB-E837-5842-9025-332433F604CA}" destId="{1F646066-6970-CE45-8ED5-34962F038BC8}" srcOrd="0" destOrd="0" parTransId="{06006FD6-7C15-6A40-A471-3AFE281B7AB4}" sibTransId="{2B597042-0494-0841-8B19-AD87499DBD24}"/>
    <dgm:cxn modelId="{52C3ED6A-C4B2-B342-A4DC-AB5F07274B40}" type="presOf" srcId="{1F646066-6970-CE45-8ED5-34962F038BC8}" destId="{FB8A41D8-127B-674F-8493-C25DB5B3084C}" srcOrd="0" destOrd="0" presId="urn:microsoft.com/office/officeart/2005/8/layout/process1"/>
    <dgm:cxn modelId="{08C9AF6F-B8A3-BA4A-8965-5BA2A47BF80A}" type="presOf" srcId="{33717157-7D4B-5849-8199-D212982FABE9}" destId="{C591A02B-7B93-734F-982A-38E8A32C4EFD}" srcOrd="0" destOrd="0" presId="urn:microsoft.com/office/officeart/2005/8/layout/process1"/>
    <dgm:cxn modelId="{A619E79D-444A-3444-80D5-22481C119580}" srcId="{75C8DDBB-E837-5842-9025-332433F604CA}" destId="{9D11D255-294D-1D4F-8332-657584E10267}" srcOrd="1" destOrd="0" parTransId="{2BF4A905-DA84-894B-BC1D-D150290BD763}" sibTransId="{33717157-7D4B-5849-8199-D212982FABE9}"/>
    <dgm:cxn modelId="{2E7FACA6-DAAF-C542-8127-5AC13F46FA53}" type="presOf" srcId="{E98F8264-70A4-D34D-9FFC-F4F74717247D}" destId="{CC3A7532-B291-3D42-A6D2-A403E3AD5533}" srcOrd="0" destOrd="0" presId="urn:microsoft.com/office/officeart/2005/8/layout/process1"/>
    <dgm:cxn modelId="{3F15ADAE-CAF2-5E41-A576-FA126B53AECD}" srcId="{75C8DDBB-E837-5842-9025-332433F604CA}" destId="{E98F8264-70A4-D34D-9FFC-F4F74717247D}" srcOrd="2" destOrd="0" parTransId="{8B3FE800-BC66-5F4E-9902-CC43CD5FC66A}" sibTransId="{FC41350C-C8DD-174F-A94F-100262617D95}"/>
    <dgm:cxn modelId="{6C7B86B7-0A46-3947-B384-9B32C4B6B73F}" type="presOf" srcId="{2B597042-0494-0841-8B19-AD87499DBD24}" destId="{C2D2903B-D356-6F46-AD94-15961811C6BF}" srcOrd="0" destOrd="0" presId="urn:microsoft.com/office/officeart/2005/8/layout/process1"/>
    <dgm:cxn modelId="{635ECE9A-C712-A84A-95DD-2418F9B5D46A}" type="presParOf" srcId="{4736E87D-0A95-274B-ABC1-3CFCD81CAFE3}" destId="{FB8A41D8-127B-674F-8493-C25DB5B3084C}" srcOrd="0" destOrd="0" presId="urn:microsoft.com/office/officeart/2005/8/layout/process1"/>
    <dgm:cxn modelId="{12ABC5C2-7970-0946-9ADF-3043DB570AC0}" type="presParOf" srcId="{4736E87D-0A95-274B-ABC1-3CFCD81CAFE3}" destId="{C2D2903B-D356-6F46-AD94-15961811C6BF}" srcOrd="1" destOrd="0" presId="urn:microsoft.com/office/officeart/2005/8/layout/process1"/>
    <dgm:cxn modelId="{AF7F9221-5692-B64C-BE95-024242F53FF6}" type="presParOf" srcId="{C2D2903B-D356-6F46-AD94-15961811C6BF}" destId="{C8CB4780-760E-C94B-946B-D6CFAE520F3F}" srcOrd="0" destOrd="0" presId="urn:microsoft.com/office/officeart/2005/8/layout/process1"/>
    <dgm:cxn modelId="{1869C9E4-DBF2-7048-9828-97B6674B638D}" type="presParOf" srcId="{4736E87D-0A95-274B-ABC1-3CFCD81CAFE3}" destId="{2A594A77-3ED1-B04B-A7AA-E7DF4A7A0A4E}" srcOrd="2" destOrd="0" presId="urn:microsoft.com/office/officeart/2005/8/layout/process1"/>
    <dgm:cxn modelId="{19540D1D-A13D-6044-81AC-967968DBB76B}" type="presParOf" srcId="{4736E87D-0A95-274B-ABC1-3CFCD81CAFE3}" destId="{C591A02B-7B93-734F-982A-38E8A32C4EFD}" srcOrd="3" destOrd="0" presId="urn:microsoft.com/office/officeart/2005/8/layout/process1"/>
    <dgm:cxn modelId="{F4E8BB8F-12AA-3149-AAB5-BB7086372CAF}" type="presParOf" srcId="{C591A02B-7B93-734F-982A-38E8A32C4EFD}" destId="{2498F419-4D3E-2A4C-AC30-FD056FA0A4C7}" srcOrd="0" destOrd="0" presId="urn:microsoft.com/office/officeart/2005/8/layout/process1"/>
    <dgm:cxn modelId="{70079DAA-39FD-AA4E-9ECD-04F424CE2F4D}" type="presParOf" srcId="{4736E87D-0A95-274B-ABC1-3CFCD81CAFE3}" destId="{CC3A7532-B291-3D42-A6D2-A403E3AD553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8DDBB-E837-5842-9025-332433F604C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1F646066-6970-CE45-8ED5-34962F038BC8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HK" dirty="0">
              <a:solidFill>
                <a:srgbClr val="7C1B3C"/>
              </a:solidFill>
              <a:latin typeface="Montserrat" pitchFamily="2" charset="77"/>
            </a:rPr>
            <a:t>Prepares the brain to absorb new information</a:t>
          </a:r>
          <a:endParaRPr lang="en-GB" b="1" dirty="0">
            <a:solidFill>
              <a:srgbClr val="7C1B3C"/>
            </a:solidFill>
            <a:latin typeface="Montserrat" pitchFamily="2" charset="77"/>
          </a:endParaRPr>
        </a:p>
      </dgm:t>
    </dgm:pt>
    <dgm:pt modelId="{06006FD6-7C15-6A40-A471-3AFE281B7AB4}" type="parTrans" cxnId="{EEA2F249-8479-6846-9C80-883FF9C2DB0A}">
      <dgm:prSet/>
      <dgm:spPr/>
      <dgm:t>
        <a:bodyPr/>
        <a:lstStyle/>
        <a:p>
          <a:endParaRPr lang="en-GB">
            <a:solidFill>
              <a:srgbClr val="7C1B3C"/>
            </a:solidFill>
            <a:latin typeface="Montserrat" pitchFamily="2" charset="77"/>
          </a:endParaRPr>
        </a:p>
      </dgm:t>
    </dgm:pt>
    <dgm:pt modelId="{2B597042-0494-0841-8B19-AD87499DBD24}" type="sibTrans" cxnId="{EEA2F249-8479-6846-9C80-883FF9C2DB0A}">
      <dgm:prSet/>
      <dgm:spPr/>
      <dgm:t>
        <a:bodyPr/>
        <a:lstStyle/>
        <a:p>
          <a:pPr rtl="0"/>
          <a:endParaRPr lang="en-GB" b="1">
            <a:solidFill>
              <a:srgbClr val="7C1B3C"/>
            </a:solidFill>
            <a:latin typeface="Montserrat" pitchFamily="2" charset="77"/>
          </a:endParaRPr>
        </a:p>
      </dgm:t>
    </dgm:pt>
    <dgm:pt modelId="{9D11D255-294D-1D4F-8332-657584E1026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HK" dirty="0">
              <a:solidFill>
                <a:srgbClr val="7C1B3C"/>
              </a:solidFill>
              <a:latin typeface="Montserrat" pitchFamily="2" charset="77"/>
            </a:rPr>
            <a:t>Strengthens and organises memories.</a:t>
          </a:r>
          <a:endParaRPr lang="en-GB" b="1" dirty="0">
            <a:solidFill>
              <a:srgbClr val="7C1B3C"/>
            </a:solidFill>
            <a:latin typeface="Montserrat" pitchFamily="2" charset="77"/>
          </a:endParaRPr>
        </a:p>
      </dgm:t>
    </dgm:pt>
    <dgm:pt modelId="{2BF4A905-DA84-894B-BC1D-D150290BD763}" type="parTrans" cxnId="{A619E79D-444A-3444-80D5-22481C119580}">
      <dgm:prSet/>
      <dgm:spPr/>
      <dgm:t>
        <a:bodyPr/>
        <a:lstStyle/>
        <a:p>
          <a:endParaRPr lang="en-GB">
            <a:solidFill>
              <a:srgbClr val="7C1B3C"/>
            </a:solidFill>
            <a:latin typeface="Montserrat" pitchFamily="2" charset="77"/>
          </a:endParaRPr>
        </a:p>
      </dgm:t>
    </dgm:pt>
    <dgm:pt modelId="{33717157-7D4B-5849-8199-D212982FABE9}" type="sibTrans" cxnId="{A619E79D-444A-3444-80D5-22481C119580}">
      <dgm:prSet/>
      <dgm:spPr/>
      <dgm:t>
        <a:bodyPr/>
        <a:lstStyle/>
        <a:p>
          <a:endParaRPr lang="en-GB" b="1">
            <a:solidFill>
              <a:srgbClr val="7C1B3C"/>
            </a:solidFill>
            <a:latin typeface="Montserrat" pitchFamily="2" charset="77"/>
          </a:endParaRPr>
        </a:p>
      </dgm:t>
    </dgm:pt>
    <dgm:pt modelId="{E98F8264-70A4-D34D-9FFC-F4F74717247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HK" dirty="0">
              <a:solidFill>
                <a:srgbClr val="7C1B3C"/>
              </a:solidFill>
              <a:latin typeface="Montserrat" pitchFamily="2" charset="77"/>
            </a:rPr>
            <a:t>Enhances recall and problem-solving.</a:t>
          </a:r>
          <a:endParaRPr lang="en-GB" b="1" dirty="0">
            <a:solidFill>
              <a:srgbClr val="7C1B3C"/>
            </a:solidFill>
            <a:latin typeface="Montserrat" pitchFamily="2" charset="77"/>
          </a:endParaRPr>
        </a:p>
      </dgm:t>
    </dgm:pt>
    <dgm:pt modelId="{8B3FE800-BC66-5F4E-9902-CC43CD5FC66A}" type="parTrans" cxnId="{3F15ADAE-CAF2-5E41-A576-FA126B53AECD}">
      <dgm:prSet/>
      <dgm:spPr/>
      <dgm:t>
        <a:bodyPr/>
        <a:lstStyle/>
        <a:p>
          <a:endParaRPr lang="en-GB">
            <a:solidFill>
              <a:srgbClr val="7C1B3C"/>
            </a:solidFill>
            <a:latin typeface="Montserrat" pitchFamily="2" charset="77"/>
          </a:endParaRPr>
        </a:p>
      </dgm:t>
    </dgm:pt>
    <dgm:pt modelId="{FC41350C-C8DD-174F-A94F-100262617D95}" type="sibTrans" cxnId="{3F15ADAE-CAF2-5E41-A576-FA126B53AECD}">
      <dgm:prSet/>
      <dgm:spPr/>
      <dgm:t>
        <a:bodyPr/>
        <a:lstStyle/>
        <a:p>
          <a:endParaRPr lang="en-GB">
            <a:solidFill>
              <a:srgbClr val="7C1B3C"/>
            </a:solidFill>
            <a:latin typeface="Montserrat" pitchFamily="2" charset="77"/>
          </a:endParaRPr>
        </a:p>
      </dgm:t>
    </dgm:pt>
    <dgm:pt modelId="{4736E87D-0A95-274B-ABC1-3CFCD81CAFE3}" type="pres">
      <dgm:prSet presAssocID="{75C8DDBB-E837-5842-9025-332433F604CA}" presName="Name0" presStyleCnt="0">
        <dgm:presLayoutVars>
          <dgm:dir/>
          <dgm:resizeHandles val="exact"/>
        </dgm:presLayoutVars>
      </dgm:prSet>
      <dgm:spPr/>
    </dgm:pt>
    <dgm:pt modelId="{FB8A41D8-127B-674F-8493-C25DB5B3084C}" type="pres">
      <dgm:prSet presAssocID="{1F646066-6970-CE45-8ED5-34962F038BC8}" presName="node" presStyleLbl="node1" presStyleIdx="0" presStyleCnt="3">
        <dgm:presLayoutVars>
          <dgm:bulletEnabled val="1"/>
        </dgm:presLayoutVars>
      </dgm:prSet>
      <dgm:spPr/>
    </dgm:pt>
    <dgm:pt modelId="{C2D2903B-D356-6F46-AD94-15961811C6BF}" type="pres">
      <dgm:prSet presAssocID="{2B597042-0494-0841-8B19-AD87499DBD24}" presName="sibTrans" presStyleLbl="sibTrans2D1" presStyleIdx="0" presStyleCnt="2"/>
      <dgm:spPr/>
    </dgm:pt>
    <dgm:pt modelId="{C8CB4780-760E-C94B-946B-D6CFAE520F3F}" type="pres">
      <dgm:prSet presAssocID="{2B597042-0494-0841-8B19-AD87499DBD24}" presName="connectorText" presStyleLbl="sibTrans2D1" presStyleIdx="0" presStyleCnt="2"/>
      <dgm:spPr/>
    </dgm:pt>
    <dgm:pt modelId="{2A594A77-3ED1-B04B-A7AA-E7DF4A7A0A4E}" type="pres">
      <dgm:prSet presAssocID="{9D11D255-294D-1D4F-8332-657584E10267}" presName="node" presStyleLbl="node1" presStyleIdx="1" presStyleCnt="3">
        <dgm:presLayoutVars>
          <dgm:bulletEnabled val="1"/>
        </dgm:presLayoutVars>
      </dgm:prSet>
      <dgm:spPr/>
    </dgm:pt>
    <dgm:pt modelId="{C591A02B-7B93-734F-982A-38E8A32C4EFD}" type="pres">
      <dgm:prSet presAssocID="{33717157-7D4B-5849-8199-D212982FABE9}" presName="sibTrans" presStyleLbl="sibTrans2D1" presStyleIdx="1" presStyleCnt="2"/>
      <dgm:spPr/>
    </dgm:pt>
    <dgm:pt modelId="{2498F419-4D3E-2A4C-AC30-FD056FA0A4C7}" type="pres">
      <dgm:prSet presAssocID="{33717157-7D4B-5849-8199-D212982FABE9}" presName="connectorText" presStyleLbl="sibTrans2D1" presStyleIdx="1" presStyleCnt="2"/>
      <dgm:spPr/>
    </dgm:pt>
    <dgm:pt modelId="{CC3A7532-B291-3D42-A6D2-A403E3AD5533}" type="pres">
      <dgm:prSet presAssocID="{E98F8264-70A4-D34D-9FFC-F4F74717247D}" presName="node" presStyleLbl="node1" presStyleIdx="2" presStyleCnt="3">
        <dgm:presLayoutVars>
          <dgm:bulletEnabled val="1"/>
        </dgm:presLayoutVars>
      </dgm:prSet>
      <dgm:spPr/>
    </dgm:pt>
  </dgm:ptLst>
  <dgm:cxnLst>
    <dgm:cxn modelId="{68726D30-6EB5-6C41-AFF2-231354B699B7}" type="presOf" srcId="{75C8DDBB-E837-5842-9025-332433F604CA}" destId="{4736E87D-0A95-274B-ABC1-3CFCD81CAFE3}" srcOrd="0" destOrd="0" presId="urn:microsoft.com/office/officeart/2005/8/layout/process1"/>
    <dgm:cxn modelId="{399E2831-9A0D-6E4B-9087-8D048897BEC0}" type="presOf" srcId="{33717157-7D4B-5849-8199-D212982FABE9}" destId="{2498F419-4D3E-2A4C-AC30-FD056FA0A4C7}" srcOrd="1" destOrd="0" presId="urn:microsoft.com/office/officeart/2005/8/layout/process1"/>
    <dgm:cxn modelId="{C4934E48-0D16-604F-A740-C9A351064A8D}" type="presOf" srcId="{9D11D255-294D-1D4F-8332-657584E10267}" destId="{2A594A77-3ED1-B04B-A7AA-E7DF4A7A0A4E}" srcOrd="0" destOrd="0" presId="urn:microsoft.com/office/officeart/2005/8/layout/process1"/>
    <dgm:cxn modelId="{0511F748-5D97-0D49-BB03-E55DB402DCA8}" type="presOf" srcId="{2B597042-0494-0841-8B19-AD87499DBD24}" destId="{C8CB4780-760E-C94B-946B-D6CFAE520F3F}" srcOrd="1" destOrd="0" presId="urn:microsoft.com/office/officeart/2005/8/layout/process1"/>
    <dgm:cxn modelId="{EEA2F249-8479-6846-9C80-883FF9C2DB0A}" srcId="{75C8DDBB-E837-5842-9025-332433F604CA}" destId="{1F646066-6970-CE45-8ED5-34962F038BC8}" srcOrd="0" destOrd="0" parTransId="{06006FD6-7C15-6A40-A471-3AFE281B7AB4}" sibTransId="{2B597042-0494-0841-8B19-AD87499DBD24}"/>
    <dgm:cxn modelId="{52C3ED6A-C4B2-B342-A4DC-AB5F07274B40}" type="presOf" srcId="{1F646066-6970-CE45-8ED5-34962F038BC8}" destId="{FB8A41D8-127B-674F-8493-C25DB5B3084C}" srcOrd="0" destOrd="0" presId="urn:microsoft.com/office/officeart/2005/8/layout/process1"/>
    <dgm:cxn modelId="{08C9AF6F-B8A3-BA4A-8965-5BA2A47BF80A}" type="presOf" srcId="{33717157-7D4B-5849-8199-D212982FABE9}" destId="{C591A02B-7B93-734F-982A-38E8A32C4EFD}" srcOrd="0" destOrd="0" presId="urn:microsoft.com/office/officeart/2005/8/layout/process1"/>
    <dgm:cxn modelId="{A619E79D-444A-3444-80D5-22481C119580}" srcId="{75C8DDBB-E837-5842-9025-332433F604CA}" destId="{9D11D255-294D-1D4F-8332-657584E10267}" srcOrd="1" destOrd="0" parTransId="{2BF4A905-DA84-894B-BC1D-D150290BD763}" sibTransId="{33717157-7D4B-5849-8199-D212982FABE9}"/>
    <dgm:cxn modelId="{2E7FACA6-DAAF-C542-8127-5AC13F46FA53}" type="presOf" srcId="{E98F8264-70A4-D34D-9FFC-F4F74717247D}" destId="{CC3A7532-B291-3D42-A6D2-A403E3AD5533}" srcOrd="0" destOrd="0" presId="urn:microsoft.com/office/officeart/2005/8/layout/process1"/>
    <dgm:cxn modelId="{3F15ADAE-CAF2-5E41-A576-FA126B53AECD}" srcId="{75C8DDBB-E837-5842-9025-332433F604CA}" destId="{E98F8264-70A4-D34D-9FFC-F4F74717247D}" srcOrd="2" destOrd="0" parTransId="{8B3FE800-BC66-5F4E-9902-CC43CD5FC66A}" sibTransId="{FC41350C-C8DD-174F-A94F-100262617D95}"/>
    <dgm:cxn modelId="{6C7B86B7-0A46-3947-B384-9B32C4B6B73F}" type="presOf" srcId="{2B597042-0494-0841-8B19-AD87499DBD24}" destId="{C2D2903B-D356-6F46-AD94-15961811C6BF}" srcOrd="0" destOrd="0" presId="urn:microsoft.com/office/officeart/2005/8/layout/process1"/>
    <dgm:cxn modelId="{635ECE9A-C712-A84A-95DD-2418F9B5D46A}" type="presParOf" srcId="{4736E87D-0A95-274B-ABC1-3CFCD81CAFE3}" destId="{FB8A41D8-127B-674F-8493-C25DB5B3084C}" srcOrd="0" destOrd="0" presId="urn:microsoft.com/office/officeart/2005/8/layout/process1"/>
    <dgm:cxn modelId="{12ABC5C2-7970-0946-9ADF-3043DB570AC0}" type="presParOf" srcId="{4736E87D-0A95-274B-ABC1-3CFCD81CAFE3}" destId="{C2D2903B-D356-6F46-AD94-15961811C6BF}" srcOrd="1" destOrd="0" presId="urn:microsoft.com/office/officeart/2005/8/layout/process1"/>
    <dgm:cxn modelId="{AF7F9221-5692-B64C-BE95-024242F53FF6}" type="presParOf" srcId="{C2D2903B-D356-6F46-AD94-15961811C6BF}" destId="{C8CB4780-760E-C94B-946B-D6CFAE520F3F}" srcOrd="0" destOrd="0" presId="urn:microsoft.com/office/officeart/2005/8/layout/process1"/>
    <dgm:cxn modelId="{1869C9E4-DBF2-7048-9828-97B6674B638D}" type="presParOf" srcId="{4736E87D-0A95-274B-ABC1-3CFCD81CAFE3}" destId="{2A594A77-3ED1-B04B-A7AA-E7DF4A7A0A4E}" srcOrd="2" destOrd="0" presId="urn:microsoft.com/office/officeart/2005/8/layout/process1"/>
    <dgm:cxn modelId="{19540D1D-A13D-6044-81AC-967968DBB76B}" type="presParOf" srcId="{4736E87D-0A95-274B-ABC1-3CFCD81CAFE3}" destId="{C591A02B-7B93-734F-982A-38E8A32C4EFD}" srcOrd="3" destOrd="0" presId="urn:microsoft.com/office/officeart/2005/8/layout/process1"/>
    <dgm:cxn modelId="{F4E8BB8F-12AA-3149-AAB5-BB7086372CAF}" type="presParOf" srcId="{C591A02B-7B93-734F-982A-38E8A32C4EFD}" destId="{2498F419-4D3E-2A4C-AC30-FD056FA0A4C7}" srcOrd="0" destOrd="0" presId="urn:microsoft.com/office/officeart/2005/8/layout/process1"/>
    <dgm:cxn modelId="{70079DAA-39FD-AA4E-9ECD-04F424CE2F4D}" type="presParOf" srcId="{4736E87D-0A95-274B-ABC1-3CFCD81CAFE3}" destId="{CC3A7532-B291-3D42-A6D2-A403E3AD553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A41D8-127B-674F-8493-C25DB5B3084C}">
      <dsp:nvSpPr>
        <dsp:cNvPr id="0" name=""/>
        <dsp:cNvSpPr/>
      </dsp:nvSpPr>
      <dsp:spPr>
        <a:xfrm>
          <a:off x="7143" y="197643"/>
          <a:ext cx="2135187" cy="12811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rgbClr val="7C1B3C"/>
              </a:solidFill>
              <a:latin typeface="Montserrat" pitchFamily="2" charset="77"/>
            </a:rPr>
            <a:t>Encode</a:t>
          </a:r>
        </a:p>
      </dsp:txBody>
      <dsp:txXfrm>
        <a:off x="44665" y="235165"/>
        <a:ext cx="2060143" cy="1206068"/>
      </dsp:txXfrm>
    </dsp:sp>
    <dsp:sp modelId="{C2D2903B-D356-6F46-AD94-15961811C6BF}">
      <dsp:nvSpPr>
        <dsp:cNvPr id="0" name=""/>
        <dsp:cNvSpPr/>
      </dsp:nvSpPr>
      <dsp:spPr>
        <a:xfrm>
          <a:off x="2355850" y="57343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b="1" kern="1200">
            <a:solidFill>
              <a:srgbClr val="7C1B3C"/>
            </a:solidFill>
            <a:latin typeface="Montserrat" pitchFamily="2" charset="77"/>
          </a:endParaRPr>
        </a:p>
      </dsp:txBody>
      <dsp:txXfrm>
        <a:off x="2355850" y="679341"/>
        <a:ext cx="316861" cy="317716"/>
      </dsp:txXfrm>
    </dsp:sp>
    <dsp:sp modelId="{2A594A77-3ED1-B04B-A7AA-E7DF4A7A0A4E}">
      <dsp:nvSpPr>
        <dsp:cNvPr id="0" name=""/>
        <dsp:cNvSpPr/>
      </dsp:nvSpPr>
      <dsp:spPr>
        <a:xfrm>
          <a:off x="2996406" y="19764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rgbClr val="7C1B3C"/>
              </a:solidFill>
              <a:latin typeface="Montserrat" pitchFamily="2" charset="77"/>
            </a:rPr>
            <a:t>Consolidate</a:t>
          </a:r>
        </a:p>
      </dsp:txBody>
      <dsp:txXfrm>
        <a:off x="3033928" y="235165"/>
        <a:ext cx="2060143" cy="1206068"/>
      </dsp:txXfrm>
    </dsp:sp>
    <dsp:sp modelId="{C591A02B-7B93-734F-982A-38E8A32C4EFD}">
      <dsp:nvSpPr>
        <dsp:cNvPr id="0" name=""/>
        <dsp:cNvSpPr/>
      </dsp:nvSpPr>
      <dsp:spPr>
        <a:xfrm>
          <a:off x="5345112" y="57343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b="1" kern="1200">
            <a:solidFill>
              <a:srgbClr val="7C1B3C"/>
            </a:solidFill>
            <a:latin typeface="Montserrat" pitchFamily="2" charset="77"/>
          </a:endParaRPr>
        </a:p>
      </dsp:txBody>
      <dsp:txXfrm>
        <a:off x="5345112" y="679341"/>
        <a:ext cx="316861" cy="317716"/>
      </dsp:txXfrm>
    </dsp:sp>
    <dsp:sp modelId="{CC3A7532-B291-3D42-A6D2-A403E3AD5533}">
      <dsp:nvSpPr>
        <dsp:cNvPr id="0" name=""/>
        <dsp:cNvSpPr/>
      </dsp:nvSpPr>
      <dsp:spPr>
        <a:xfrm>
          <a:off x="5985668" y="197643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rgbClr val="7C1B3C"/>
              </a:solidFill>
              <a:latin typeface="Montserrat" pitchFamily="2" charset="77"/>
            </a:rPr>
            <a:t>Retrieve</a:t>
          </a:r>
        </a:p>
      </dsp:txBody>
      <dsp:txXfrm>
        <a:off x="6023190" y="235165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A41D8-127B-674F-8493-C25DB5B3084C}">
      <dsp:nvSpPr>
        <dsp:cNvPr id="0" name=""/>
        <dsp:cNvSpPr/>
      </dsp:nvSpPr>
      <dsp:spPr>
        <a:xfrm>
          <a:off x="7143" y="197643"/>
          <a:ext cx="2135187" cy="12811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900" kern="1200" dirty="0">
              <a:solidFill>
                <a:srgbClr val="7C1B3C"/>
              </a:solidFill>
              <a:latin typeface="Montserrat" pitchFamily="2" charset="77"/>
            </a:rPr>
            <a:t>Prepares the brain to absorb new information</a:t>
          </a:r>
          <a:endParaRPr lang="en-GB" sz="1900" b="1" kern="1200" dirty="0">
            <a:solidFill>
              <a:srgbClr val="7C1B3C"/>
            </a:solidFill>
            <a:latin typeface="Montserrat" pitchFamily="2" charset="77"/>
          </a:endParaRPr>
        </a:p>
      </dsp:txBody>
      <dsp:txXfrm>
        <a:off x="44665" y="235165"/>
        <a:ext cx="2060143" cy="1206068"/>
      </dsp:txXfrm>
    </dsp:sp>
    <dsp:sp modelId="{C2D2903B-D356-6F46-AD94-15961811C6BF}">
      <dsp:nvSpPr>
        <dsp:cNvPr id="0" name=""/>
        <dsp:cNvSpPr/>
      </dsp:nvSpPr>
      <dsp:spPr>
        <a:xfrm>
          <a:off x="2355850" y="57343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>
            <a:solidFill>
              <a:srgbClr val="7C1B3C"/>
            </a:solidFill>
            <a:latin typeface="Montserrat" pitchFamily="2" charset="77"/>
          </a:endParaRPr>
        </a:p>
      </dsp:txBody>
      <dsp:txXfrm>
        <a:off x="2355850" y="679341"/>
        <a:ext cx="316861" cy="317716"/>
      </dsp:txXfrm>
    </dsp:sp>
    <dsp:sp modelId="{2A594A77-3ED1-B04B-A7AA-E7DF4A7A0A4E}">
      <dsp:nvSpPr>
        <dsp:cNvPr id="0" name=""/>
        <dsp:cNvSpPr/>
      </dsp:nvSpPr>
      <dsp:spPr>
        <a:xfrm>
          <a:off x="2996406" y="19764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900" kern="1200" dirty="0">
              <a:solidFill>
                <a:srgbClr val="7C1B3C"/>
              </a:solidFill>
              <a:latin typeface="Montserrat" pitchFamily="2" charset="77"/>
            </a:rPr>
            <a:t>Strengthens and organises memories.</a:t>
          </a:r>
          <a:endParaRPr lang="en-GB" sz="1900" b="1" kern="1200" dirty="0">
            <a:solidFill>
              <a:srgbClr val="7C1B3C"/>
            </a:solidFill>
            <a:latin typeface="Montserrat" pitchFamily="2" charset="77"/>
          </a:endParaRPr>
        </a:p>
      </dsp:txBody>
      <dsp:txXfrm>
        <a:off x="3033928" y="235165"/>
        <a:ext cx="2060143" cy="1206068"/>
      </dsp:txXfrm>
    </dsp:sp>
    <dsp:sp modelId="{C591A02B-7B93-734F-982A-38E8A32C4EFD}">
      <dsp:nvSpPr>
        <dsp:cNvPr id="0" name=""/>
        <dsp:cNvSpPr/>
      </dsp:nvSpPr>
      <dsp:spPr>
        <a:xfrm>
          <a:off x="5345112" y="57343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>
            <a:solidFill>
              <a:srgbClr val="7C1B3C"/>
            </a:solidFill>
            <a:latin typeface="Montserrat" pitchFamily="2" charset="77"/>
          </a:endParaRPr>
        </a:p>
      </dsp:txBody>
      <dsp:txXfrm>
        <a:off x="5345112" y="679341"/>
        <a:ext cx="316861" cy="317716"/>
      </dsp:txXfrm>
    </dsp:sp>
    <dsp:sp modelId="{CC3A7532-B291-3D42-A6D2-A403E3AD5533}">
      <dsp:nvSpPr>
        <dsp:cNvPr id="0" name=""/>
        <dsp:cNvSpPr/>
      </dsp:nvSpPr>
      <dsp:spPr>
        <a:xfrm>
          <a:off x="5985668" y="197643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900" kern="1200" dirty="0">
              <a:solidFill>
                <a:srgbClr val="7C1B3C"/>
              </a:solidFill>
              <a:latin typeface="Montserrat" pitchFamily="2" charset="77"/>
            </a:rPr>
            <a:t>Enhances recall and problem-solving.</a:t>
          </a:r>
          <a:endParaRPr lang="en-GB" sz="1900" b="1" kern="1200" dirty="0">
            <a:solidFill>
              <a:srgbClr val="7C1B3C"/>
            </a:solidFill>
            <a:latin typeface="Montserrat" pitchFamily="2" charset="77"/>
          </a:endParaRPr>
        </a:p>
      </dsp:txBody>
      <dsp:txXfrm>
        <a:off x="6023190" y="235165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0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E21CD-3BC5-D93E-A8DD-9A8BB469B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B9719D-5CEB-3D26-CA9D-B791F1057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F16178-68B3-1294-F5F6-DDC67CC6D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A4B63-3018-2828-ED27-78CE7CE54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7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Yoo et al. (2007): Sleep-deprived students showed a 40% drop in memory formation.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8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Similar, but prettier.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Similar, but prettier. </a:t>
            </a:r>
          </a:p>
          <a:p>
            <a:r>
              <a:rPr lang="en-GB" dirty="0"/>
              <a:t>Discuss one by 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8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Think, Pair,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3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b="1" dirty="0"/>
              <a:t>Reflect on your current routine.</a:t>
            </a:r>
            <a:endParaRPr lang="en-HK" dirty="0"/>
          </a:p>
          <a:p>
            <a:r>
              <a:rPr lang="en-HK" dirty="0"/>
              <a:t>What time do you usually go to bed and wake up?</a:t>
            </a:r>
          </a:p>
          <a:p>
            <a:r>
              <a:rPr lang="en-HK" dirty="0"/>
              <a:t>How do you wind down (if at all)?</a:t>
            </a:r>
          </a:p>
          <a:p>
            <a:r>
              <a:rPr lang="en-HK" dirty="0"/>
              <a:t>What habits might be disrupting your sleep?</a:t>
            </a:r>
          </a:p>
          <a:p>
            <a:r>
              <a:rPr lang="en-HK" dirty="0"/>
              <a:t>Use the following categories for inspiration:</a:t>
            </a:r>
          </a:p>
          <a:p>
            <a:r>
              <a:rPr lang="en-HK" dirty="0"/>
              <a:t>🌙 </a:t>
            </a:r>
            <a:r>
              <a:rPr lang="en-HK" i="1" dirty="0"/>
              <a:t>Relaxation</a:t>
            </a:r>
            <a:r>
              <a:rPr lang="en-HK" dirty="0"/>
              <a:t>: shower, breathing, reading, music</a:t>
            </a:r>
          </a:p>
          <a:p>
            <a:r>
              <a:rPr lang="en-HK" dirty="0"/>
              <a:t>📵 </a:t>
            </a:r>
            <a:r>
              <a:rPr lang="en-HK" i="1" dirty="0"/>
              <a:t>Tech boundaries</a:t>
            </a:r>
            <a:r>
              <a:rPr lang="en-HK" dirty="0"/>
              <a:t>: phone-free zone, blue light blockers</a:t>
            </a:r>
          </a:p>
          <a:p>
            <a:r>
              <a:rPr lang="en-HK" dirty="0"/>
              <a:t>🕯 </a:t>
            </a:r>
            <a:r>
              <a:rPr lang="en-HK" i="1" dirty="0"/>
              <a:t>Environmental setup</a:t>
            </a:r>
            <a:r>
              <a:rPr lang="en-HK" dirty="0"/>
              <a:t>: dim lights, comfy bedding</a:t>
            </a:r>
          </a:p>
          <a:p>
            <a:r>
              <a:rPr lang="en-HK" dirty="0"/>
              <a:t>📝 </a:t>
            </a:r>
            <a:r>
              <a:rPr lang="en-HK" i="1" dirty="0"/>
              <a:t>Mind clearance</a:t>
            </a:r>
            <a:r>
              <a:rPr lang="en-HK" dirty="0"/>
              <a:t>: journaling, gratitude lists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5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cket with a button&#10;&#10;Description automatically generated">
            <a:extLst>
              <a:ext uri="{FF2B5EF4-FFF2-40B4-BE49-F238E27FC236}">
                <a16:creationId xmlns:a16="http://schemas.microsoft.com/office/drawing/2014/main" id="{BB1CFB41-A082-994C-8307-70DBDAC0E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2" name="Picture 1" descr="A pocket with a button&#10;&#10;Description automatically generated">
            <a:extLst>
              <a:ext uri="{FF2B5EF4-FFF2-40B4-BE49-F238E27FC236}">
                <a16:creationId xmlns:a16="http://schemas.microsoft.com/office/drawing/2014/main" id="{E8267577-91B8-66CD-5F51-E0574B478F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gina-davi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edicine.yale.edu/news-article/sleeps-crucial-role-in-preserving-memory/" TargetMode="External"/><Relationship Id="rId5" Type="http://schemas.openxmlformats.org/officeDocument/2006/relationships/hyperlink" Target="https://newsinhealth.nih.gov/2013/04/sleep-it" TargetMode="External"/><Relationship Id="rId4" Type="http://schemas.openxmlformats.org/officeDocument/2006/relationships/hyperlink" Target="https://sleep.hms.harvard.edu/education-training/public-education/sleep-and-health-education-program/sleep-health-education-8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11055055" cy="27288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</a:p>
          <a:p>
            <a:r>
              <a:rPr lang="en-HK" sz="5400" b="1" dirty="0">
                <a:solidFill>
                  <a:srgbClr val="C3A48C"/>
                </a:solidFill>
                <a:latin typeface="Montserrat" pitchFamily="2" charset="77"/>
              </a:rPr>
              <a:t>Why Sleep Matters: </a:t>
            </a:r>
            <a:r>
              <a:rPr lang="en-HK" sz="5400" dirty="0">
                <a:solidFill>
                  <a:srgbClr val="C3A48C"/>
                </a:solidFill>
                <a:latin typeface="Montserrat" pitchFamily="2" charset="77"/>
              </a:rPr>
              <a:t>Science &amp; Habits for Well-being</a:t>
            </a:r>
            <a:endParaRPr sz="5333" dirty="0">
              <a:solidFill>
                <a:srgbClr val="C3A48C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83A45-99D5-7F5D-32C5-41E9225A48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Hormones and Sleep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ED0B76-8986-6024-BFD9-2BBD8E8C1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87230"/>
              </p:ext>
            </p:extLst>
          </p:nvPr>
        </p:nvGraphicFramePr>
        <p:xfrm>
          <a:off x="900113" y="1724488"/>
          <a:ext cx="10944224" cy="396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819">
                  <a:extLst>
                    <a:ext uri="{9D8B030D-6E8A-4147-A177-3AD203B41FA5}">
                      <a16:colId xmlns:a16="http://schemas.microsoft.com/office/drawing/2014/main" val="3650661514"/>
                    </a:ext>
                  </a:extLst>
                </a:gridCol>
                <a:gridCol w="3525447">
                  <a:extLst>
                    <a:ext uri="{9D8B030D-6E8A-4147-A177-3AD203B41FA5}">
                      <a16:colId xmlns:a16="http://schemas.microsoft.com/office/drawing/2014/main" val="3747970761"/>
                    </a:ext>
                  </a:extLst>
                </a:gridCol>
                <a:gridCol w="4539958">
                  <a:extLst>
                    <a:ext uri="{9D8B030D-6E8A-4147-A177-3AD203B41FA5}">
                      <a16:colId xmlns:a16="http://schemas.microsoft.com/office/drawing/2014/main" val="529694439"/>
                    </a:ext>
                  </a:extLst>
                </a:gridCol>
              </a:tblGrid>
              <a:tr h="675467"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Hormone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What It Does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Sleep Impact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629657"/>
                  </a:ext>
                </a:extLst>
              </a:tr>
              <a:tr h="675467"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Melatonin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Regulates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sleep</a:t>
                      </a:r>
                      <a:r>
                        <a:rPr lang="en-HK" sz="2400" dirty="0">
                          <a:latin typeface="Montserrat" pitchFamily="2" charset="77"/>
                        </a:rPr>
                        <a:t>–wake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cycle</a:t>
                      </a:r>
                      <a:endParaRPr lang="en-GB" sz="2400" b="1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Released later in teens;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suppressed</a:t>
                      </a:r>
                      <a:r>
                        <a:rPr lang="en-HK" sz="2400" dirty="0">
                          <a:latin typeface="Montserrat" pitchFamily="2" charset="77"/>
                        </a:rPr>
                        <a:t> by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screen</a:t>
                      </a:r>
                      <a:r>
                        <a:rPr lang="en-HK" sz="2400" dirty="0">
                          <a:latin typeface="Montserrat" pitchFamily="2" charset="77"/>
                        </a:rPr>
                        <a:t> light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691693"/>
                  </a:ext>
                </a:extLst>
              </a:tr>
              <a:tr h="675467"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Cortisol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b="1" dirty="0">
                          <a:latin typeface="Montserrat" pitchFamily="2" charset="77"/>
                        </a:rPr>
                        <a:t>Stress</a:t>
                      </a:r>
                      <a:r>
                        <a:rPr lang="en-HK" sz="2400" dirty="0">
                          <a:latin typeface="Montserrat" pitchFamily="2" charset="77"/>
                        </a:rPr>
                        <a:t> response and alertness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b="1" dirty="0">
                          <a:latin typeface="Montserrat" pitchFamily="2" charset="77"/>
                        </a:rPr>
                        <a:t>Poor</a:t>
                      </a:r>
                      <a:r>
                        <a:rPr lang="en-HK" sz="2400" dirty="0">
                          <a:latin typeface="Montserrat" pitchFamily="2" charset="77"/>
                        </a:rPr>
                        <a:t> sleep =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higher cortisol </a:t>
                      </a:r>
                      <a:r>
                        <a:rPr lang="en-HK" sz="2400" dirty="0">
                          <a:latin typeface="Montserrat" pitchFamily="2" charset="77"/>
                        </a:rPr>
                        <a:t>= more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anxiety/stress</a:t>
                      </a:r>
                      <a:endParaRPr lang="en-GB" sz="2400" b="1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868772"/>
                  </a:ext>
                </a:extLst>
              </a:tr>
              <a:tr h="675467"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Growth Hormone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Supports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growth</a:t>
                      </a:r>
                      <a:r>
                        <a:rPr lang="en-HK" sz="2400" dirty="0">
                          <a:latin typeface="Montserrat" pitchFamily="2" charset="77"/>
                        </a:rPr>
                        <a:t> and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repair</a:t>
                      </a:r>
                      <a:endParaRPr lang="en-GB" sz="2400" b="1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Released in deep sleep –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crucial</a:t>
                      </a:r>
                      <a:r>
                        <a:rPr lang="en-HK" sz="2400" dirty="0">
                          <a:latin typeface="Montserrat" pitchFamily="2" charset="77"/>
                        </a:rPr>
                        <a:t> during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adolescence</a:t>
                      </a:r>
                      <a:endParaRPr lang="en-GB" sz="2400" b="1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0195377"/>
                  </a:ext>
                </a:extLst>
              </a:tr>
              <a:tr h="675467"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Ghrelin &amp; Leptin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Control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hunger</a:t>
                      </a:r>
                      <a:r>
                        <a:rPr lang="en-HK" sz="2400" dirty="0">
                          <a:latin typeface="Montserrat" pitchFamily="2" charset="77"/>
                        </a:rPr>
                        <a:t> and fullness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Less sleep = </a:t>
                      </a:r>
                      <a:r>
                        <a:rPr lang="en-HK" sz="2400" b="1" dirty="0">
                          <a:latin typeface="Montserrat" pitchFamily="2" charset="77"/>
                        </a:rPr>
                        <a:t>more hunger</a:t>
                      </a:r>
                      <a:r>
                        <a:rPr lang="en-HK" sz="2400" dirty="0">
                          <a:latin typeface="Montserrat" pitchFamily="2" charset="77"/>
                        </a:rPr>
                        <a:t>, less satiety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6708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F2A1CB-9559-98C6-4269-724221FE946B}"/>
              </a:ext>
            </a:extLst>
          </p:cNvPr>
          <p:cNvSpPr txBox="1"/>
          <p:nvPr/>
        </p:nvSpPr>
        <p:spPr>
          <a:xfrm>
            <a:off x="1471613" y="6048411"/>
            <a:ext cx="9358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800" i="1" dirty="0">
                <a:latin typeface="Montserrat" pitchFamily="2" charset="77"/>
              </a:rPr>
              <a:t>Tired brains crave sugar and carbs, not salad.</a:t>
            </a:r>
            <a:endParaRPr lang="en-GB" sz="2800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771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0F26C6-FF76-B999-615E-5C766F31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89" y="10568"/>
            <a:ext cx="7532175" cy="68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5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15FB81-ECA4-4AB8-884A-8EEC3578A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07374"/>
            <a:ext cx="11158538" cy="1676400"/>
          </a:xfrm>
        </p:spPr>
        <p:txBody>
          <a:bodyPr/>
          <a:lstStyle/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Poor</a:t>
            </a:r>
            <a:r>
              <a:rPr lang="en-HK" dirty="0"/>
              <a:t> concentration and </a:t>
            </a:r>
            <a:r>
              <a:rPr lang="en-HK" b="1" dirty="0"/>
              <a:t>memory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Mood</a:t>
            </a:r>
            <a:r>
              <a:rPr lang="en-HK" dirty="0"/>
              <a:t> swings, </a:t>
            </a:r>
            <a:r>
              <a:rPr lang="en-HK" b="1" dirty="0"/>
              <a:t>anxiety</a:t>
            </a:r>
            <a:r>
              <a:rPr lang="en-HK" dirty="0"/>
              <a:t>, and </a:t>
            </a:r>
            <a:r>
              <a:rPr lang="en-HK" b="1" dirty="0"/>
              <a:t>irritability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Slower thinking </a:t>
            </a:r>
            <a:r>
              <a:rPr lang="en-HK" dirty="0"/>
              <a:t>and poor decision-making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Weakened</a:t>
            </a:r>
            <a:r>
              <a:rPr lang="en-HK" dirty="0"/>
              <a:t> </a:t>
            </a:r>
            <a:r>
              <a:rPr lang="en-HK" b="1" dirty="0"/>
              <a:t>immune</a:t>
            </a:r>
            <a:r>
              <a:rPr lang="en-HK" dirty="0"/>
              <a:t> system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Higher</a:t>
            </a:r>
            <a:r>
              <a:rPr lang="en-HK" dirty="0"/>
              <a:t> </a:t>
            </a:r>
            <a:r>
              <a:rPr lang="en-HK" b="1" dirty="0"/>
              <a:t>risk-taking</a:t>
            </a:r>
            <a:r>
              <a:rPr lang="en-HK" dirty="0"/>
              <a:t> and </a:t>
            </a:r>
            <a:r>
              <a:rPr lang="en-HK" b="1" dirty="0"/>
              <a:t>reduced impulse </a:t>
            </a:r>
            <a:r>
              <a:rPr lang="en-HK" dirty="0"/>
              <a:t>control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Increased</a:t>
            </a:r>
            <a:r>
              <a:rPr lang="en-HK" dirty="0"/>
              <a:t> </a:t>
            </a:r>
            <a:r>
              <a:rPr lang="en-HK" b="1" dirty="0"/>
              <a:t>cravings</a:t>
            </a:r>
            <a:r>
              <a:rPr lang="en-HK" dirty="0"/>
              <a:t> and </a:t>
            </a:r>
            <a:r>
              <a:rPr lang="en-HK" b="1" dirty="0"/>
              <a:t>unhealthy</a:t>
            </a:r>
            <a:r>
              <a:rPr lang="en-HK" dirty="0"/>
              <a:t> eating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Burnout</a:t>
            </a:r>
            <a:r>
              <a:rPr lang="en-HK" dirty="0"/>
              <a:t> and </a:t>
            </a:r>
            <a:r>
              <a:rPr lang="en-HK" b="1" dirty="0"/>
              <a:t>reduced</a:t>
            </a:r>
            <a:r>
              <a:rPr lang="en-HK" dirty="0"/>
              <a:t> emotional </a:t>
            </a:r>
            <a:r>
              <a:rPr lang="en-HK" b="1" dirty="0"/>
              <a:t>resilience</a:t>
            </a:r>
            <a:r>
              <a:rPr lang="en-HK" dirty="0"/>
              <a:t> (especially in teachers!)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0B296-EA4E-4CB3-312D-8FA75F2181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Sleep Deprivation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F7355-027E-7FF5-DE1B-5623814938AF}"/>
              </a:ext>
            </a:extLst>
          </p:cNvPr>
          <p:cNvSpPr txBox="1"/>
          <p:nvPr/>
        </p:nvSpPr>
        <p:spPr>
          <a:xfrm>
            <a:off x="614363" y="5909911"/>
            <a:ext cx="1028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i="1" dirty="0">
                <a:latin typeface="Montserrat" pitchFamily="2" charset="77"/>
              </a:rPr>
              <a:t>One night of poor sleep can impair brain function as much as being over the alcohol limit.</a:t>
            </a:r>
            <a:endParaRPr lang="en-GB" sz="2400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947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821E4-E9DB-5487-E554-3DCF2F437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56" y="-1"/>
            <a:ext cx="11789044" cy="6241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A055F-5629-B9B8-6255-8B764EDE3C72}"/>
              </a:ext>
            </a:extLst>
          </p:cNvPr>
          <p:cNvSpPr txBox="1"/>
          <p:nvPr/>
        </p:nvSpPr>
        <p:spPr>
          <a:xfrm>
            <a:off x="614362" y="6126090"/>
            <a:ext cx="1028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i="1" dirty="0">
                <a:latin typeface="Montserrat" pitchFamily="2" charset="77"/>
              </a:rPr>
              <a:t>One night of poor sleep can impair brain function as much as being over the alcohol limit.</a:t>
            </a:r>
            <a:endParaRPr lang="en-GB" sz="2400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132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96E2B-E237-BDF9-98A3-831B32F83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Sleep Hygiene Tips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C66F9F-A651-12B7-C662-146CF37E0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89733"/>
              </p:ext>
            </p:extLst>
          </p:nvPr>
        </p:nvGraphicFramePr>
        <p:xfrm>
          <a:off x="614363" y="1367873"/>
          <a:ext cx="11229975" cy="458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275">
                  <a:extLst>
                    <a:ext uri="{9D8B030D-6E8A-4147-A177-3AD203B41FA5}">
                      <a16:colId xmlns:a16="http://schemas.microsoft.com/office/drawing/2014/main" val="2617818734"/>
                    </a:ext>
                  </a:extLst>
                </a:gridCol>
                <a:gridCol w="6743700">
                  <a:extLst>
                    <a:ext uri="{9D8B030D-6E8A-4147-A177-3AD203B41FA5}">
                      <a16:colId xmlns:a16="http://schemas.microsoft.com/office/drawing/2014/main" val="739174015"/>
                    </a:ext>
                  </a:extLst>
                </a:gridCol>
              </a:tblGrid>
              <a:tr h="392596">
                <a:tc>
                  <a:txBody>
                    <a:bodyPr/>
                    <a:lstStyle/>
                    <a:p>
                      <a:pPr algn="ctr"/>
                      <a:r>
                        <a:rPr lang="en-HK" sz="2400" b="1" dirty="0">
                          <a:latin typeface="Montserrat" pitchFamily="2" charset="77"/>
                        </a:rPr>
                        <a:t>Tip</a:t>
                      </a:r>
                      <a:endParaRPr lang="en-HK" sz="2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Why It Works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186341"/>
                  </a:ext>
                </a:extLst>
              </a:tr>
              <a:tr h="706672"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Keep a regular sleep schedule</a:t>
                      </a:r>
                      <a:endParaRPr lang="en-GB" sz="2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Regulates your body clock</a:t>
                      </a:r>
                      <a:endParaRPr lang="en-GB" sz="2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604259"/>
                  </a:ext>
                </a:extLst>
              </a:tr>
              <a:tr h="706672"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Avoid screens 1 hour before bed</a:t>
                      </a:r>
                      <a:endParaRPr lang="en-GB" sz="2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Blue light delays melatonin release</a:t>
                      </a:r>
                      <a:endParaRPr lang="en-GB" sz="2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051000"/>
                  </a:ext>
                </a:extLst>
              </a:tr>
              <a:tr h="706672"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Keep your room cool and dark</a:t>
                      </a:r>
                      <a:endParaRPr lang="en-GB" sz="2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Ideal sleep temp is ~18°C; darkness promotes sleep</a:t>
                      </a:r>
                      <a:endParaRPr lang="en-GB" sz="2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403107"/>
                  </a:ext>
                </a:extLst>
              </a:tr>
              <a:tr h="392596"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No caffeine after 2pm</a:t>
                      </a:r>
                      <a:endParaRPr lang="en-GB" sz="2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Caffeine stays in your system for 5–7 hours</a:t>
                      </a:r>
                      <a:endParaRPr lang="en-GB" sz="2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9913"/>
                  </a:ext>
                </a:extLst>
              </a:tr>
              <a:tr h="706672"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Wind down before bed</a:t>
                      </a:r>
                      <a:endParaRPr lang="en-GB" sz="2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Reading or journaling signals your brain it’s time to sleep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839546"/>
                  </a:ext>
                </a:extLst>
              </a:tr>
              <a:tr h="706672"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Use your bed for sleep only</a:t>
                      </a:r>
                      <a:endParaRPr lang="en-GB" sz="2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200" dirty="0">
                          <a:latin typeface="Montserrat" pitchFamily="2" charset="77"/>
                        </a:rPr>
                        <a:t>Helps your brain link bed with rest, not 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152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EE4504-2024-BA99-E93A-E788105A7F81}"/>
              </a:ext>
            </a:extLst>
          </p:cNvPr>
          <p:cNvSpPr txBox="1"/>
          <p:nvPr/>
        </p:nvSpPr>
        <p:spPr>
          <a:xfrm>
            <a:off x="742950" y="6008289"/>
            <a:ext cx="10615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i="1" dirty="0">
                <a:latin typeface="Montserrat" pitchFamily="2" charset="77"/>
              </a:rPr>
              <a:t>Better sleep starts with better habits. Every day, not just the night before a test!</a:t>
            </a:r>
            <a:endParaRPr lang="en-GB" sz="2400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8084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2656-33B6-6ACE-5508-BBFD70F547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0149" y="624923"/>
            <a:ext cx="3843579" cy="742950"/>
          </a:xfrm>
        </p:spPr>
        <p:txBody>
          <a:bodyPr/>
          <a:lstStyle/>
          <a:p>
            <a:pPr algn="ctr"/>
            <a:r>
              <a:rPr lang="en-HK" dirty="0"/>
              <a:t>Sleep Hygiene Tips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47DF7-2173-D9D6-CC18-582C651BBFAE}"/>
              </a:ext>
            </a:extLst>
          </p:cNvPr>
          <p:cNvSpPr txBox="1"/>
          <p:nvPr/>
        </p:nvSpPr>
        <p:spPr>
          <a:xfrm>
            <a:off x="7905829" y="2521171"/>
            <a:ext cx="37178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i="1" dirty="0">
                <a:latin typeface="Montserrat" pitchFamily="2" charset="77"/>
              </a:rPr>
              <a:t>Better sleep starts with better habits. Every day, not just the night before a test!</a:t>
            </a:r>
            <a:endParaRPr lang="en-GB" sz="2400" i="1" dirty="0"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303EB-BD6A-DB88-4278-910FF915E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39" y="-30996"/>
            <a:ext cx="6540465" cy="69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3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661E8-4698-6EC5-C3B3-A3A9A36218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312" y="748910"/>
            <a:ext cx="9997375" cy="742950"/>
          </a:xfrm>
        </p:spPr>
        <p:txBody>
          <a:bodyPr/>
          <a:lstStyle/>
          <a:p>
            <a:pPr algn="ctr"/>
            <a:r>
              <a:rPr lang="en-US" sz="4000" dirty="0"/>
              <a:t>You can catch up on sleep at the weekend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A226-4792-51AA-3C5A-8002A5595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1" y="3429000"/>
            <a:ext cx="10644378" cy="289657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0000"/>
                </a:solidFill>
              </a:rPr>
              <a:t>Fiction</a:t>
            </a:r>
            <a:r>
              <a:rPr lang="en-US" sz="3200" dirty="0"/>
              <a:t>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You may feel more rested after a lie-in, but you cannot fully undo the damage of sleep loss during the week. It also confuses your body clock, making it harder to sleep well the next night.</a:t>
            </a:r>
            <a:endParaRPr lang="en-GB" sz="32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44E27E9-7AAF-20A2-2F5E-4C4C4D85BEA5}"/>
              </a:ext>
            </a:extLst>
          </p:cNvPr>
          <p:cNvSpPr txBox="1">
            <a:spLocks/>
          </p:cNvSpPr>
          <p:nvPr/>
        </p:nvSpPr>
        <p:spPr>
          <a:xfrm>
            <a:off x="773811" y="1917019"/>
            <a:ext cx="2728670" cy="16232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3A4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00206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rgbClr val="C3A48C"/>
                </a:solidFill>
              </a:rPr>
              <a:t>Sleep</a:t>
            </a:r>
            <a:r>
              <a:rPr lang="en-US" dirty="0">
                <a:solidFill>
                  <a:srgbClr val="C3A48C"/>
                </a:solidFill>
              </a:rPr>
              <a:t>: Fact or Fiction?</a:t>
            </a:r>
            <a:endParaRPr lang="en-GB" dirty="0">
              <a:solidFill>
                <a:srgbClr val="C3A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1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4359D-340D-C470-F913-8FED1F359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D1D51-537E-A8CE-DCED-0D831A0608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312" y="748910"/>
            <a:ext cx="9997375" cy="742950"/>
          </a:xfrm>
        </p:spPr>
        <p:txBody>
          <a:bodyPr/>
          <a:lstStyle/>
          <a:p>
            <a:pPr algn="ctr"/>
            <a:r>
              <a:rPr lang="en-US" sz="4000" dirty="0"/>
              <a:t>Teenagers are just lazy in the mornings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F2AA5-74F6-6F86-B698-ED009E9C2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0" y="3429000"/>
            <a:ext cx="10644378" cy="289657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0000"/>
                </a:solidFill>
              </a:rPr>
              <a:t>Myth</a:t>
            </a:r>
            <a:r>
              <a:rPr lang="en-US" sz="3200" dirty="0"/>
              <a:t>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Teen brains release melatonin later at night, which naturally shifts their sleep–wake cycle. It’s biological, not laziness. Early school starts clash with their natural rhythm.</a:t>
            </a:r>
            <a:endParaRPr lang="en-GB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ABAA4BF-2159-A9CB-A0C5-D94FD169FE85}"/>
              </a:ext>
            </a:extLst>
          </p:cNvPr>
          <p:cNvSpPr txBox="1">
            <a:spLocks/>
          </p:cNvSpPr>
          <p:nvPr/>
        </p:nvSpPr>
        <p:spPr>
          <a:xfrm>
            <a:off x="773811" y="1917019"/>
            <a:ext cx="2728670" cy="16232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3A4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00206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rgbClr val="C3A48C"/>
                </a:solidFill>
              </a:rPr>
              <a:t>Sleep</a:t>
            </a:r>
            <a:r>
              <a:rPr lang="en-US" dirty="0">
                <a:solidFill>
                  <a:srgbClr val="C3A48C"/>
                </a:solidFill>
              </a:rPr>
              <a:t>: Fact or Fiction?</a:t>
            </a:r>
            <a:endParaRPr lang="en-GB" dirty="0">
              <a:solidFill>
                <a:srgbClr val="C3A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DD315-3791-621E-15B8-2A6D5E7CB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D425B-E81A-F9CC-7CF3-8CE9CCBE6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312" y="748909"/>
            <a:ext cx="9997375" cy="1436351"/>
          </a:xfrm>
        </p:spPr>
        <p:txBody>
          <a:bodyPr/>
          <a:lstStyle/>
          <a:p>
            <a:pPr algn="ctr"/>
            <a:r>
              <a:rPr lang="en-US" sz="4000" dirty="0"/>
              <a:t>Screens affect your brain’s ability to sleep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7ED53-7FDD-61DC-4A1F-FD8E20765F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0" y="3429000"/>
            <a:ext cx="10644378" cy="289657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Fact</a:t>
            </a:r>
            <a:r>
              <a:rPr lang="en-US" sz="3200" dirty="0"/>
              <a:t>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The blue light from phones, tablets and laptops delays melatonin release and makes it harder for your brain to wind down. Even one hour of screen-free time can help you fall asleep faster.</a:t>
            </a:r>
            <a:endParaRPr lang="en-GB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0E47B6-2D65-E076-C7F5-D231053CC882}"/>
              </a:ext>
            </a:extLst>
          </p:cNvPr>
          <p:cNvSpPr txBox="1">
            <a:spLocks/>
          </p:cNvSpPr>
          <p:nvPr/>
        </p:nvSpPr>
        <p:spPr>
          <a:xfrm>
            <a:off x="773811" y="1917019"/>
            <a:ext cx="2728670" cy="16232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3A4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00206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rgbClr val="C3A48C"/>
                </a:solidFill>
              </a:rPr>
              <a:t>Sleep</a:t>
            </a:r>
            <a:r>
              <a:rPr lang="en-US" dirty="0">
                <a:solidFill>
                  <a:srgbClr val="C3A48C"/>
                </a:solidFill>
              </a:rPr>
              <a:t>: Fact or Fiction?</a:t>
            </a:r>
            <a:endParaRPr lang="en-GB" dirty="0">
              <a:solidFill>
                <a:srgbClr val="C3A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3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F0A66-9B67-6F3A-A97F-D812E1C23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AA3E4-532C-909F-5EE0-F2181B1B74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312" y="748910"/>
            <a:ext cx="9997375" cy="742950"/>
          </a:xfrm>
        </p:spPr>
        <p:txBody>
          <a:bodyPr/>
          <a:lstStyle/>
          <a:p>
            <a:pPr algn="ctr"/>
            <a:r>
              <a:rPr lang="en-US" sz="4000" dirty="0"/>
              <a:t>You only need 6 hours of sleep to be healthy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E8A20-F80E-422D-91AB-E8ACA2B5B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0" y="3429000"/>
            <a:ext cx="10644378" cy="289657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0000"/>
                </a:solidFill>
              </a:rPr>
              <a:t>Myth</a:t>
            </a:r>
            <a:r>
              <a:rPr lang="en-US" sz="3200" dirty="0"/>
              <a:t>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Most teenagers need 8–10 hours of sleep for brain development, memory, focus and emotional regulation. Getting less than that affects academic performance and mood.</a:t>
            </a:r>
            <a:endParaRPr lang="en-GB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8C1816-15AA-8D7A-4D72-7FF346EA5EBF}"/>
              </a:ext>
            </a:extLst>
          </p:cNvPr>
          <p:cNvSpPr txBox="1">
            <a:spLocks/>
          </p:cNvSpPr>
          <p:nvPr/>
        </p:nvSpPr>
        <p:spPr>
          <a:xfrm>
            <a:off x="773811" y="1917019"/>
            <a:ext cx="2728670" cy="16232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3A4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00206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rgbClr val="C3A48C"/>
                </a:solidFill>
              </a:rPr>
              <a:t>Sleep</a:t>
            </a:r>
            <a:r>
              <a:rPr lang="en-US" dirty="0">
                <a:solidFill>
                  <a:srgbClr val="C3A48C"/>
                </a:solidFill>
              </a:rPr>
              <a:t>: Fact or Fiction?</a:t>
            </a:r>
            <a:endParaRPr lang="en-GB" dirty="0">
              <a:solidFill>
                <a:srgbClr val="C3A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3CC6B-4F45-BEC3-FDAF-1C170D914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850564"/>
          </a:xfrm>
        </p:spPr>
        <p:txBody>
          <a:bodyPr/>
          <a:lstStyle/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Teenagers need 8–10 hours of sleep</a:t>
            </a:r>
            <a:r>
              <a:rPr lang="en-HK" dirty="0"/>
              <a:t>, but most get 6–7.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Poor sleep = </a:t>
            </a:r>
            <a:r>
              <a:rPr lang="en-HK" b="1" dirty="0"/>
              <a:t>lower grades</a:t>
            </a:r>
            <a:r>
              <a:rPr lang="en-HK" dirty="0"/>
              <a:t>, </a:t>
            </a:r>
            <a:r>
              <a:rPr lang="en-HK" b="1" dirty="0"/>
              <a:t>weaker memory</a:t>
            </a:r>
            <a:r>
              <a:rPr lang="en-HK" dirty="0"/>
              <a:t>, and </a:t>
            </a:r>
            <a:r>
              <a:rPr lang="en-HK" b="1" dirty="0"/>
              <a:t>reduced focus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It also affects </a:t>
            </a:r>
            <a:r>
              <a:rPr lang="en-HK" b="1" dirty="0"/>
              <a:t>mood, motivation, and relationships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For staff and students: sleep is key for </a:t>
            </a:r>
            <a:r>
              <a:rPr lang="en-HK" b="1" dirty="0"/>
              <a:t>clear thinking</a:t>
            </a:r>
            <a:r>
              <a:rPr lang="en-HK" dirty="0"/>
              <a:t>, </a:t>
            </a:r>
            <a:r>
              <a:rPr lang="en-HK" b="1" dirty="0"/>
              <a:t>resilience</a:t>
            </a:r>
            <a:r>
              <a:rPr lang="en-HK" dirty="0"/>
              <a:t>, and </a:t>
            </a:r>
            <a:r>
              <a:rPr lang="en-HK" b="1" dirty="0"/>
              <a:t>emotional regulation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HK" dirty="0"/>
              <a:t>“</a:t>
            </a:r>
            <a:r>
              <a:rPr lang="en-HK" i="1" dirty="0"/>
              <a:t>The shorter your sleep, the shorter your life.” </a:t>
            </a:r>
            <a:r>
              <a:rPr lang="en-HK" dirty="0"/>
              <a:t>– Dr Matthew Walker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6647-FCE9-A569-A519-6C608FC15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Why This Matters:</a:t>
            </a:r>
          </a:p>
        </p:txBody>
      </p:sp>
    </p:spTree>
    <p:extLst>
      <p:ext uri="{BB962C8B-B14F-4D97-AF65-F5344CB8AC3E}">
        <p14:creationId xmlns:p14="http://schemas.microsoft.com/office/powerpoint/2010/main" val="192116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2E92D-196A-B20F-1144-8F36A3C4A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8F863-13BA-CA96-922F-1791A58387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312" y="748909"/>
            <a:ext cx="9997375" cy="1436351"/>
          </a:xfrm>
        </p:spPr>
        <p:txBody>
          <a:bodyPr/>
          <a:lstStyle/>
          <a:p>
            <a:pPr algn="ctr"/>
            <a:r>
              <a:rPr lang="en-US" sz="4000" dirty="0"/>
              <a:t>Sleep helps you remember what you learned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7BB23-2CD3-7160-F083-E3CDA963D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0" y="3435703"/>
            <a:ext cx="10644378" cy="289657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Fact</a:t>
            </a:r>
            <a:r>
              <a:rPr lang="en-US" sz="3200" dirty="0"/>
              <a:t>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During sleep, your brain replays and strengthens new learning, like pressing save on a document. Without enough sleep, your brain struggles to store and recall information.</a:t>
            </a:r>
            <a:endParaRPr lang="en-GB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0CAE98-D6E0-DD43-553F-061DF6602419}"/>
              </a:ext>
            </a:extLst>
          </p:cNvPr>
          <p:cNvSpPr txBox="1">
            <a:spLocks/>
          </p:cNvSpPr>
          <p:nvPr/>
        </p:nvSpPr>
        <p:spPr>
          <a:xfrm>
            <a:off x="773811" y="1917019"/>
            <a:ext cx="2728670" cy="16232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3A4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00206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rgbClr val="C3A48C"/>
                </a:solidFill>
              </a:rPr>
              <a:t>Sleep</a:t>
            </a:r>
            <a:r>
              <a:rPr lang="en-US" dirty="0">
                <a:solidFill>
                  <a:srgbClr val="C3A48C"/>
                </a:solidFill>
              </a:rPr>
              <a:t>: Fact or Fiction?</a:t>
            </a:r>
            <a:endParaRPr lang="en-GB" dirty="0">
              <a:solidFill>
                <a:srgbClr val="C3A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5828C-EF99-9B50-31D6-1ADC4C2425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7-Night Sleep Challenge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04709-AAD3-502C-CB36-2D576AA2A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1782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Pick one thing to try for a week:</a:t>
            </a:r>
          </a:p>
          <a:p>
            <a:pPr marL="458788" lvl="0" indent="-458788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altLang="en-US" dirty="0"/>
              <a:t>Keep the same bedtime all week</a:t>
            </a:r>
          </a:p>
          <a:p>
            <a:pPr marL="458788" lvl="0" indent="-458788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altLang="en-US" dirty="0"/>
              <a:t>No screens 30 mins before bed</a:t>
            </a:r>
          </a:p>
          <a:p>
            <a:pPr marL="458788" lvl="0" indent="-458788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altLang="en-US" dirty="0"/>
              <a:t>Try journaling before sleep</a:t>
            </a:r>
          </a:p>
          <a:p>
            <a:pPr marL="458788" lvl="0" indent="-458788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altLang="en-US" dirty="0"/>
              <a:t>No caffeine after 2pm</a:t>
            </a:r>
          </a:p>
          <a:p>
            <a:pPr marL="458788" lvl="0" indent="-458788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altLang="en-US" dirty="0"/>
              <a:t>Set an alarm for winding down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GB" dirty="0"/>
          </a:p>
        </p:txBody>
      </p:sp>
      <p:pic>
        <p:nvPicPr>
          <p:cNvPr id="5" name="Content Placeholder 7" descr="A pencil on a piece of paper&#10;&#10;AI-generated content may be incorrect.">
            <a:extLst>
              <a:ext uri="{FF2B5EF4-FFF2-40B4-BE49-F238E27FC236}">
                <a16:creationId xmlns:a16="http://schemas.microsoft.com/office/drawing/2014/main" id="{E81FD80D-9D8E-FDC2-5533-DAB734C0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028" y="139485"/>
            <a:ext cx="1498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13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A6079-0F3C-8BF0-0376-8D23E9EA1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658647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1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time do you usually go to bed on school nights?</a:t>
            </a:r>
          </a:p>
          <a:p>
            <a:pPr marL="514350" indent="-514350">
              <a:lnSpc>
                <a:spcPct val="100000"/>
              </a:lnSpc>
              <a:spcBef>
                <a:spcPts val="1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helps you fall asleep? What keeps you awake?</a:t>
            </a:r>
          </a:p>
          <a:p>
            <a:pPr marL="514350" indent="-514350">
              <a:lnSpc>
                <a:spcPct val="100000"/>
              </a:lnSpc>
              <a:spcBef>
                <a:spcPts val="1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do you do when you can’t sleep?</a:t>
            </a:r>
          </a:p>
          <a:p>
            <a:pPr marL="514350" indent="-514350">
              <a:lnSpc>
                <a:spcPct val="100000"/>
              </a:lnSpc>
              <a:spcBef>
                <a:spcPts val="1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What’s one thing you would </a:t>
            </a:r>
            <a:r>
              <a:rPr lang="en-US" i="1" dirty="0"/>
              <a:t>like</a:t>
            </a:r>
            <a:r>
              <a:rPr lang="en-US" dirty="0"/>
              <a:t> to change about your sleep habits?</a:t>
            </a:r>
          </a:p>
          <a:p>
            <a:pPr marL="514350" indent="-514350">
              <a:lnSpc>
                <a:spcPct val="100000"/>
              </a:lnSpc>
              <a:spcBef>
                <a:spcPts val="1600"/>
              </a:spcBef>
              <a:spcAft>
                <a:spcPts val="1800"/>
              </a:spcAft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1C66A-2F4D-9A73-1835-49B93E9455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470433" cy="742950"/>
          </a:xfrm>
        </p:spPr>
        <p:txBody>
          <a:bodyPr/>
          <a:lstStyle/>
          <a:p>
            <a:r>
              <a:rPr lang="en-US" dirty="0"/>
              <a:t>What’s your sleep personality?</a:t>
            </a:r>
            <a:endParaRPr lang="en-GB" dirty="0"/>
          </a:p>
        </p:txBody>
      </p:sp>
      <p:pic>
        <p:nvPicPr>
          <p:cNvPr id="4" name="Picture 3" descr="A close-up of two heads&#10;&#10;AI-generated content may be incorrect.">
            <a:extLst>
              <a:ext uri="{FF2B5EF4-FFF2-40B4-BE49-F238E27FC236}">
                <a16:creationId xmlns:a16="http://schemas.microsoft.com/office/drawing/2014/main" id="{3A732426-F0C0-4B89-9B0B-592C6BC56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69" y="5165980"/>
            <a:ext cx="4457700" cy="1498600"/>
          </a:xfrm>
          <a:prstGeom prst="rect">
            <a:avLst/>
          </a:prstGeom>
        </p:spPr>
      </p:pic>
      <p:pic>
        <p:nvPicPr>
          <p:cNvPr id="5" name="Content Placeholder 7" descr="A pencil on a piece of paper&#10;&#10;AI-generated content may be incorrect.">
            <a:extLst>
              <a:ext uri="{FF2B5EF4-FFF2-40B4-BE49-F238E27FC236}">
                <a16:creationId xmlns:a16="http://schemas.microsoft.com/office/drawing/2014/main" id="{C34D1CEB-3E76-C62A-D52C-1345FACDC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028" y="139485"/>
            <a:ext cx="1498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23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FE3156-D367-7A44-1C81-3304BA3DB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10776"/>
            <a:ext cx="10644378" cy="5107739"/>
          </a:xfrm>
        </p:spPr>
        <p:txBody>
          <a:bodyPr/>
          <a:lstStyle/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Reflect on your current routine.</a:t>
            </a:r>
            <a:endParaRPr lang="en-HK" dirty="0"/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Learn the science.</a:t>
            </a:r>
            <a:endParaRPr lang="en-HK" dirty="0"/>
          </a:p>
          <a:p>
            <a:pPr marL="458788" lvl="1" indent="-45878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Briefly review the key factors for good sleep hygiene: regular schedule, screen-free time, calming activities, cool/dark environment, no caffeine late in the day.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Design a personalised wind-down routine (30–60 minutes).</a:t>
            </a:r>
            <a:br>
              <a:rPr lang="en-HK" dirty="0"/>
            </a:br>
            <a:r>
              <a:rPr lang="en-HK" dirty="0"/>
              <a:t>Include at least </a:t>
            </a:r>
            <a:r>
              <a:rPr lang="en-HK" b="1" dirty="0"/>
              <a:t>3 activities</a:t>
            </a:r>
            <a:r>
              <a:rPr lang="en-HK" dirty="0"/>
              <a:t> that will prepare your body and brain for sleep.</a:t>
            </a:r>
            <a:br>
              <a:rPr lang="en-HK" dirty="0"/>
            </a:br>
            <a:r>
              <a:rPr lang="en-HK" b="1" dirty="0"/>
              <a:t>Plan your ideal bedtime and wake-up time.</a:t>
            </a:r>
            <a:endParaRPr lang="en-HK" dirty="0"/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Write your routine as a timeline.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C10DE-3DCE-F56F-E36D-49A14E47E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Build Your Routine: Task</a:t>
            </a:r>
            <a:endParaRPr lang="en-GB" dirty="0"/>
          </a:p>
        </p:txBody>
      </p:sp>
      <p:pic>
        <p:nvPicPr>
          <p:cNvPr id="4" name="Content Placeholder 7" descr="A pencil on a piece of paper&#10;&#10;AI-generated content may be incorrect.">
            <a:extLst>
              <a:ext uri="{FF2B5EF4-FFF2-40B4-BE49-F238E27FC236}">
                <a16:creationId xmlns:a16="http://schemas.microsoft.com/office/drawing/2014/main" id="{CA10393F-C0F1-7C1B-1DD9-876DF45F8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028" y="139485"/>
            <a:ext cx="1498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0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FF267-1CF1-383D-95C4-9AF825927D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Pick One – Exit Pass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0B73EE1-4BEC-44A5-96ED-003AEE886A5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742950" y="2090172"/>
            <a:ext cx="1038483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8788" indent="-458788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altLang="en-US" sz="3200" dirty="0"/>
              <a:t>What’s one myth you believed that was challenged today?</a:t>
            </a:r>
          </a:p>
          <a:p>
            <a:pPr marL="458788" indent="-458788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altLang="en-US" sz="3200" dirty="0"/>
              <a:t>Which habit do you want to try changing first?</a:t>
            </a:r>
          </a:p>
          <a:p>
            <a:pPr marL="458788" indent="-458788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altLang="en-US" sz="3200" dirty="0"/>
              <a:t>What might help you stick with it?</a:t>
            </a:r>
          </a:p>
        </p:txBody>
      </p:sp>
      <p:pic>
        <p:nvPicPr>
          <p:cNvPr id="5" name="Content Placeholder 7" descr="A pencil on a piece of paper&#10;&#10;AI-generated content may be incorrect.">
            <a:extLst>
              <a:ext uri="{FF2B5EF4-FFF2-40B4-BE49-F238E27FC236}">
                <a16:creationId xmlns:a16="http://schemas.microsoft.com/office/drawing/2014/main" id="{814BA9D0-8643-AF65-A92D-2D32771F7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028" y="139485"/>
            <a:ext cx="1498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84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71817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Harvard: Sleep and Memory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Sleep: News in Health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Yale: Sleep and Memory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</p:txBody>
      </p:sp>
      <p:sp>
        <p:nvSpPr>
          <p:cNvPr id="4" name="Rounded Rectangle 3">
            <a:hlinkClick r:id="rId7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  <a:latin typeface="Montserrat" pitchFamily="2" charset="77"/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32244-4D98-F0D7-D007-1BD160E6F4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Happens During Sleep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9887F-E050-446D-5B71-3A209A8C85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07710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dirty="0"/>
              <a:t>Sleep is an active process where the brain and body repair, reset, and grow.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We cycle through stages of </a:t>
            </a:r>
            <a:r>
              <a:rPr lang="en-HK" b="1" dirty="0"/>
              <a:t>non-REM</a:t>
            </a:r>
            <a:r>
              <a:rPr lang="en-HK" dirty="0"/>
              <a:t> and </a:t>
            </a:r>
            <a:r>
              <a:rPr lang="en-HK" b="1" dirty="0"/>
              <a:t>REM</a:t>
            </a:r>
            <a:r>
              <a:rPr lang="en-HK" dirty="0"/>
              <a:t> sleep every 90 minutes.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Deep sleep:</a:t>
            </a:r>
            <a:r>
              <a:rPr lang="en-HK" dirty="0"/>
              <a:t> physical restoration, immune support, memory consolidation.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REM sleep:</a:t>
            </a:r>
            <a:r>
              <a:rPr lang="en-HK" dirty="0"/>
              <a:t> emotional processing, creativity, and dreaming.</a:t>
            </a:r>
          </a:p>
        </p:txBody>
      </p:sp>
    </p:spTree>
    <p:extLst>
      <p:ext uri="{BB962C8B-B14F-4D97-AF65-F5344CB8AC3E}">
        <p14:creationId xmlns:p14="http://schemas.microsoft.com/office/powerpoint/2010/main" val="122346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CAC00-F3C4-EC24-6F67-7C11B8BB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AD700-F8B1-D05B-57D9-C6678367E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07373"/>
            <a:ext cx="10644378" cy="31266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b="1" dirty="0"/>
              <a:t>Each stage </a:t>
            </a:r>
            <a:r>
              <a:rPr lang="en-HK" dirty="0"/>
              <a:t>plays a unique </a:t>
            </a:r>
            <a:r>
              <a:rPr lang="en-HK" b="1" dirty="0"/>
              <a:t>role</a:t>
            </a:r>
            <a:r>
              <a:rPr lang="en-HK" dirty="0"/>
              <a:t> in </a:t>
            </a:r>
            <a:r>
              <a:rPr lang="en-HK" b="1" dirty="0"/>
              <a:t>learning</a:t>
            </a:r>
            <a:r>
              <a:rPr lang="en-HK" dirty="0"/>
              <a:t>, </a:t>
            </a:r>
            <a:r>
              <a:rPr lang="en-HK" b="1" dirty="0"/>
              <a:t>healing</a:t>
            </a:r>
            <a:r>
              <a:rPr lang="en-HK" dirty="0"/>
              <a:t>, and </a:t>
            </a:r>
            <a:r>
              <a:rPr lang="en-HK" b="1" dirty="0"/>
              <a:t>well-being</a:t>
            </a:r>
            <a:r>
              <a:rPr lang="en-HK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HK" dirty="0"/>
          </a:p>
          <a:p>
            <a:pPr marL="0" indent="0">
              <a:lnSpc>
                <a:spcPct val="100000"/>
              </a:lnSpc>
              <a:buNone/>
            </a:pPr>
            <a:endParaRPr lang="en-HK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i="1" dirty="0"/>
              <a:t>Without sleep, the brain can’t file new memories or clear out waste; it’s like leaving your inbox full.</a:t>
            </a:r>
            <a:endParaRPr lang="en-GB" sz="32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8E7D2-E9FA-9FBD-223F-9DD931541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Happens During Sleep</a:t>
            </a:r>
          </a:p>
        </p:txBody>
      </p:sp>
    </p:spTree>
    <p:extLst>
      <p:ext uri="{BB962C8B-B14F-4D97-AF65-F5344CB8AC3E}">
        <p14:creationId xmlns:p14="http://schemas.microsoft.com/office/powerpoint/2010/main" val="107052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Why We Need Sleep: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Sleep boosts </a:t>
            </a:r>
            <a:r>
              <a:rPr lang="en-HK" b="1" dirty="0"/>
              <a:t>memory</a:t>
            </a:r>
            <a:r>
              <a:rPr lang="en-HK" dirty="0"/>
              <a:t> and </a:t>
            </a:r>
            <a:r>
              <a:rPr lang="en-HK" b="1" dirty="0"/>
              <a:t>learning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It improves </a:t>
            </a:r>
            <a:r>
              <a:rPr lang="en-HK" b="1" dirty="0"/>
              <a:t>focus</a:t>
            </a:r>
            <a:r>
              <a:rPr lang="en-HK" dirty="0"/>
              <a:t> and </a:t>
            </a:r>
            <a:r>
              <a:rPr lang="en-HK" b="1" dirty="0"/>
              <a:t>decision-making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Sleep stabilises </a:t>
            </a:r>
            <a:r>
              <a:rPr lang="en-HK" b="1" dirty="0"/>
              <a:t>mood</a:t>
            </a:r>
            <a:r>
              <a:rPr lang="en-HK" dirty="0"/>
              <a:t> and </a:t>
            </a:r>
            <a:r>
              <a:rPr lang="en-HK" b="1" dirty="0"/>
              <a:t>emotions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It supports </a:t>
            </a:r>
            <a:r>
              <a:rPr lang="en-HK" b="1" dirty="0"/>
              <a:t>growth</a:t>
            </a:r>
            <a:r>
              <a:rPr lang="en-HK" dirty="0"/>
              <a:t> and physical </a:t>
            </a:r>
            <a:r>
              <a:rPr lang="en-HK" b="1" dirty="0"/>
              <a:t>repair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Sleep strengthens the </a:t>
            </a:r>
            <a:r>
              <a:rPr lang="en-HK" b="1" dirty="0"/>
              <a:t>immune</a:t>
            </a:r>
            <a:r>
              <a:rPr lang="en-HK" dirty="0"/>
              <a:t> system.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It balances </a:t>
            </a:r>
            <a:r>
              <a:rPr lang="en-HK" b="1" dirty="0"/>
              <a:t>hunger</a:t>
            </a:r>
            <a:r>
              <a:rPr lang="en-HK" dirty="0"/>
              <a:t> and </a:t>
            </a:r>
            <a:r>
              <a:rPr lang="en-HK" b="1" dirty="0"/>
              <a:t>stress</a:t>
            </a:r>
            <a:r>
              <a:rPr lang="en-HK" dirty="0"/>
              <a:t> </a:t>
            </a:r>
            <a:r>
              <a:rPr lang="en-HK" b="1" dirty="0"/>
              <a:t>hormones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Sleep keeps the </a:t>
            </a:r>
            <a:r>
              <a:rPr lang="en-HK" b="1" dirty="0"/>
              <a:t>body</a:t>
            </a:r>
            <a:r>
              <a:rPr lang="en-HK" dirty="0"/>
              <a:t> clock in </a:t>
            </a:r>
            <a:r>
              <a:rPr lang="en-HK" b="1" dirty="0"/>
              <a:t>rhythm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It clears </a:t>
            </a:r>
            <a:r>
              <a:rPr lang="en-HK" b="1" dirty="0"/>
              <a:t>brain</a:t>
            </a:r>
            <a:r>
              <a:rPr lang="en-HK" dirty="0"/>
              <a:t> </a:t>
            </a:r>
            <a:r>
              <a:rPr lang="en-HK" b="1" dirty="0"/>
              <a:t>toxins</a:t>
            </a:r>
            <a:r>
              <a:rPr lang="en-HK" dirty="0"/>
              <a:t> and protects brain </a:t>
            </a:r>
            <a:r>
              <a:rPr lang="en-HK" b="1" dirty="0"/>
              <a:t>health</a:t>
            </a:r>
            <a:r>
              <a:rPr lang="en-H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E5D18-1400-8606-EDD2-84592F6D4F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2434203" cy="742950"/>
          </a:xfrm>
        </p:spPr>
        <p:txBody>
          <a:bodyPr/>
          <a:lstStyle/>
          <a:p>
            <a:r>
              <a:rPr lang="en-US" dirty="0"/>
              <a:t>Why We Need Sleep: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BCA23-0774-D98F-B401-955F3C6D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95" y="-15498"/>
            <a:ext cx="9033682" cy="71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4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F5477-1E7F-1239-B742-D301DD0ED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Sleep and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207A0-9158-6E19-E763-02587FD4B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17042"/>
            <a:ext cx="10644378" cy="193262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b="1" dirty="0"/>
              <a:t>Sleep</a:t>
            </a:r>
            <a:r>
              <a:rPr lang="en-HK" dirty="0"/>
              <a:t> </a:t>
            </a:r>
            <a:r>
              <a:rPr lang="en-HK" b="1" dirty="0"/>
              <a:t>powers</a:t>
            </a:r>
            <a:r>
              <a:rPr lang="en-HK" dirty="0"/>
              <a:t> every part of the </a:t>
            </a:r>
            <a:r>
              <a:rPr lang="en-HK" b="1" dirty="0"/>
              <a:t>learning</a:t>
            </a:r>
            <a:r>
              <a:rPr lang="en-HK" dirty="0"/>
              <a:t> process.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b="1" dirty="0"/>
              <a:t>Without</a:t>
            </a:r>
            <a:r>
              <a:rPr lang="en-HK" dirty="0"/>
              <a:t> sleep, the </a:t>
            </a:r>
            <a:r>
              <a:rPr lang="en-HK" b="1" dirty="0"/>
              <a:t>hippocampus</a:t>
            </a:r>
            <a:r>
              <a:rPr lang="en-HK" dirty="0"/>
              <a:t> </a:t>
            </a:r>
            <a:r>
              <a:rPr lang="en-HK" b="1" dirty="0"/>
              <a:t>can’t</a:t>
            </a:r>
            <a:r>
              <a:rPr lang="en-HK" dirty="0"/>
              <a:t> store new </a:t>
            </a:r>
            <a:r>
              <a:rPr lang="en-HK" b="1" dirty="0"/>
              <a:t>memories</a:t>
            </a:r>
            <a:r>
              <a:rPr lang="en-HK" dirty="0"/>
              <a:t> effectively, it’s like trying to save a file </a:t>
            </a:r>
            <a:r>
              <a:rPr lang="en-HK" b="1" dirty="0"/>
              <a:t>without</a:t>
            </a:r>
            <a:r>
              <a:rPr lang="en-HK" dirty="0"/>
              <a:t> clicking “</a:t>
            </a:r>
            <a:r>
              <a:rPr lang="en-HK" b="1" dirty="0"/>
              <a:t>Save</a:t>
            </a:r>
            <a:r>
              <a:rPr lang="en-HK" dirty="0"/>
              <a:t>”. </a:t>
            </a:r>
            <a:endParaRPr lang="en-HK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72CF59-E49D-5263-39AB-BBB6688F6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667383"/>
              </p:ext>
            </p:extLst>
          </p:nvPr>
        </p:nvGraphicFramePr>
        <p:xfrm>
          <a:off x="2503487" y="3576638"/>
          <a:ext cx="8128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E4BBE7-AAD9-3E8E-002A-24F3D3F3D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293582"/>
              </p:ext>
            </p:extLst>
          </p:nvPr>
        </p:nvGraphicFramePr>
        <p:xfrm>
          <a:off x="2503487" y="4556677"/>
          <a:ext cx="8128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F5940F-BF19-F9AB-DC8E-0CE254A0959F}"/>
              </a:ext>
            </a:extLst>
          </p:cNvPr>
          <p:cNvSpPr txBox="1"/>
          <p:nvPr/>
        </p:nvSpPr>
        <p:spPr>
          <a:xfrm>
            <a:off x="1071562" y="5133267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Montserrat" pitchFamily="2" charset="77"/>
              </a:rPr>
              <a:t>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6E320-D3B3-11BB-3ED5-EA1002A14F95}"/>
              </a:ext>
            </a:extLst>
          </p:cNvPr>
          <p:cNvSpPr txBox="1"/>
          <p:nvPr/>
        </p:nvSpPr>
        <p:spPr>
          <a:xfrm>
            <a:off x="1071562" y="4130476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Montserrat" pitchFamily="2" charset="77"/>
              </a:rPr>
              <a:t>Learn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24409B-67DF-54B6-AFA6-3ED34D95F532}"/>
              </a:ext>
            </a:extLst>
          </p:cNvPr>
          <p:cNvSpPr txBox="1"/>
          <p:nvPr/>
        </p:nvSpPr>
        <p:spPr>
          <a:xfrm>
            <a:off x="1071562" y="6233077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7C1B3C"/>
                </a:solidFill>
                <a:latin typeface="Montserrat" pitchFamily="2" charset="77"/>
              </a:rPr>
              <a:t>Remember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ED41EB7-A08F-9980-73DF-BEE2013ADDFF}"/>
              </a:ext>
            </a:extLst>
          </p:cNvPr>
          <p:cNvSpPr/>
          <p:nvPr/>
        </p:nvSpPr>
        <p:spPr>
          <a:xfrm>
            <a:off x="1387475" y="4743234"/>
            <a:ext cx="471488" cy="3949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A2C5DCDE-5D95-EC25-1172-1C8A2FEB903F}"/>
              </a:ext>
            </a:extLst>
          </p:cNvPr>
          <p:cNvSpPr/>
          <p:nvPr/>
        </p:nvSpPr>
        <p:spPr>
          <a:xfrm>
            <a:off x="1387475" y="5818826"/>
            <a:ext cx="471488" cy="3949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886AA8A-1FDC-274D-0DA3-036572A08458}"/>
              </a:ext>
            </a:extLst>
          </p:cNvPr>
          <p:cNvSpPr/>
          <p:nvPr/>
        </p:nvSpPr>
        <p:spPr>
          <a:xfrm rot="16200000">
            <a:off x="2224027" y="4238801"/>
            <a:ext cx="471488" cy="3949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E7D581A9-BE52-356B-FB64-5D3805332A19}"/>
              </a:ext>
            </a:extLst>
          </p:cNvPr>
          <p:cNvSpPr/>
          <p:nvPr/>
        </p:nvSpPr>
        <p:spPr>
          <a:xfrm rot="16200000">
            <a:off x="2233839" y="5219029"/>
            <a:ext cx="471488" cy="3949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6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01548-BC81-EE90-D9D0-CEF114415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061603"/>
          </a:xfrm>
        </p:spPr>
        <p:txBody>
          <a:bodyPr/>
          <a:lstStyle/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During deep sleep, the </a:t>
            </a:r>
            <a:r>
              <a:rPr lang="en-HK" b="1" dirty="0"/>
              <a:t>glymphatic system</a:t>
            </a:r>
            <a:r>
              <a:rPr lang="en-HK" dirty="0"/>
              <a:t> flushes out toxins like </a:t>
            </a:r>
            <a:r>
              <a:rPr lang="en-HK" b="1" dirty="0"/>
              <a:t>beta-amyloid</a:t>
            </a:r>
            <a:r>
              <a:rPr lang="en-HK" dirty="0"/>
              <a:t>, which can build up and </a:t>
            </a:r>
            <a:r>
              <a:rPr lang="en-HK" b="1" dirty="0"/>
              <a:t>damage brain cells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This cleaning process only happens effectively during </a:t>
            </a:r>
            <a:r>
              <a:rPr lang="en-HK" b="1" dirty="0"/>
              <a:t>deep, non-REM sleep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Without it, waste builds up – increasing the risk of </a:t>
            </a:r>
            <a:r>
              <a:rPr lang="en-HK" b="1" dirty="0"/>
              <a:t>cognitive decline</a:t>
            </a:r>
            <a:r>
              <a:rPr lang="en-HK" dirty="0"/>
              <a:t>, brain </a:t>
            </a:r>
            <a:r>
              <a:rPr lang="en-HK" b="1" dirty="0"/>
              <a:t>fog</a:t>
            </a:r>
            <a:r>
              <a:rPr lang="en-HK" dirty="0"/>
              <a:t>, and long-term conditions like </a:t>
            </a:r>
            <a:r>
              <a:rPr lang="en-HK" b="1" dirty="0"/>
              <a:t>Alzheimer’s</a:t>
            </a:r>
            <a:r>
              <a:rPr lang="en-HK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endParaRPr lang="en-GB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i="1" dirty="0"/>
              <a:t>Sleep is like a nightly power wash for your brain!</a:t>
            </a:r>
            <a:endParaRPr lang="en-GB" sz="320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30BFB-2A91-DB15-588D-5D348FDCB5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Sleep and The Brain</a:t>
            </a:r>
          </a:p>
        </p:txBody>
      </p:sp>
    </p:spTree>
    <p:extLst>
      <p:ext uri="{BB962C8B-B14F-4D97-AF65-F5344CB8AC3E}">
        <p14:creationId xmlns:p14="http://schemas.microsoft.com/office/powerpoint/2010/main" val="349559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9F8E42-C992-583C-9972-658ABA3FD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627651"/>
          </a:xfrm>
        </p:spPr>
        <p:txBody>
          <a:bodyPr/>
          <a:lstStyle/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During adolescence, melatonin is released </a:t>
            </a:r>
            <a:r>
              <a:rPr lang="en-HK" b="1" dirty="0"/>
              <a:t>later in the evening</a:t>
            </a:r>
            <a:r>
              <a:rPr lang="en-HK" dirty="0"/>
              <a:t>, shifting the natural sleep–wake cycle by 1–3 hours.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This is called a </a:t>
            </a:r>
            <a:r>
              <a:rPr lang="en-HK" b="1" dirty="0"/>
              <a:t>circadian phase delay</a:t>
            </a:r>
            <a:r>
              <a:rPr lang="en-HK" dirty="0"/>
              <a:t> – it’s biological, not laziness.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Early school starts often clash with this natural rhythm, leading to chronic sleep deprivation in teens.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44886-54C5-8BF8-7A69-908132B2A0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929813" cy="742950"/>
          </a:xfrm>
        </p:spPr>
        <p:txBody>
          <a:bodyPr/>
          <a:lstStyle/>
          <a:p>
            <a:r>
              <a:rPr lang="en-GB" dirty="0"/>
              <a:t>Teen Sleep and Circadian Rhythms</a:t>
            </a:r>
          </a:p>
        </p:txBody>
      </p:sp>
    </p:spTree>
    <p:extLst>
      <p:ext uri="{BB962C8B-B14F-4D97-AF65-F5344CB8AC3E}">
        <p14:creationId xmlns:p14="http://schemas.microsoft.com/office/powerpoint/2010/main" val="1033709960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2619</TotalTime>
  <Words>1319</Words>
  <Application>Microsoft Macintosh PowerPoint</Application>
  <PresentationFormat>Widescreen</PresentationFormat>
  <Paragraphs>167</Paragraphs>
  <Slides>25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115</cp:revision>
  <dcterms:created xsi:type="dcterms:W3CDTF">2024-11-04T11:58:24Z</dcterms:created>
  <dcterms:modified xsi:type="dcterms:W3CDTF">2025-12-21T06:22:38Z</dcterms:modified>
</cp:coreProperties>
</file>