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sldIdLst>
    <p:sldId id="257" r:id="rId2"/>
    <p:sldId id="294" r:id="rId3"/>
    <p:sldId id="308" r:id="rId4"/>
    <p:sldId id="295" r:id="rId5"/>
    <p:sldId id="296" r:id="rId6"/>
    <p:sldId id="309" r:id="rId7"/>
    <p:sldId id="298" r:id="rId8"/>
    <p:sldId id="297" r:id="rId9"/>
    <p:sldId id="313" r:id="rId10"/>
    <p:sldId id="305" r:id="rId11"/>
    <p:sldId id="307" r:id="rId12"/>
    <p:sldId id="316" r:id="rId13"/>
    <p:sldId id="299" r:id="rId14"/>
    <p:sldId id="310" r:id="rId15"/>
    <p:sldId id="312" r:id="rId16"/>
    <p:sldId id="300" r:id="rId17"/>
    <p:sldId id="319" r:id="rId18"/>
    <p:sldId id="320" r:id="rId19"/>
    <p:sldId id="318" r:id="rId20"/>
    <p:sldId id="317" r:id="rId21"/>
    <p:sldId id="314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15195D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6"/>
    <p:restoredTop sz="87519"/>
  </p:normalViewPr>
  <p:slideViewPr>
    <p:cSldViewPr snapToGrid="0">
      <p:cViewPr varScale="1">
        <p:scale>
          <a:sx n="96" d="100"/>
          <a:sy n="96" d="100"/>
        </p:scale>
        <p:origin x="1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th.primo.exlibrisgroup.com/discovery/fulldisplay?docid=alma991003626327202761&amp;context=L&amp;vid=44BAT_INST:44BAT_VU1&amp;lang=en&amp;search_scope=MyInst_and_CI&amp;adaptor=Local%20Search%20Engine&amp;tab=Everything&amp;query=any%2Ccontains%2CTod%20and%20Ellis&amp;pfilter=rtype%2Cexact%2Cbooks&amp;offset=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Adaptations to </a:t>
            </a:r>
            <a:r>
              <a:rPr lang="en-US" dirty="0" err="1"/>
              <a:t>behaviour</a:t>
            </a:r>
            <a:r>
              <a:rPr lang="en-US" dirty="0"/>
              <a:t> expectations are part of adapting for learning. Inclusion in </a:t>
            </a:r>
            <a:r>
              <a:rPr lang="en-US" dirty="0" err="1"/>
              <a:t>behaviour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inclusion in learning.</a:t>
            </a:r>
          </a:p>
          <a:p>
            <a:r>
              <a:rPr lang="en-US" i="1" dirty="0"/>
              <a:t>“Removing </a:t>
            </a:r>
            <a:r>
              <a:rPr lang="en-US" i="1" dirty="0" err="1"/>
              <a:t>behavioural</a:t>
            </a:r>
            <a:r>
              <a:rPr lang="en-US" i="1" dirty="0"/>
              <a:t> barriers is a prerequisite for equitable access to learning”</a:t>
            </a:r>
            <a:r>
              <a:rPr lang="en-US" dirty="0"/>
              <a:t> (EEF, 2019).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15.Motivation and </a:t>
            </a:r>
            <a:r>
              <a:rPr lang="en-US" dirty="0" err="1"/>
              <a:t>behaviour</a:t>
            </a:r>
            <a:r>
              <a:rPr lang="en-US" dirty="0"/>
              <a:t>: Simon Ellis and Janet Tod -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Routledge companion to education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9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DAD3-DFE3-880B-5E91-B4A9CF02E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91800-FEC9-8DAF-FFFE-4A9E6BCA9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309D6E-4EA5-1B94-518E-4CC1BDE5B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D00E-6030-CD48-BBFE-903E44319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4D406B4C-5E5A-0B29-5C17-933BD5F1C35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aylorfrancis.com/chapters/mono/10.4324/9781315753980-1/introduction-simon-ellis-janet-tod" TargetMode="External"/><Relationship Id="rId5" Type="http://schemas.openxmlformats.org/officeDocument/2006/relationships/hyperlink" Target="https://www.cambridgeinternational.org/Images/692980-behaviour-for-learning.pdf" TargetMode="External"/><Relationship Id="rId4" Type="http://schemas.openxmlformats.org/officeDocument/2006/relationships/hyperlink" Target="https://educationendowmentfoundation.org.uk/education-evidence/guidance-reports/behaviou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7449341" cy="2708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5333" noProof="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GB" sz="5333" b="1" noProof="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Behaviour for Learning (</a:t>
            </a:r>
            <a:r>
              <a:rPr lang="en-GB" sz="5333" b="1" noProof="0" dirty="0" err="1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BfL</a:t>
            </a:r>
            <a:r>
              <a:rPr lang="en-GB" sz="5333" b="1" noProof="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609783-B546-087B-D1ED-4911D19CC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Passive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F3570-DF3E-F591-9D28-137E6CBE3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Students</a:t>
            </a:r>
            <a:r>
              <a:rPr lang="en-US" sz="3200" dirty="0"/>
              <a:t> might look “</a:t>
            </a:r>
            <a:r>
              <a:rPr lang="en-US" sz="3200" b="1" dirty="0"/>
              <a:t>well behaved</a:t>
            </a:r>
            <a:r>
              <a:rPr lang="en-US" sz="3200" dirty="0"/>
              <a:t>” but are </a:t>
            </a:r>
            <a:r>
              <a:rPr lang="en-US" sz="3200" b="1" dirty="0"/>
              <a:t>not</a:t>
            </a:r>
            <a:r>
              <a:rPr lang="en-US" sz="3200" dirty="0"/>
              <a:t> actually </a:t>
            </a:r>
            <a:r>
              <a:rPr lang="en-US" sz="3200" b="1" dirty="0"/>
              <a:t>learning</a:t>
            </a:r>
            <a:r>
              <a:rPr lang="en-US" sz="3200" dirty="0"/>
              <a:t> if they are:</a:t>
            </a:r>
          </a:p>
          <a:p>
            <a:pPr marL="463550" indent="-44926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Letting </a:t>
            </a:r>
            <a:r>
              <a:rPr lang="en-US" sz="3200" b="1" dirty="0"/>
              <a:t>information</a:t>
            </a:r>
            <a:r>
              <a:rPr lang="en-US" sz="3200" dirty="0"/>
              <a:t> wash over them </a:t>
            </a:r>
            <a:r>
              <a:rPr lang="en-US" sz="3200" b="1" dirty="0"/>
              <a:t>without</a:t>
            </a:r>
            <a:r>
              <a:rPr lang="en-US" sz="3200" dirty="0"/>
              <a:t> trying to </a:t>
            </a:r>
            <a:r>
              <a:rPr lang="en-US" sz="3200" b="1" dirty="0"/>
              <a:t>understand</a:t>
            </a:r>
            <a:r>
              <a:rPr lang="en-US" sz="3200" dirty="0"/>
              <a:t>.</a:t>
            </a:r>
          </a:p>
          <a:p>
            <a:pPr marL="463550" indent="-44926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Copying</a:t>
            </a:r>
            <a:r>
              <a:rPr lang="en-US" sz="3200" dirty="0"/>
              <a:t> word-for-word </a:t>
            </a:r>
            <a:r>
              <a:rPr lang="en-US" sz="3200" b="1" dirty="0"/>
              <a:t>without thinking</a:t>
            </a:r>
            <a:r>
              <a:rPr lang="en-US" sz="3200" dirty="0"/>
              <a:t>.</a:t>
            </a:r>
          </a:p>
          <a:p>
            <a:pPr marL="463550" indent="-44926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Waiting</a:t>
            </a:r>
            <a:r>
              <a:rPr lang="en-US" sz="3200" dirty="0"/>
              <a:t> for </a:t>
            </a:r>
            <a:r>
              <a:rPr lang="en-US" sz="3200" b="1" dirty="0"/>
              <a:t>others</a:t>
            </a:r>
            <a:r>
              <a:rPr lang="en-US" sz="3200" dirty="0"/>
              <a:t> to </a:t>
            </a:r>
            <a:r>
              <a:rPr lang="en-US" sz="3200" b="1" dirty="0"/>
              <a:t>answer</a:t>
            </a:r>
            <a:r>
              <a:rPr lang="en-US" sz="3200" dirty="0"/>
              <a:t> or solve the problem.</a:t>
            </a:r>
          </a:p>
          <a:p>
            <a:pPr marL="463550" indent="-44926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Daydreaming</a:t>
            </a:r>
            <a:r>
              <a:rPr lang="en-US" sz="3200" dirty="0"/>
              <a:t> or </a:t>
            </a:r>
            <a:r>
              <a:rPr lang="en-US" sz="3200" b="1" dirty="0"/>
              <a:t>watching</a:t>
            </a:r>
            <a:r>
              <a:rPr lang="en-US" sz="3200" dirty="0"/>
              <a:t> the </a:t>
            </a:r>
            <a:r>
              <a:rPr lang="en-US" sz="3200" b="1" dirty="0"/>
              <a:t>clock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10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08F276-14A2-CB44-A3F8-4422D51D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17786"/>
            <a:ext cx="11066758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Active learning behaviours can happen during: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Listening:</a:t>
            </a:r>
            <a:r>
              <a:rPr lang="en-GB" noProof="0" dirty="0"/>
              <a:t> focusing intently, making mental links, anticipating next steps.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Note-making:</a:t>
            </a:r>
            <a:r>
              <a:rPr lang="en-GB" noProof="0" dirty="0"/>
              <a:t> summarising, rephrasing, prioritising key points.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Observation:</a:t>
            </a:r>
            <a:r>
              <a:rPr lang="en-GB" noProof="0" dirty="0"/>
              <a:t> watching a demonstration with a purpose in mind.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Discussion:</a:t>
            </a:r>
            <a:r>
              <a:rPr lang="en-GB" noProof="0" dirty="0"/>
              <a:t> asking clarifying questions, building on peers’ ideas.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Practice:</a:t>
            </a:r>
            <a:r>
              <a:rPr lang="en-GB" noProof="0" dirty="0"/>
              <a:t> applying knowledge to solve a problem or create something new.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4E746-7BFD-42E8-8785-41399665C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Active Engagement in </a:t>
            </a:r>
            <a:r>
              <a:rPr lang="en-US" dirty="0" err="1"/>
              <a:t>BfL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4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81913-3638-15B3-1F04-D564CCDC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B60813-3D0C-6C10-9729-235CAEBC8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880780" cy="742950"/>
          </a:xfrm>
        </p:spPr>
        <p:txBody>
          <a:bodyPr/>
          <a:lstStyle/>
          <a:p>
            <a:r>
              <a:rPr lang="en-US" dirty="0"/>
              <a:t>Active Engagement vs Passive Compliance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F7EF47-504E-9A31-0388-FE6055263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80764"/>
              </p:ext>
            </p:extLst>
          </p:nvPr>
        </p:nvGraphicFramePr>
        <p:xfrm>
          <a:off x="898902" y="1798227"/>
          <a:ext cx="10724827" cy="373466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93304">
                  <a:extLst>
                    <a:ext uri="{9D8B030D-6E8A-4147-A177-3AD203B41FA5}">
                      <a16:colId xmlns:a16="http://schemas.microsoft.com/office/drawing/2014/main" val="3118568740"/>
                    </a:ext>
                  </a:extLst>
                </a:gridCol>
                <a:gridCol w="5331523">
                  <a:extLst>
                    <a:ext uri="{9D8B030D-6E8A-4147-A177-3AD203B41FA5}">
                      <a16:colId xmlns:a16="http://schemas.microsoft.com/office/drawing/2014/main" val="3177116897"/>
                    </a:ext>
                  </a:extLst>
                </a:gridCol>
              </a:tblGrid>
              <a:tr h="682681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Montserrat" pitchFamily="2" charset="77"/>
                        </a:rPr>
                        <a:t>Active Engagement:</a:t>
                      </a: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dirty="0">
                          <a:latin typeface="Montserrat" pitchFamily="2" charset="77"/>
                        </a:rPr>
                        <a:t>Passive Compliance</a:t>
                      </a:r>
                      <a:endParaRPr lang="en-GB" sz="2800" b="1" noProof="0" dirty="0">
                        <a:latin typeface="Montserrat" pitchFamily="2" charset="77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03634"/>
                  </a:ext>
                </a:extLst>
              </a:tr>
              <a:tr h="1244889">
                <a:tc>
                  <a:txBody>
                    <a:bodyPr/>
                    <a:lstStyle/>
                    <a:p>
                      <a:pPr marL="14288" lvl="1" indent="0" algn="l">
                        <a:tabLst/>
                      </a:pPr>
                      <a:r>
                        <a:rPr lang="en-US" sz="2800" dirty="0">
                          <a:latin typeface="Montserrat" pitchFamily="2" charset="77"/>
                        </a:rPr>
                        <a:t>Can happen when listening, observing, reading, or doing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Montserrat" pitchFamily="2" charset="77"/>
                        </a:rPr>
                        <a:t>Appears “well-behaved” but little thinking is happening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63104"/>
                  </a:ext>
                </a:extLst>
              </a:tr>
              <a:tr h="1807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Montserrat" pitchFamily="2" charset="77"/>
                        </a:rPr>
                        <a:t>Mental effort: predicting, questioning, </a:t>
                      </a:r>
                      <a:r>
                        <a:rPr lang="en-US" sz="2800" dirty="0" err="1">
                          <a:latin typeface="Montserrat" pitchFamily="2" charset="77"/>
                        </a:rPr>
                        <a:t>summarising</a:t>
                      </a:r>
                      <a:r>
                        <a:rPr lang="en-US" sz="2800" dirty="0">
                          <a:latin typeface="Montserrat" pitchFamily="2" charset="77"/>
                        </a:rPr>
                        <a:t>, connecting ideas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Montserrat" pitchFamily="2" charset="77"/>
                        </a:rPr>
                        <a:t>Copying without understanding, waiting for others to respond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221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791B74-DD7A-5444-A04D-E23824057FF9}"/>
              </a:ext>
            </a:extLst>
          </p:cNvPr>
          <p:cNvSpPr txBox="1"/>
          <p:nvPr/>
        </p:nvSpPr>
        <p:spPr>
          <a:xfrm>
            <a:off x="1810719" y="5903893"/>
            <a:ext cx="8570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Montserrat" pitchFamily="2" charset="77"/>
              </a:rPr>
              <a:t>BfL</a:t>
            </a:r>
            <a:r>
              <a:rPr lang="en-US" sz="2800" b="1" dirty="0">
                <a:latin typeface="Montserrat" pitchFamily="2" charset="77"/>
              </a:rPr>
              <a:t> focus:</a:t>
            </a:r>
            <a:r>
              <a:rPr lang="en-US" sz="2800" dirty="0">
                <a:latin typeface="Montserrat" pitchFamily="2" charset="77"/>
              </a:rPr>
              <a:t> Keep the mind switched on, not just the body still</a:t>
            </a:r>
          </a:p>
        </p:txBody>
      </p:sp>
    </p:spTree>
    <p:extLst>
      <p:ext uri="{BB962C8B-B14F-4D97-AF65-F5344CB8AC3E}">
        <p14:creationId xmlns:p14="http://schemas.microsoft.com/office/powerpoint/2010/main" val="107071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E195BC-50C6-047F-7AA9-A77D3CD78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258926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noProof="0" dirty="0"/>
              <a:t>It is </a:t>
            </a:r>
            <a:r>
              <a:rPr lang="en-GB" sz="3200" b="1" noProof="0" dirty="0"/>
              <a:t>not</a:t>
            </a:r>
            <a:r>
              <a:rPr lang="en-GB" sz="3200" noProof="0" dirty="0"/>
              <a:t> the </a:t>
            </a:r>
            <a:r>
              <a:rPr lang="en-GB" sz="3200" b="1" i="1" noProof="0" dirty="0"/>
              <a:t>format</a:t>
            </a:r>
            <a:r>
              <a:rPr lang="en-GB" sz="3200" noProof="0" dirty="0"/>
              <a:t> of the </a:t>
            </a:r>
            <a:r>
              <a:rPr lang="en-GB" sz="3200" b="1" noProof="0" dirty="0"/>
              <a:t>learning</a:t>
            </a:r>
            <a:r>
              <a:rPr lang="en-GB" sz="3200" noProof="0" dirty="0"/>
              <a:t> (listening, writing, talking) that </a:t>
            </a:r>
            <a:r>
              <a:rPr lang="en-GB" sz="3200" b="1" noProof="0" dirty="0"/>
              <a:t>determines</a:t>
            </a:r>
            <a:r>
              <a:rPr lang="en-GB" sz="3200" noProof="0" dirty="0"/>
              <a:t> whether it is </a:t>
            </a:r>
            <a:r>
              <a:rPr lang="en-GB" sz="3200" b="1" noProof="0" dirty="0"/>
              <a:t>active</a:t>
            </a:r>
            <a:r>
              <a:rPr lang="en-GB" sz="3200" noProof="0" dirty="0"/>
              <a:t> or </a:t>
            </a:r>
            <a:r>
              <a:rPr lang="en-GB" sz="3200" b="1" noProof="0" dirty="0"/>
              <a:t>passive:</a:t>
            </a:r>
            <a:r>
              <a:rPr lang="en-GB" sz="3200" noProof="0" dirty="0"/>
              <a:t> it is the </a:t>
            </a:r>
            <a:r>
              <a:rPr lang="en-GB" sz="3200" b="1" i="1" noProof="0" dirty="0"/>
              <a:t>mental effort</a:t>
            </a:r>
            <a:r>
              <a:rPr lang="en-GB" sz="3200" b="1" noProof="0" dirty="0"/>
              <a:t> </a:t>
            </a:r>
            <a:r>
              <a:rPr lang="en-GB" sz="3200" noProof="0" dirty="0"/>
              <a:t>and </a:t>
            </a:r>
            <a:r>
              <a:rPr lang="en-GB" sz="3200" b="1" i="1" noProof="0" dirty="0"/>
              <a:t>intentional engagement</a:t>
            </a:r>
            <a:r>
              <a:rPr lang="en-GB" sz="3200" b="1" noProof="0" dirty="0"/>
              <a:t> </a:t>
            </a:r>
            <a:r>
              <a:rPr lang="en-GB" sz="3200" noProof="0" dirty="0"/>
              <a:t>within it.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3200" noProof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i="1" noProof="0" dirty="0"/>
              <a:t>I have added this intentionally to ensure you know that ”teacher talk” and direct instruction is okay!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AA4B7-215F-8771-D540-EA2C9095E4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Key takeaway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23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BBBC-A6EB-F7E7-C58F-C4ACCF2A0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35382" cy="742950"/>
          </a:xfrm>
        </p:spPr>
        <p:txBody>
          <a:bodyPr/>
          <a:lstStyle/>
          <a:p>
            <a:r>
              <a:rPr lang="en-US" dirty="0"/>
              <a:t>Linking to the Three Relationships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75EB9-E1EC-E173-36FD-E53B54C44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000" b="1" u="sng" noProof="0" dirty="0"/>
              <a:t>Self</a:t>
            </a:r>
            <a:r>
              <a:rPr lang="en-GB" sz="3000" b="1" u="sng" dirty="0"/>
              <a:t>/Emotional</a:t>
            </a:r>
            <a:endParaRPr lang="en-GB" sz="30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000" b="1" noProof="0" dirty="0"/>
              <a:t>Praise</a:t>
            </a:r>
            <a:r>
              <a:rPr lang="en-GB" sz="3000" noProof="0" dirty="0"/>
              <a:t> perseverance, </a:t>
            </a:r>
            <a:r>
              <a:rPr lang="en-GB" sz="3000" b="1" noProof="0" dirty="0"/>
              <a:t>normalise</a:t>
            </a:r>
            <a:r>
              <a:rPr lang="en-GB" sz="3000" noProof="0" dirty="0"/>
              <a:t> mistakes, </a:t>
            </a:r>
            <a:r>
              <a:rPr lang="en-GB" sz="3000" b="1" noProof="0" dirty="0"/>
              <a:t>teach</a:t>
            </a:r>
            <a:r>
              <a:rPr lang="en-GB" sz="3000" noProof="0" dirty="0"/>
              <a:t> self-monitoring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000" b="1" u="sng" noProof="0" dirty="0"/>
              <a:t>Others/Social</a:t>
            </a:r>
            <a:endParaRPr lang="en-GB" sz="3000" u="sng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000" b="1" noProof="0" dirty="0"/>
              <a:t>Model</a:t>
            </a:r>
            <a:r>
              <a:rPr lang="en-GB" sz="3000" noProof="0" dirty="0"/>
              <a:t> respectful talk, </a:t>
            </a:r>
            <a:r>
              <a:rPr lang="en-GB" sz="3000" b="1" noProof="0" dirty="0"/>
              <a:t>plan</a:t>
            </a:r>
            <a:r>
              <a:rPr lang="en-GB" sz="3000" noProof="0" dirty="0"/>
              <a:t> collaborative tasks, </a:t>
            </a:r>
            <a:r>
              <a:rPr lang="en-GB" sz="3000" b="1" noProof="0" dirty="0"/>
              <a:t>teach</a:t>
            </a:r>
            <a:r>
              <a:rPr lang="en-GB" sz="3000" noProof="0" dirty="0"/>
              <a:t> turn-taking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000" b="1" u="sng" noProof="0" dirty="0"/>
              <a:t>Curriculum</a:t>
            </a:r>
            <a:r>
              <a:rPr lang="en-GB" sz="3000" noProof="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000" b="1" noProof="0" dirty="0"/>
              <a:t>Adjust</a:t>
            </a:r>
            <a:r>
              <a:rPr lang="en-GB" sz="3000" noProof="0" dirty="0"/>
              <a:t> challenge, </a:t>
            </a:r>
            <a:r>
              <a:rPr lang="en-GB" sz="3000" b="1" noProof="0" dirty="0"/>
              <a:t>teach</a:t>
            </a:r>
            <a:r>
              <a:rPr lang="en-GB" sz="3000" noProof="0" dirty="0"/>
              <a:t> organisation skills, use scaffolds</a:t>
            </a:r>
          </a:p>
        </p:txBody>
      </p:sp>
    </p:spTree>
    <p:extLst>
      <p:ext uri="{BB962C8B-B14F-4D97-AF65-F5344CB8AC3E}">
        <p14:creationId xmlns:p14="http://schemas.microsoft.com/office/powerpoint/2010/main" val="14141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53B5CD-D1BA-C167-FBE0-D8660EBF7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Consistency Across School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041A2-6D40-100B-6B45-00FB3DABB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325075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 err="1"/>
              <a:t>BfL</a:t>
            </a:r>
            <a:r>
              <a:rPr lang="en-GB" sz="3200" noProof="0" dirty="0"/>
              <a:t> works best when students hear the </a:t>
            </a:r>
            <a:r>
              <a:rPr lang="en-GB" sz="3200" b="1" i="1" noProof="0" dirty="0"/>
              <a:t>same language</a:t>
            </a:r>
            <a:r>
              <a:rPr lang="en-GB" sz="3200" b="1" noProof="0" dirty="0"/>
              <a:t> </a:t>
            </a:r>
            <a:r>
              <a:rPr lang="en-GB" sz="3200" noProof="0" dirty="0"/>
              <a:t>and see </a:t>
            </a:r>
            <a:r>
              <a:rPr lang="en-GB" sz="3200" i="1" noProof="0" dirty="0"/>
              <a:t>the </a:t>
            </a:r>
            <a:r>
              <a:rPr lang="en-GB" sz="3200" b="1" i="1" noProof="0" dirty="0"/>
              <a:t>same expectations</a:t>
            </a:r>
            <a:r>
              <a:rPr lang="en-GB" sz="3200" b="1" noProof="0" dirty="0"/>
              <a:t> </a:t>
            </a:r>
            <a:r>
              <a:rPr lang="en-GB" sz="3200" noProof="0" dirty="0"/>
              <a:t>from </a:t>
            </a:r>
            <a:r>
              <a:rPr lang="en-GB" sz="3200" b="1" noProof="0" dirty="0"/>
              <a:t>every adult</a:t>
            </a:r>
            <a:r>
              <a:rPr lang="en-GB" sz="3200" noProof="0" dirty="0"/>
              <a:t> in the building.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Shared </a:t>
            </a:r>
            <a:r>
              <a:rPr lang="en-GB" sz="3200" b="1" noProof="0" dirty="0"/>
              <a:t>routines</a:t>
            </a:r>
            <a:r>
              <a:rPr lang="en-GB" sz="3200" noProof="0" dirty="0"/>
              <a:t> (e.g. same entry protocol across departments) </a:t>
            </a:r>
            <a:r>
              <a:rPr lang="en-GB" sz="3200" b="1" noProof="0" dirty="0"/>
              <a:t>reduce</a:t>
            </a:r>
            <a:r>
              <a:rPr lang="en-GB" sz="3200" noProof="0" dirty="0"/>
              <a:t> </a:t>
            </a:r>
            <a:r>
              <a:rPr lang="en-GB" sz="3200" b="1" noProof="0" dirty="0"/>
              <a:t>confusion</a:t>
            </a:r>
            <a:r>
              <a:rPr lang="en-GB" sz="3200" noProof="0" dirty="0"/>
              <a:t> and </a:t>
            </a:r>
            <a:r>
              <a:rPr lang="en-GB" sz="3200" b="1" noProof="0" dirty="0"/>
              <a:t>build trust </a:t>
            </a:r>
            <a:r>
              <a:rPr lang="en-GB" sz="3200" noProof="0" dirty="0"/>
              <a:t>that the </a:t>
            </a:r>
            <a:r>
              <a:rPr lang="en-GB" sz="3200" b="1" noProof="0" dirty="0"/>
              <a:t>environment</a:t>
            </a:r>
            <a:r>
              <a:rPr lang="en-GB" sz="3200" noProof="0" dirty="0"/>
              <a:t> is </a:t>
            </a:r>
            <a:r>
              <a:rPr lang="en-GB" sz="3200" b="1" noProof="0" dirty="0"/>
              <a:t>safe</a:t>
            </a:r>
            <a:r>
              <a:rPr lang="en-GB" sz="3200" noProof="0" dirty="0"/>
              <a:t> and </a:t>
            </a:r>
            <a:r>
              <a:rPr lang="en-GB" sz="3200" b="1" noProof="0" dirty="0"/>
              <a:t>predictable</a:t>
            </a:r>
            <a:r>
              <a:rPr lang="en-GB" sz="3200" noProof="0" dirty="0"/>
              <a:t>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Inconsistency creates “</a:t>
            </a:r>
            <a:r>
              <a:rPr lang="en-GB" sz="3200" b="1" noProof="0" dirty="0"/>
              <a:t>loopholes</a:t>
            </a:r>
            <a:r>
              <a:rPr lang="en-GB" sz="3200" noProof="0" dirty="0"/>
              <a:t>” that </a:t>
            </a:r>
            <a:r>
              <a:rPr lang="en-GB" sz="3200" b="1" noProof="0" dirty="0"/>
              <a:t>undermine</a:t>
            </a:r>
            <a:r>
              <a:rPr lang="en-GB" sz="3200" noProof="0" dirty="0"/>
              <a:t> both </a:t>
            </a:r>
            <a:r>
              <a:rPr lang="en-GB" sz="3200" b="1" noProof="0" dirty="0"/>
              <a:t>behaviour</a:t>
            </a:r>
            <a:r>
              <a:rPr lang="en-GB" sz="3200" noProof="0" dirty="0"/>
              <a:t> and </a:t>
            </a:r>
            <a:r>
              <a:rPr lang="en-GB" sz="3200" b="1" noProof="0" dirty="0"/>
              <a:t>learning</a:t>
            </a:r>
            <a:r>
              <a:rPr lang="en-GB" sz="32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24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FF2973-E41B-9C5E-7ECB-76B2A86C5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95277"/>
            <a:ext cx="10644378" cy="510774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b="1" noProof="0" dirty="0"/>
              <a:t>Not</a:t>
            </a:r>
            <a:r>
              <a:rPr lang="en-GB" noProof="0" dirty="0"/>
              <a:t> every student </a:t>
            </a:r>
            <a:r>
              <a:rPr lang="en-GB" b="1" noProof="0" dirty="0"/>
              <a:t>arrives</a:t>
            </a:r>
            <a:r>
              <a:rPr lang="en-GB" noProof="0" dirty="0"/>
              <a:t> with the </a:t>
            </a:r>
            <a:r>
              <a:rPr lang="en-GB" b="1" noProof="0" dirty="0"/>
              <a:t>same social </a:t>
            </a:r>
            <a:r>
              <a:rPr lang="en-GB" noProof="0" dirty="0"/>
              <a:t>or </a:t>
            </a:r>
            <a:r>
              <a:rPr lang="en-GB" b="1" noProof="0" dirty="0"/>
              <a:t>self-regulation skills. Inclusion</a:t>
            </a:r>
            <a:r>
              <a:rPr lang="en-GB" noProof="0" dirty="0"/>
              <a:t> means </a:t>
            </a:r>
            <a:r>
              <a:rPr lang="en-GB" b="1" noProof="0" dirty="0"/>
              <a:t>removing barriers </a:t>
            </a:r>
            <a:r>
              <a:rPr lang="en-GB" noProof="0" dirty="0"/>
              <a:t>to </a:t>
            </a:r>
            <a:r>
              <a:rPr lang="en-GB" b="1" i="1" noProof="0" dirty="0"/>
              <a:t>learning behaviours</a:t>
            </a:r>
            <a:r>
              <a:rPr lang="en-GB" b="1" noProof="0" dirty="0"/>
              <a:t> </a:t>
            </a:r>
            <a:r>
              <a:rPr lang="en-GB" noProof="0" dirty="0"/>
              <a:t>as well as to the </a:t>
            </a:r>
            <a:r>
              <a:rPr lang="en-GB" b="1" noProof="0" dirty="0"/>
              <a:t>curriculum</a:t>
            </a:r>
            <a:r>
              <a:rPr lang="en-GB" noProof="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0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Teacher Should:</a:t>
            </a:r>
            <a:endParaRPr lang="en-GB" noProof="0" dirty="0"/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Explicitly </a:t>
            </a:r>
            <a:r>
              <a:rPr lang="en-GB" b="1" noProof="0" dirty="0"/>
              <a:t>teach and model</a:t>
            </a:r>
            <a:r>
              <a:rPr lang="en-GB" noProof="0" dirty="0"/>
              <a:t> desired behaviours.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Use </a:t>
            </a:r>
            <a:r>
              <a:rPr lang="en-GB" b="1" noProof="0" dirty="0"/>
              <a:t>visual prompts</a:t>
            </a:r>
            <a:r>
              <a:rPr lang="en-GB" noProof="0" dirty="0"/>
              <a:t> and </a:t>
            </a:r>
            <a:r>
              <a:rPr lang="en-GB" b="1" noProof="0" dirty="0"/>
              <a:t>scaffolded routines</a:t>
            </a:r>
            <a:r>
              <a:rPr lang="en-GB" noProof="0" dirty="0"/>
              <a:t>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Provide </a:t>
            </a:r>
            <a:r>
              <a:rPr lang="en-GB" b="1" noProof="0" dirty="0"/>
              <a:t>short, structured practice opportunities</a:t>
            </a:r>
            <a:r>
              <a:rPr lang="en-GB" noProof="0" dirty="0"/>
              <a:t>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Build</a:t>
            </a:r>
            <a:r>
              <a:rPr lang="en-GB" noProof="0" dirty="0"/>
              <a:t> in </a:t>
            </a:r>
            <a:r>
              <a:rPr lang="en-GB" b="1" noProof="0" dirty="0"/>
              <a:t>supports</a:t>
            </a:r>
            <a:r>
              <a:rPr lang="en-GB" noProof="0" dirty="0"/>
              <a:t> such as </a:t>
            </a:r>
            <a:r>
              <a:rPr lang="en-GB" b="1" noProof="0" dirty="0"/>
              <a:t>movement breaks </a:t>
            </a:r>
            <a:r>
              <a:rPr lang="en-GB" noProof="0" dirty="0"/>
              <a:t>or one-to-one </a:t>
            </a:r>
            <a:r>
              <a:rPr lang="en-GB" b="1" noProof="0" dirty="0"/>
              <a:t>check-ins.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BE576-3556-47D7-650D-4E4C074BAC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Inclusion in </a:t>
            </a:r>
            <a:r>
              <a:rPr lang="en-US" dirty="0" err="1"/>
              <a:t>BfL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7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8B9F2-8FD1-85A3-C34E-72FEF1CA0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8773009" cy="742950"/>
          </a:xfrm>
        </p:spPr>
        <p:txBody>
          <a:bodyPr/>
          <a:lstStyle/>
          <a:p>
            <a:r>
              <a:rPr lang="en-US" dirty="0"/>
              <a:t>Task: Designing Your Lesson Start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51DC9-418D-6648-7EC5-982EE2E92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35607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Write Your First Two Minutes</a:t>
            </a:r>
            <a:endParaRPr lang="en-GB" noProof="0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Script exactly what happens from the moment pupils arrive at the door to when learning begins.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Include: greeting, entry routine, where pupils go, what they do first, and how you signal the start.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Build in Behaviour for Learning</a:t>
            </a:r>
            <a:endParaRPr lang="en-GB" noProof="0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Does the start reinforce a learning behaviour? (e.g., independence, collaboration, focus)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Is there an active thinking goal right from the start?</a:t>
            </a:r>
          </a:p>
        </p:txBody>
      </p:sp>
    </p:spTree>
    <p:extLst>
      <p:ext uri="{BB962C8B-B14F-4D97-AF65-F5344CB8AC3E}">
        <p14:creationId xmlns:p14="http://schemas.microsoft.com/office/powerpoint/2010/main" val="137221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A824E-1729-07D1-D004-89B782707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2697753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b="1" dirty="0"/>
              <a:t>Ready</a:t>
            </a:r>
            <a:r>
              <a:rPr lang="en-US" dirty="0"/>
              <a:t> – Are pupils equipped, settled, and mentally prepared?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b="1" dirty="0"/>
              <a:t>Respectful</a:t>
            </a:r>
            <a:r>
              <a:rPr lang="en-US" dirty="0"/>
              <a:t> – Is the tone calm, clear, and consistent?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b="1" dirty="0"/>
              <a:t>Relevant</a:t>
            </a:r>
            <a:r>
              <a:rPr lang="en-US" dirty="0"/>
              <a:t> – Does the starter connect to prior learning or the lesson purpose?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1E270-FEAA-AFE0-1127-90CACDCD8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Check Against the 3Rs</a:t>
            </a:r>
          </a:p>
        </p:txBody>
      </p:sp>
    </p:spTree>
    <p:extLst>
      <p:ext uri="{BB962C8B-B14F-4D97-AF65-F5344CB8AC3E}">
        <p14:creationId xmlns:p14="http://schemas.microsoft.com/office/powerpoint/2010/main" val="262001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2118-C57E-5B93-2E65-432F4638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420FB0-6A1B-97DE-971D-C30DCBBB1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2091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Task:</a:t>
            </a:r>
            <a:endParaRPr lang="en-US" sz="3200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Choose a recent lesson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Note 1 example for each prompt on the following page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Identify 1–2 tweaks for stronger active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98F73-0F14-8444-3DF7-907148F0B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260847" cy="742950"/>
          </a:xfrm>
        </p:spPr>
        <p:txBody>
          <a:bodyPr/>
          <a:lstStyle/>
          <a:p>
            <a:r>
              <a:rPr lang="en-US" dirty="0"/>
              <a:t>Is Active Engagement Designed 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14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72803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dirty="0"/>
              <a:t>Behaviour for Learning (</a:t>
            </a:r>
            <a:r>
              <a:rPr lang="en-GB" sz="3200" b="1" dirty="0" err="1"/>
              <a:t>BfL</a:t>
            </a:r>
            <a:r>
              <a:rPr lang="en-GB" sz="3200" dirty="0"/>
              <a:t>) is an </a:t>
            </a:r>
            <a:r>
              <a:rPr lang="en-GB" sz="3200" b="1" dirty="0"/>
              <a:t>approach</a:t>
            </a:r>
            <a:r>
              <a:rPr lang="en-GB" sz="3200" dirty="0"/>
              <a:t> developed by </a:t>
            </a:r>
            <a:r>
              <a:rPr lang="en-GB" sz="3200" b="1" dirty="0"/>
              <a:t>Dr Simon Ellis and Professor Janet Tod</a:t>
            </a:r>
            <a:r>
              <a:rPr lang="en-GB" sz="3200" dirty="0"/>
              <a:t>.</a:t>
            </a:r>
            <a:endParaRPr lang="en-GB" sz="3200" noProof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noProof="0" dirty="0"/>
              <a:t>It is about </a:t>
            </a:r>
            <a:r>
              <a:rPr lang="en-GB" sz="3200" b="1" noProof="0" dirty="0"/>
              <a:t>building</a:t>
            </a:r>
            <a:r>
              <a:rPr lang="en-GB" sz="3200" noProof="0" dirty="0"/>
              <a:t> the </a:t>
            </a:r>
            <a:r>
              <a:rPr lang="en-GB" sz="3200" b="1" noProof="0" dirty="0"/>
              <a:t>conditions</a:t>
            </a:r>
            <a:r>
              <a:rPr lang="en-GB" sz="3200" noProof="0" dirty="0"/>
              <a:t> in which </a:t>
            </a:r>
            <a:r>
              <a:rPr lang="en-GB" sz="3200" b="1" noProof="0" dirty="0"/>
              <a:t>students</a:t>
            </a:r>
            <a:r>
              <a:rPr lang="en-GB" sz="3200" noProof="0" dirty="0"/>
              <a:t> </a:t>
            </a:r>
            <a:r>
              <a:rPr lang="en-GB" sz="3200" b="1" i="1" noProof="0" dirty="0"/>
              <a:t>choose</a:t>
            </a:r>
            <a:r>
              <a:rPr lang="en-GB" sz="3200" noProof="0" dirty="0"/>
              <a:t> to </a:t>
            </a:r>
            <a:r>
              <a:rPr lang="en-GB" sz="3200" b="1" noProof="0" dirty="0"/>
              <a:t>engage</a:t>
            </a:r>
            <a:r>
              <a:rPr lang="en-GB" sz="3200" noProof="0" dirty="0"/>
              <a:t>, </a:t>
            </a:r>
            <a:r>
              <a:rPr lang="en-GB" sz="3200" b="1" noProof="0" dirty="0"/>
              <a:t>persist</a:t>
            </a:r>
            <a:r>
              <a:rPr lang="en-GB" sz="3200" noProof="0" dirty="0"/>
              <a:t>, and </a:t>
            </a:r>
            <a:r>
              <a:rPr lang="en-GB" sz="3200" b="1" noProof="0" dirty="0"/>
              <a:t>think hard</a:t>
            </a:r>
            <a:r>
              <a:rPr lang="en-GB" sz="3200" noProof="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noProof="0" dirty="0"/>
              <a:t>A learner’s </a:t>
            </a:r>
            <a:r>
              <a:rPr lang="en-GB" sz="3200" b="1" noProof="0" dirty="0"/>
              <a:t>success</a:t>
            </a:r>
            <a:r>
              <a:rPr lang="en-GB" sz="3200" noProof="0" dirty="0"/>
              <a:t> rests on </a:t>
            </a:r>
            <a:r>
              <a:rPr lang="en-GB" sz="3200" b="1" noProof="0" dirty="0"/>
              <a:t>three relationships</a:t>
            </a:r>
            <a:r>
              <a:rPr lang="en-GB" sz="3200" noProof="0" dirty="0"/>
              <a:t>; with </a:t>
            </a:r>
            <a:r>
              <a:rPr lang="en-GB" sz="3200" b="1" noProof="0" dirty="0"/>
              <a:t>themselves</a:t>
            </a:r>
            <a:r>
              <a:rPr lang="en-GB" sz="3200" noProof="0" dirty="0"/>
              <a:t>, with </a:t>
            </a:r>
            <a:r>
              <a:rPr lang="en-GB" sz="3200" b="1" noProof="0" dirty="0"/>
              <a:t>others</a:t>
            </a:r>
            <a:r>
              <a:rPr lang="en-GB" sz="3200" noProof="0" dirty="0"/>
              <a:t>, and with the </a:t>
            </a:r>
            <a:r>
              <a:rPr lang="en-GB" sz="3200" b="1" noProof="0" dirty="0"/>
              <a:t>curriculum</a:t>
            </a:r>
            <a:r>
              <a:rPr lang="en-GB" sz="3200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41CCA-A2FF-1645-B660-65C865AE9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6970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Purpose</a:t>
            </a:r>
            <a:r>
              <a:rPr lang="en-GB" noProof="0" dirty="0"/>
              <a:t> – Is there a clear thinking goal? (justify, predict, compare, evaluate)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Cognitive Lift</a:t>
            </a:r>
            <a:r>
              <a:rPr lang="en-GB" noProof="0" dirty="0"/>
              <a:t> – Who is doing the heavy thinking? you or pupils?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Equity</a:t>
            </a:r>
            <a:r>
              <a:rPr lang="en-GB" noProof="0" dirty="0"/>
              <a:t> – Does everyone think and respond? (write first, then share, cold call)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Evidence</a:t>
            </a:r>
            <a:r>
              <a:rPr lang="en-GB" noProof="0" dirty="0"/>
              <a:t> – Is there visible proof of thinking? (whiteboards, exit slips)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Feedback</a:t>
            </a:r>
            <a:r>
              <a:rPr lang="en-GB" noProof="0" dirty="0"/>
              <a:t> – Do pupils check, correct, and explain before the lesson ends?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4C6F-03D8-4D98-0B87-6B35F0B132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260847" cy="742950"/>
          </a:xfrm>
        </p:spPr>
        <p:txBody>
          <a:bodyPr/>
          <a:lstStyle/>
          <a:p>
            <a:r>
              <a:rPr lang="en-US" dirty="0"/>
              <a:t>Reflection Task Prompts: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2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04F33E-8741-FE56-507E-057E82A08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379679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Greet every student by name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Rehearse and praise the entry routine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Embed one active learning check into every lesson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Give feedback linked to a learning behaviour (“You stayed focused even when stuck”)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E0A29-598F-15CF-2973-9C410ADFF8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Quick Wins for Tomorrow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8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11509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EEF Behaviour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Cambridge BfL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Promoting Behaviour for Learning – Tod &amp; Ellis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A6FA2BF-7F6A-550C-EC5B-020076147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527267" cy="742950"/>
          </a:xfrm>
        </p:spPr>
        <p:txBody>
          <a:bodyPr/>
          <a:lstStyle/>
          <a:p>
            <a:r>
              <a:rPr lang="en-US" dirty="0"/>
              <a:t>Focuses on three core relationships:</a:t>
            </a:r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9059B1-0F9A-0D32-C5BD-AB52B7132D42}"/>
              </a:ext>
            </a:extLst>
          </p:cNvPr>
          <p:cNvSpPr/>
          <p:nvPr/>
        </p:nvSpPr>
        <p:spPr>
          <a:xfrm>
            <a:off x="1921783" y="1240148"/>
            <a:ext cx="6028850" cy="4482817"/>
          </a:xfrm>
          <a:prstGeom prst="triangle">
            <a:avLst/>
          </a:prstGeom>
          <a:solidFill>
            <a:srgbClr val="15195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4400" b="1" dirty="0">
                <a:solidFill>
                  <a:srgbClr val="C3A48C"/>
                </a:solidFill>
                <a:latin typeface="Montserrat" pitchFamily="2" charset="77"/>
              </a:rPr>
              <a:t>Behaviour  for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3B15-3D2E-6C9B-7D1F-6491B427ADFB}"/>
              </a:ext>
            </a:extLst>
          </p:cNvPr>
          <p:cNvSpPr txBox="1"/>
          <p:nvPr/>
        </p:nvSpPr>
        <p:spPr>
          <a:xfrm>
            <a:off x="4111302" y="5722965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Montserrat" pitchFamily="2" charset="77"/>
              </a:rPr>
              <a:t>Social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030D6-17EA-11AB-636D-44F8315FD8ED}"/>
              </a:ext>
            </a:extLst>
          </p:cNvPr>
          <p:cNvSpPr txBox="1"/>
          <p:nvPr/>
        </p:nvSpPr>
        <p:spPr>
          <a:xfrm rot="3354837">
            <a:off x="5183240" y="2957596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Montserrat" pitchFamily="2" charset="77"/>
              </a:rPr>
              <a:t>Curriculum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CFE27-64B2-D60C-189B-E976EC90ADB7}"/>
              </a:ext>
            </a:extLst>
          </p:cNvPr>
          <p:cNvSpPr txBox="1"/>
          <p:nvPr/>
        </p:nvSpPr>
        <p:spPr>
          <a:xfrm rot="18204889">
            <a:off x="1790528" y="3130802"/>
            <a:ext cx="26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Montserrat" pitchFamily="2" charset="77"/>
              </a:rPr>
              <a:t>Emotional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09DC2-004C-4D15-16C8-04EBF362D48F}"/>
              </a:ext>
            </a:extLst>
          </p:cNvPr>
          <p:cNvSpPr txBox="1"/>
          <p:nvPr/>
        </p:nvSpPr>
        <p:spPr>
          <a:xfrm>
            <a:off x="639305" y="1467926"/>
            <a:ext cx="31434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95D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Self</a:t>
            </a:r>
            <a:r>
              <a:rPr lang="en-US" sz="2800" dirty="0">
                <a:solidFill>
                  <a:srgbClr val="15195D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Regulation, Motivation and Esteem</a:t>
            </a:r>
            <a:endParaRPr lang="en-GB" sz="2800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53449-4AA2-C294-FDD3-EB16A2234355}"/>
              </a:ext>
            </a:extLst>
          </p:cNvPr>
          <p:cNvSpPr txBox="1"/>
          <p:nvPr/>
        </p:nvSpPr>
        <p:spPr>
          <a:xfrm>
            <a:off x="1514956" y="6303396"/>
            <a:ext cx="7830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95D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Others</a:t>
            </a:r>
            <a:r>
              <a:rPr lang="en-US" sz="2800" dirty="0">
                <a:solidFill>
                  <a:srgbClr val="15195D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Skills, R</a:t>
            </a:r>
            <a:r>
              <a:rPr lang="en-US" sz="2800" dirty="0">
                <a:solidFill>
                  <a:srgbClr val="15195D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espect and Collaboration</a:t>
            </a:r>
            <a:endParaRPr lang="en-GB" sz="2800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FCC9C-062D-BC62-029D-B3D46C078E7C}"/>
              </a:ext>
            </a:extLst>
          </p:cNvPr>
          <p:cNvSpPr txBox="1"/>
          <p:nvPr/>
        </p:nvSpPr>
        <p:spPr>
          <a:xfrm>
            <a:off x="6096000" y="1458081"/>
            <a:ext cx="52565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noProof="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Curriculum: </a:t>
            </a:r>
            <a:r>
              <a:rPr lang="en-GB" sz="2800" noProof="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Engagement, Organisation, Motivation and Perseverance</a:t>
            </a:r>
            <a:r>
              <a:rPr lang="en-GB" sz="2800" noProof="0" dirty="0">
                <a:effectLst/>
                <a:latin typeface="Montserrat" pitchFamily="2" charset="77"/>
              </a:rPr>
              <a:t> </a:t>
            </a:r>
            <a:endParaRPr lang="en-GB" sz="2800" noProof="0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EA14C0-0EFA-2560-BFCC-1B35FEAE72DB}"/>
              </a:ext>
            </a:extLst>
          </p:cNvPr>
          <p:cNvSpPr txBox="1"/>
          <p:nvPr/>
        </p:nvSpPr>
        <p:spPr>
          <a:xfrm>
            <a:off x="8357459" y="3542095"/>
            <a:ext cx="3744961" cy="2246769"/>
          </a:xfrm>
          <a:prstGeom prst="rect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15195D"/>
                </a:solidFill>
                <a:latin typeface="Montserrat" pitchFamily="2" charset="77"/>
              </a:rPr>
              <a:t>When those relationships are </a:t>
            </a:r>
            <a:r>
              <a:rPr lang="en-GB" sz="2800" b="1" noProof="0" dirty="0">
                <a:solidFill>
                  <a:srgbClr val="15195D"/>
                </a:solidFill>
                <a:latin typeface="Montserrat" pitchFamily="2" charset="77"/>
              </a:rPr>
              <a:t>healthy</a:t>
            </a:r>
            <a:r>
              <a:rPr lang="en-GB" sz="2800" noProof="0" dirty="0">
                <a:solidFill>
                  <a:srgbClr val="15195D"/>
                </a:solidFill>
                <a:latin typeface="Montserrat" pitchFamily="2" charset="77"/>
              </a:rPr>
              <a:t>, positive </a:t>
            </a:r>
            <a:r>
              <a:rPr lang="en-GB" sz="2800" b="1" noProof="0" dirty="0">
                <a:solidFill>
                  <a:srgbClr val="15195D"/>
                </a:solidFill>
                <a:latin typeface="Montserrat" pitchFamily="2" charset="77"/>
              </a:rPr>
              <a:t>behaviours</a:t>
            </a:r>
            <a:r>
              <a:rPr lang="en-GB" sz="2800" noProof="0" dirty="0">
                <a:solidFill>
                  <a:srgbClr val="15195D"/>
                </a:solidFill>
                <a:latin typeface="Montserrat" pitchFamily="2" charset="77"/>
              </a:rPr>
              <a:t> </a:t>
            </a:r>
            <a:r>
              <a:rPr lang="en-GB" sz="2800" b="1" noProof="0" dirty="0">
                <a:solidFill>
                  <a:srgbClr val="15195D"/>
                </a:solidFill>
                <a:latin typeface="Montserrat" pitchFamily="2" charset="77"/>
              </a:rPr>
              <a:t>follow</a:t>
            </a:r>
            <a:r>
              <a:rPr lang="en-GB" sz="2800" noProof="0" dirty="0">
                <a:solidFill>
                  <a:srgbClr val="15195D"/>
                </a:solidFill>
                <a:latin typeface="Montserrat" pitchFamily="2" charset="77"/>
              </a:rPr>
              <a:t> naturally.</a:t>
            </a:r>
          </a:p>
        </p:txBody>
      </p:sp>
    </p:spTree>
    <p:extLst>
      <p:ext uri="{BB962C8B-B14F-4D97-AF65-F5344CB8AC3E}">
        <p14:creationId xmlns:p14="http://schemas.microsoft.com/office/powerpoint/2010/main" val="143548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185591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b="1" noProof="0" dirty="0"/>
              <a:t>Improves engagement </a:t>
            </a:r>
            <a:r>
              <a:rPr lang="en-GB" sz="3200" noProof="0" dirty="0"/>
              <a:t>and </a:t>
            </a:r>
            <a:r>
              <a:rPr lang="en-GB" sz="3200" b="1" noProof="0" dirty="0"/>
              <a:t>depth of learning</a:t>
            </a:r>
            <a:r>
              <a:rPr lang="en-GB" sz="3200" noProof="0" dirty="0"/>
              <a:t> </a:t>
            </a:r>
            <a:endParaRPr lang="en-GB" sz="3200" b="1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b="1" noProof="0" dirty="0"/>
              <a:t>Reduces disruption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Builds </a:t>
            </a:r>
            <a:r>
              <a:rPr lang="en-GB" sz="3200" b="1" noProof="0" dirty="0"/>
              <a:t>independence</a:t>
            </a:r>
            <a:r>
              <a:rPr lang="en-GB" sz="3200" noProof="0" dirty="0"/>
              <a:t> and </a:t>
            </a:r>
            <a:r>
              <a:rPr lang="en-GB" sz="3200" b="1" noProof="0" dirty="0"/>
              <a:t>self-management</a:t>
            </a:r>
            <a:r>
              <a:rPr lang="en-GB" sz="3200" noProof="0" dirty="0"/>
              <a:t> skills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GB" sz="3200" noProof="0" dirty="0"/>
              <a:t>Supports </a:t>
            </a:r>
            <a:r>
              <a:rPr lang="en-GB" sz="3200" b="1" noProof="0" dirty="0"/>
              <a:t>well-being</a:t>
            </a:r>
            <a:r>
              <a:rPr lang="en-GB" sz="3200" noProof="0" dirty="0"/>
              <a:t> through </a:t>
            </a:r>
            <a:r>
              <a:rPr lang="en-GB" sz="3200" b="1" noProof="0" dirty="0"/>
              <a:t>predictable</a:t>
            </a:r>
            <a:r>
              <a:rPr lang="en-GB" sz="3200" noProof="0" dirty="0"/>
              <a:t>, </a:t>
            </a:r>
            <a:r>
              <a:rPr lang="en-GB" sz="3200" b="1" noProof="0" dirty="0"/>
              <a:t>safe</a:t>
            </a:r>
            <a:r>
              <a:rPr lang="en-GB" sz="3200" noProof="0" dirty="0"/>
              <a:t> environments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Increases</a:t>
            </a:r>
            <a:r>
              <a:rPr lang="en-US" sz="3200" dirty="0"/>
              <a:t> </a:t>
            </a:r>
            <a:r>
              <a:rPr lang="en-US" sz="3200" b="1" dirty="0"/>
              <a:t>on-task</a:t>
            </a:r>
            <a:r>
              <a:rPr lang="en-US" sz="3200" dirty="0"/>
              <a:t> </a:t>
            </a:r>
            <a:r>
              <a:rPr lang="en-US" sz="3200" b="1" dirty="0"/>
              <a:t>time</a:t>
            </a:r>
            <a:r>
              <a:rPr lang="en-US" sz="3200" dirty="0"/>
              <a:t> and </a:t>
            </a:r>
            <a:r>
              <a:rPr lang="en-US" sz="3200" b="1" dirty="0"/>
              <a:t>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81231A-40E9-322C-18AD-D499BA134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733904" cy="742950"/>
          </a:xfrm>
        </p:spPr>
        <p:txBody>
          <a:bodyPr/>
          <a:lstStyle/>
          <a:p>
            <a:r>
              <a:rPr lang="en-GB" noProof="0" dirty="0"/>
              <a:t>Behaviour vs Behaviour for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21126-853A-3C99-8CA5-045CD849F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8365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noProof="0" dirty="0"/>
              <a:t>It’s </a:t>
            </a:r>
            <a:r>
              <a:rPr lang="en-GB" sz="3200" b="1" noProof="0" dirty="0"/>
              <a:t>tempting</a:t>
            </a:r>
            <a:r>
              <a:rPr lang="en-GB" sz="3200" noProof="0" dirty="0"/>
              <a:t> to just focus on “</a:t>
            </a:r>
            <a:r>
              <a:rPr lang="en-GB" sz="3200" b="1" noProof="0" dirty="0"/>
              <a:t>stopping the noise</a:t>
            </a:r>
            <a:r>
              <a:rPr lang="en-GB" sz="3200" noProof="0" dirty="0"/>
              <a:t>” and remove </a:t>
            </a:r>
            <a:r>
              <a:rPr lang="en-GB" sz="3200" b="1" noProof="0" dirty="0"/>
              <a:t>distractions</a:t>
            </a:r>
            <a:r>
              <a:rPr lang="en-GB" sz="3200" noProof="0" dirty="0"/>
              <a:t> that </a:t>
            </a:r>
            <a:r>
              <a:rPr lang="en-GB" sz="3200" b="1" noProof="0" dirty="0"/>
              <a:t>prevent lessons </a:t>
            </a:r>
            <a:r>
              <a:rPr lang="en-GB" sz="3200" noProof="0" dirty="0"/>
              <a:t>from </a:t>
            </a:r>
            <a:r>
              <a:rPr lang="en-GB" sz="3200" b="1" noProof="0" dirty="0"/>
              <a:t>continuing</a:t>
            </a:r>
            <a:r>
              <a:rPr lang="en-GB" sz="3200" noProof="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i="1" noProof="0" dirty="0"/>
              <a:t>That is </a:t>
            </a:r>
            <a:r>
              <a:rPr lang="en-GB" sz="3200" b="1" i="1" noProof="0" dirty="0"/>
              <a:t>behaviour management</a:t>
            </a:r>
            <a:r>
              <a:rPr lang="en-GB" sz="3200" i="1" noProof="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b="1" u="sng" noProof="0" dirty="0" err="1"/>
              <a:t>BfL</a:t>
            </a:r>
            <a:r>
              <a:rPr lang="en-GB" sz="3200" b="1" u="sng" noProof="0" dirty="0"/>
              <a:t> </a:t>
            </a:r>
            <a:r>
              <a:rPr lang="en-GB" sz="3200" u="sng" noProof="0" dirty="0"/>
              <a:t>is </a:t>
            </a:r>
            <a:r>
              <a:rPr lang="en-GB" sz="3200" b="1" u="sng" noProof="0" dirty="0"/>
              <a:t>different</a:t>
            </a:r>
            <a:r>
              <a:rPr lang="en-GB" sz="3200" u="sng" noProof="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noProof="0" dirty="0"/>
              <a:t>It’s about </a:t>
            </a:r>
            <a:r>
              <a:rPr lang="en-GB" sz="3200" b="1" noProof="0" dirty="0"/>
              <a:t>teaching</a:t>
            </a:r>
            <a:r>
              <a:rPr lang="en-GB" sz="3200" noProof="0" dirty="0"/>
              <a:t> the </a:t>
            </a:r>
            <a:r>
              <a:rPr lang="en-GB" sz="3200" b="1" noProof="0" dirty="0"/>
              <a:t>behaviours</a:t>
            </a:r>
            <a:r>
              <a:rPr lang="en-GB" sz="3200" noProof="0" dirty="0"/>
              <a:t> that </a:t>
            </a:r>
            <a:r>
              <a:rPr lang="en-GB" sz="3200" b="1" noProof="0" dirty="0"/>
              <a:t>promote</a:t>
            </a:r>
            <a:r>
              <a:rPr lang="en-GB" sz="3200" dirty="0"/>
              <a:t> the </a:t>
            </a:r>
            <a:r>
              <a:rPr lang="en-GB" sz="3200" b="1" dirty="0"/>
              <a:t>best</a:t>
            </a:r>
            <a:r>
              <a:rPr lang="en-GB" sz="3200" noProof="0" dirty="0"/>
              <a:t> </a:t>
            </a:r>
            <a:r>
              <a:rPr lang="en-GB" sz="3200" b="1" noProof="0" dirty="0"/>
              <a:t>learning</a:t>
            </a:r>
            <a:r>
              <a:rPr lang="en-GB" sz="3200" noProof="0" dirty="0"/>
              <a:t>. The </a:t>
            </a:r>
            <a:r>
              <a:rPr lang="en-GB" sz="3200" b="1" noProof="0" dirty="0"/>
              <a:t>goal</a:t>
            </a:r>
            <a:r>
              <a:rPr lang="en-GB" sz="3200" noProof="0" dirty="0"/>
              <a:t> is to </a:t>
            </a:r>
            <a:r>
              <a:rPr lang="en-GB" sz="3200" b="1" noProof="0" dirty="0"/>
              <a:t>build</a:t>
            </a:r>
            <a:r>
              <a:rPr lang="en-GB" sz="3200" noProof="0" dirty="0"/>
              <a:t> positive learning </a:t>
            </a:r>
            <a:r>
              <a:rPr lang="en-GB" sz="3200" b="1" noProof="0" dirty="0"/>
              <a:t>habits</a:t>
            </a:r>
            <a:r>
              <a:rPr lang="en-GB" sz="3200" noProof="0" dirty="0"/>
              <a:t> for a </a:t>
            </a:r>
            <a:r>
              <a:rPr lang="en-GB" sz="3200" b="1" noProof="0" dirty="0"/>
              <a:t>lifetime</a:t>
            </a:r>
            <a:r>
              <a:rPr lang="en-GB" sz="32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51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6E4806-990A-E962-1984-3FB1D963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687409" cy="742950"/>
          </a:xfrm>
        </p:spPr>
        <p:txBody>
          <a:bodyPr/>
          <a:lstStyle/>
          <a:p>
            <a:r>
              <a:rPr lang="en-GB" dirty="0"/>
              <a:t>Behaviour vs Behaviour for Learning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E906BD-4119-DC72-2CFA-620A3CCE4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14774"/>
              </p:ext>
            </p:extLst>
          </p:nvPr>
        </p:nvGraphicFramePr>
        <p:xfrm>
          <a:off x="898902" y="1798228"/>
          <a:ext cx="10724827" cy="38862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93304">
                  <a:extLst>
                    <a:ext uri="{9D8B030D-6E8A-4147-A177-3AD203B41FA5}">
                      <a16:colId xmlns:a16="http://schemas.microsoft.com/office/drawing/2014/main" val="3118568740"/>
                    </a:ext>
                  </a:extLst>
                </a:gridCol>
                <a:gridCol w="5331523">
                  <a:extLst>
                    <a:ext uri="{9D8B030D-6E8A-4147-A177-3AD203B41FA5}">
                      <a16:colId xmlns:a16="http://schemas.microsoft.com/office/drawing/2014/main" val="3177116897"/>
                    </a:ext>
                  </a:extLst>
                </a:gridCol>
              </a:tblGrid>
              <a:tr h="6858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noProof="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Behaviour Management</a:t>
                      </a:r>
                      <a:endParaRPr lang="en-GB" sz="3200" noProof="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noProof="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Behaviour for Learning</a:t>
                      </a:r>
                      <a:endParaRPr lang="en-GB" sz="3200" noProof="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03634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noProof="0" dirty="0">
                          <a:latin typeface="Montserrat" pitchFamily="2" charset="77"/>
                        </a:rPr>
                        <a:t>Managing conduct,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noProof="0" dirty="0">
                          <a:latin typeface="Montserrat" pitchFamily="2" charset="77"/>
                        </a:rPr>
                        <a:t>Building engagement and learning habits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63104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noProof="0" dirty="0">
                          <a:latin typeface="Montserrat" pitchFamily="2" charset="77"/>
                        </a:rPr>
                        <a:t>Short-term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noProof="0" dirty="0">
                          <a:latin typeface="Montserrat" pitchFamily="2" charset="77"/>
                        </a:rPr>
                        <a:t>Long-term skill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22178"/>
                  </a:ext>
                </a:extLst>
              </a:tr>
              <a:tr h="6858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noProof="0" dirty="0">
                          <a:latin typeface="Montserrat" pitchFamily="2" charset="77"/>
                        </a:rPr>
                        <a:t>E.g., “Stop talking”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noProof="0" dirty="0">
                          <a:latin typeface="Montserrat" pitchFamily="2" charset="77"/>
                        </a:rPr>
                        <a:t>E.g., “Listen actively and be ready to share”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A48C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35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2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C56A2-E72D-7E77-4E86-A0799DA27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371241"/>
            <a:ext cx="10644378" cy="325464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b="1" noProof="0" dirty="0"/>
              <a:t>Addressing</a:t>
            </a:r>
            <a:r>
              <a:rPr lang="en-GB" sz="3200" noProof="0" dirty="0"/>
              <a:t> </a:t>
            </a:r>
            <a:r>
              <a:rPr lang="en-GB" sz="3200" b="1" noProof="0" dirty="0"/>
              <a:t>small</a:t>
            </a:r>
            <a:r>
              <a:rPr lang="en-GB" sz="3200" noProof="0" dirty="0"/>
              <a:t> things early </a:t>
            </a:r>
            <a:r>
              <a:rPr lang="en-GB" sz="3200" b="1" noProof="0" dirty="0"/>
              <a:t>prevents</a:t>
            </a:r>
            <a:r>
              <a:rPr lang="en-GB" sz="3200" noProof="0" dirty="0"/>
              <a:t> them from </a:t>
            </a:r>
            <a:r>
              <a:rPr lang="en-GB" sz="3200" b="1" noProof="0" dirty="0"/>
              <a:t>becoming habitual </a:t>
            </a:r>
            <a:r>
              <a:rPr lang="en-GB" sz="3200" noProof="0" dirty="0"/>
              <a:t>and </a:t>
            </a:r>
            <a:r>
              <a:rPr lang="en-GB" sz="3200" b="1" noProof="0" dirty="0"/>
              <a:t>escalating</a:t>
            </a:r>
            <a:r>
              <a:rPr lang="en-GB" sz="3200" noProof="0" dirty="0"/>
              <a:t> into bigger </a:t>
            </a:r>
            <a:r>
              <a:rPr lang="en-GB" sz="3200" b="1" noProof="0" dirty="0"/>
              <a:t>disruptions</a:t>
            </a:r>
            <a:r>
              <a:rPr lang="en-GB" sz="3200" noProof="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3200" noProof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noProof="0" dirty="0"/>
              <a:t>When </a:t>
            </a:r>
            <a:r>
              <a:rPr lang="en-GB" sz="3200" b="1" noProof="0" dirty="0"/>
              <a:t>expectations</a:t>
            </a:r>
            <a:r>
              <a:rPr lang="en-GB" sz="3200" noProof="0" dirty="0"/>
              <a:t> are </a:t>
            </a:r>
            <a:r>
              <a:rPr lang="en-GB" sz="3200" b="1" noProof="0" dirty="0"/>
              <a:t>clear</a:t>
            </a:r>
            <a:r>
              <a:rPr lang="en-GB" sz="3200" noProof="0" dirty="0"/>
              <a:t> and </a:t>
            </a:r>
            <a:r>
              <a:rPr lang="en-GB" sz="3200" b="1" noProof="0" dirty="0"/>
              <a:t>consistent</a:t>
            </a:r>
            <a:r>
              <a:rPr lang="en-GB" sz="3200" noProof="0" dirty="0"/>
              <a:t>, cognitive </a:t>
            </a:r>
            <a:r>
              <a:rPr lang="en-GB" sz="3200" b="1" noProof="0" dirty="0"/>
              <a:t>energy</a:t>
            </a:r>
            <a:r>
              <a:rPr lang="en-GB" sz="3200" noProof="0" dirty="0"/>
              <a:t> is </a:t>
            </a:r>
            <a:r>
              <a:rPr lang="en-GB" sz="3200" b="1" noProof="0" dirty="0"/>
              <a:t>freed up for learning</a:t>
            </a:r>
            <a:r>
              <a:rPr lang="en-GB" sz="3200" noProof="0" dirty="0"/>
              <a:t> rather than </a:t>
            </a:r>
            <a:r>
              <a:rPr lang="en-GB" sz="3200" b="1" noProof="0" dirty="0"/>
              <a:t>navigating uncertainty </a:t>
            </a:r>
            <a:r>
              <a:rPr lang="en-GB" sz="3200" noProof="0" dirty="0"/>
              <a:t>due to </a:t>
            </a:r>
            <a:r>
              <a:rPr lang="en-GB" sz="3200" b="1" noProof="0" dirty="0"/>
              <a:t>ambiguity</a:t>
            </a:r>
            <a:r>
              <a:rPr lang="en-GB" sz="3200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C33EB-8501-5373-11EF-CEAC9FB66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pPr algn="ctr"/>
            <a:r>
              <a:rPr lang="en-US" dirty="0"/>
              <a:t>“Sweat the small stuff so the big stuff doesn’t happen”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1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240F7-81F0-3A76-AB16-D3D837B65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noProof="0" dirty="0"/>
              <a:t>Strong </a:t>
            </a:r>
            <a:r>
              <a:rPr lang="en-GB" sz="3600" b="1" noProof="0" dirty="0"/>
              <a:t>learning</a:t>
            </a:r>
            <a:r>
              <a:rPr lang="en-GB" sz="3600" noProof="0" dirty="0"/>
              <a:t> </a:t>
            </a:r>
            <a:r>
              <a:rPr lang="en-GB" sz="3600" b="1" noProof="0" dirty="0"/>
              <a:t>behaviours</a:t>
            </a:r>
            <a:r>
              <a:rPr lang="en-GB" sz="3600" noProof="0" dirty="0"/>
              <a:t> </a:t>
            </a:r>
            <a:r>
              <a:rPr lang="en-GB" sz="3600" b="1" noProof="0" dirty="0"/>
              <a:t>grow</a:t>
            </a:r>
            <a:r>
              <a:rPr lang="en-GB" sz="3600" noProof="0" dirty="0"/>
              <a:t> from </a:t>
            </a:r>
            <a:r>
              <a:rPr lang="en-GB" sz="3600" b="1" noProof="0" dirty="0"/>
              <a:t>predictable</a:t>
            </a:r>
            <a:r>
              <a:rPr lang="en-GB" sz="3600" noProof="0" dirty="0"/>
              <a:t> </a:t>
            </a:r>
            <a:r>
              <a:rPr lang="en-GB" sz="3600" b="1" noProof="0" dirty="0"/>
              <a:t>structures</a:t>
            </a:r>
            <a:r>
              <a:rPr lang="en-GB" sz="3600" noProof="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3600" noProof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noProof="0" dirty="0"/>
              <a:t>How students </a:t>
            </a:r>
            <a:r>
              <a:rPr lang="en-GB" sz="3600" b="1" noProof="0" dirty="0"/>
              <a:t>enter the room</a:t>
            </a:r>
            <a:r>
              <a:rPr lang="en-GB" sz="3600" noProof="0" dirty="0"/>
              <a:t>, how </a:t>
            </a:r>
            <a:r>
              <a:rPr lang="en-GB" sz="3600" b="1" noProof="0" dirty="0"/>
              <a:t>materials</a:t>
            </a:r>
            <a:r>
              <a:rPr lang="en-GB" sz="3600" noProof="0" dirty="0"/>
              <a:t> are </a:t>
            </a:r>
            <a:r>
              <a:rPr lang="en-GB" sz="3600" b="1" noProof="0" dirty="0"/>
              <a:t>handed out</a:t>
            </a:r>
            <a:r>
              <a:rPr lang="en-GB" sz="3600" noProof="0" dirty="0"/>
              <a:t>, how </a:t>
            </a:r>
            <a:r>
              <a:rPr lang="en-GB" sz="3600" b="1" noProof="0" dirty="0"/>
              <a:t>transitions</a:t>
            </a:r>
            <a:r>
              <a:rPr lang="en-GB" sz="3600" noProof="0" dirty="0"/>
              <a:t> happen; these </a:t>
            </a:r>
            <a:r>
              <a:rPr lang="en-GB" sz="3600" b="1" noProof="0" dirty="0"/>
              <a:t>small</a:t>
            </a:r>
            <a:r>
              <a:rPr lang="en-GB" sz="3600" noProof="0" dirty="0"/>
              <a:t> </a:t>
            </a:r>
            <a:r>
              <a:rPr lang="en-GB" sz="3600" b="1" noProof="0" dirty="0"/>
              <a:t>moments matter</a:t>
            </a:r>
            <a:r>
              <a:rPr lang="en-GB" sz="3600" noProof="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567E7-331C-A04F-2BCF-D3D6C9FAF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Routines as the Bedrock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4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D3A11E-6C2C-ED31-68FA-6F1A586A97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8308060" cy="742950"/>
          </a:xfrm>
        </p:spPr>
        <p:txBody>
          <a:bodyPr/>
          <a:lstStyle/>
          <a:p>
            <a:r>
              <a:rPr lang="en-US" dirty="0"/>
              <a:t>Key Routines to Establish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5F673-B436-5B23-DFFA-C54027876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1035762" cy="4898512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000" b="1" dirty="0"/>
              <a:t>Entry:</a:t>
            </a:r>
            <a:r>
              <a:rPr lang="en-US" sz="3000" dirty="0"/>
              <a:t> </a:t>
            </a:r>
            <a:r>
              <a:rPr lang="en-US" sz="3000" b="1" dirty="0"/>
              <a:t>How</a:t>
            </a:r>
            <a:r>
              <a:rPr lang="en-US" sz="3000" dirty="0"/>
              <a:t> students </a:t>
            </a:r>
            <a:r>
              <a:rPr lang="en-US" sz="3000" b="1" dirty="0"/>
              <a:t>arrive</a:t>
            </a:r>
            <a:r>
              <a:rPr lang="en-US" sz="3000" dirty="0"/>
              <a:t>, </a:t>
            </a:r>
            <a:r>
              <a:rPr lang="en-US" sz="3000" b="1" dirty="0"/>
              <a:t>where</a:t>
            </a:r>
            <a:r>
              <a:rPr lang="en-US" sz="3000" dirty="0"/>
              <a:t> they </a:t>
            </a:r>
            <a:r>
              <a:rPr lang="en-US" sz="3000" b="1" dirty="0"/>
              <a:t>go</a:t>
            </a:r>
            <a:r>
              <a:rPr lang="en-US" sz="3000" dirty="0"/>
              <a:t>, what they </a:t>
            </a:r>
            <a:r>
              <a:rPr lang="en-US" sz="3000" b="1" dirty="0"/>
              <a:t>do</a:t>
            </a:r>
            <a:r>
              <a:rPr lang="en-US" sz="3000" dirty="0"/>
              <a:t> in the </a:t>
            </a:r>
            <a:r>
              <a:rPr lang="en-US" sz="3000" b="1" dirty="0"/>
              <a:t>first few minutes </a:t>
            </a:r>
            <a:r>
              <a:rPr lang="en-US" sz="3000" dirty="0"/>
              <a:t>(e.g. silent starter, equipment out).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000" b="1" dirty="0"/>
              <a:t>Seating:</a:t>
            </a:r>
            <a:r>
              <a:rPr lang="en-US" sz="3000" dirty="0"/>
              <a:t> Purposeful </a:t>
            </a:r>
            <a:r>
              <a:rPr lang="en-US" sz="3000" b="1" dirty="0"/>
              <a:t>seating plans </a:t>
            </a:r>
            <a:r>
              <a:rPr lang="en-US" sz="3000" dirty="0"/>
              <a:t>that support </a:t>
            </a:r>
            <a:r>
              <a:rPr lang="en-US" sz="3000" b="1" dirty="0"/>
              <a:t>relationships</a:t>
            </a:r>
            <a:r>
              <a:rPr lang="en-US" sz="3000" dirty="0"/>
              <a:t> and </a:t>
            </a:r>
            <a:r>
              <a:rPr lang="en-US" sz="3000" b="1" dirty="0"/>
              <a:t>reduce disruption</a:t>
            </a:r>
            <a:r>
              <a:rPr lang="en-US" sz="3000" dirty="0"/>
              <a:t>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000" b="1" dirty="0"/>
              <a:t>Transitions:</a:t>
            </a:r>
            <a:r>
              <a:rPr lang="en-US" sz="3000" dirty="0"/>
              <a:t> Moving </a:t>
            </a:r>
            <a:r>
              <a:rPr lang="en-US" sz="3000" b="1" dirty="0"/>
              <a:t>between tasks</a:t>
            </a:r>
            <a:r>
              <a:rPr lang="en-US" sz="3000" dirty="0"/>
              <a:t>, group work, or </a:t>
            </a:r>
            <a:r>
              <a:rPr lang="en-US" sz="3000" b="1" dirty="0"/>
              <a:t>locations</a:t>
            </a:r>
            <a:r>
              <a:rPr lang="en-US" sz="3000" dirty="0"/>
              <a:t> with </a:t>
            </a:r>
            <a:r>
              <a:rPr lang="en-US" sz="3000" b="1" dirty="0"/>
              <a:t>clear signals </a:t>
            </a:r>
            <a:r>
              <a:rPr lang="en-US" sz="3000" dirty="0"/>
              <a:t>and </a:t>
            </a:r>
            <a:r>
              <a:rPr lang="en-US" sz="3000" b="1" dirty="0"/>
              <a:t>minimal downtime.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US" sz="3000" b="1" dirty="0"/>
              <a:t>Equipment use:</a:t>
            </a:r>
            <a:r>
              <a:rPr lang="en-US" sz="3000" dirty="0"/>
              <a:t> </a:t>
            </a:r>
            <a:r>
              <a:rPr lang="en-US" sz="3000" b="1" dirty="0"/>
              <a:t>Expectations</a:t>
            </a:r>
            <a:r>
              <a:rPr lang="en-US" sz="3000" dirty="0"/>
              <a:t> for having the right </a:t>
            </a:r>
            <a:r>
              <a:rPr lang="en-US" sz="3000" b="1" dirty="0"/>
              <a:t>kit</a:t>
            </a:r>
            <a:r>
              <a:rPr lang="en-US" sz="3000" dirty="0"/>
              <a:t> ready, sharing </a:t>
            </a:r>
            <a:r>
              <a:rPr lang="en-US" sz="3000" b="1" dirty="0"/>
              <a:t>resources</a:t>
            </a:r>
            <a:r>
              <a:rPr lang="en-US" sz="3000" dirty="0"/>
              <a:t>, and </a:t>
            </a:r>
            <a:r>
              <a:rPr lang="en-US" sz="3000" b="1" dirty="0"/>
              <a:t>packing away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855244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2817</TotalTime>
  <Words>1178</Words>
  <Application>Microsoft Macintosh PowerPoint</Application>
  <PresentationFormat>Widescreen</PresentationFormat>
  <Paragraphs>137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130</cp:revision>
  <dcterms:created xsi:type="dcterms:W3CDTF">2024-11-04T11:58:24Z</dcterms:created>
  <dcterms:modified xsi:type="dcterms:W3CDTF">2025-08-11T03:04:49Z</dcterms:modified>
</cp:coreProperties>
</file>