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1"/>
  </p:notesMasterIdLst>
  <p:sldIdLst>
    <p:sldId id="257" r:id="rId2"/>
    <p:sldId id="306" r:id="rId3"/>
    <p:sldId id="294" r:id="rId4"/>
    <p:sldId id="319" r:id="rId5"/>
    <p:sldId id="327" r:id="rId6"/>
    <p:sldId id="328" r:id="rId7"/>
    <p:sldId id="295" r:id="rId8"/>
    <p:sldId id="307" r:id="rId9"/>
    <p:sldId id="308" r:id="rId10"/>
    <p:sldId id="309" r:id="rId11"/>
    <p:sldId id="316" r:id="rId12"/>
    <p:sldId id="310" r:id="rId13"/>
    <p:sldId id="313" r:id="rId14"/>
    <p:sldId id="311" r:id="rId15"/>
    <p:sldId id="312" r:id="rId16"/>
    <p:sldId id="314" r:id="rId17"/>
    <p:sldId id="315" r:id="rId18"/>
    <p:sldId id="317" r:id="rId19"/>
    <p:sldId id="318" r:id="rId20"/>
    <p:sldId id="329" r:id="rId21"/>
    <p:sldId id="325" r:id="rId22"/>
    <p:sldId id="330" r:id="rId23"/>
    <p:sldId id="326" r:id="rId24"/>
    <p:sldId id="321" r:id="rId25"/>
    <p:sldId id="322" r:id="rId26"/>
    <p:sldId id="323" r:id="rId27"/>
    <p:sldId id="320" r:id="rId28"/>
    <p:sldId id="324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5"/>
    <p:restoredTop sz="82692"/>
  </p:normalViewPr>
  <p:slideViewPr>
    <p:cSldViewPr snapToGrid="0">
      <p:cViewPr>
        <p:scale>
          <a:sx n="102" d="100"/>
          <a:sy n="102" d="100"/>
        </p:scale>
        <p:origin x="-1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Above 0.7 is very high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5A8-6278-D1A5-143E-0B8D96A3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5FE28-834F-F6DB-EB9A-CC1AA3F7C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0587B-B8CD-2C93-BDAC-8DBF1286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FE7C-AB30-032E-7620-DD412A47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116E-56BB-D080-25D8-940E6436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A850F-2DB7-9E6B-8DC1-2B51E7174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5168C-0AEE-D166-8AA8-1E22C65D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46F1-97AE-F88A-D9B1-A805EF0BF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68F3F-0939-7D35-175B-3FA06547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3F06C-E73D-7100-3D0C-46E4A161E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68A44-7D59-0622-A020-FCD5E87A8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6F08B-A887-77B7-6A54-44D538DA6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8970-FCDE-359A-97A2-D135D72B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630CF-DE29-26EB-3475-494A8FE25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F26C0-45B9-A60C-7B00-C31D0A59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4BC6-7191-6E4B-5674-909DE075F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52B5-AD69-D3F5-9313-73C1B747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289C7-4632-C4BD-45EB-4BD39816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3721C-8FDD-A4EE-0DF1-C43B0BEEC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9C11-773F-4BF2-5E2B-48E43BA51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arningscientists.org/blog/2016/9/1-1" TargetMode="External"/><Relationship Id="rId5" Type="http://schemas.openxmlformats.org/officeDocument/2006/relationships/hyperlink" Target="https://www.amazon.co.uk/10-Mindframes-Visible-Learning-Teaching/dp/1032553243/ref=pd_lpo_d_sccl_1/258-5899777-6627120?pd_rd_w=Xfqv0&amp;content-id=amzn1.sym.bb13d3fc-af40-4fff-a822-e0e4c415da96&amp;pf_rd_p=bb13d3fc-af40-4fff-a822-e0e4c415da96&amp;pf_rd_r=31263RBXK4YRW7VDT4Y7&amp;pd_rd_wg=LoqxZ&amp;pd_rd_r=0d9ac387-e477-40a5-8e3c-ad50f34bb558&amp;pd_rd_i=1032553243&amp;psc=1" TargetMode="External"/><Relationship Id="rId4" Type="http://schemas.openxmlformats.org/officeDocument/2006/relationships/hyperlink" Target="https://www.amazon.com/Visible-Learning-Sequel-John-Hattie/dp/103246203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9297692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Visible Learning – The Sequel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BB3F-A7F7-982E-06AC-80329073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9631E-E8F3-676D-B21C-A8F14DC53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1101388" cy="46362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Information given to learners about their performance to guide improvement.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Feedback that is timely, specific, and actionable helps close the gap between current and desired performance.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Give feedback related to the learning intention.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prompts/questions to guide next steps.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Allow time for students to revise based on feedback.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A030-C319-7753-78DB-4B9CD91AD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US" dirty="0"/>
              <a:t>Feedback</a:t>
            </a:r>
            <a:endParaRPr lang="en-HK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7DDFB3-CE9E-1A6C-9FD5-757BF8E81C0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0.48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4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66E-40D1-7A87-9296-A3E165B6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54519-0037-EC76-062B-42CA3226F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1070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Explicit teaching of a skill or concept in a structured and sequenced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Effective for building foundational knowledge and minimising misunderstanding.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Break content into clear steps.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Model each step and guide practice.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Use repetition and regular review.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FC09-8A36-EC03-0152-874EA9530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Direct Instruction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46078-364D-AF6C-AEAD-A6237AB1F27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0.59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00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8FEF-5C6D-81FF-C086-FA80F28C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5FA7C-B012-DD2C-103E-93C32F75C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1101388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Teaching students to plan, monitor, and evaluate their learning processes.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Increases self-regulation and independent learning skills.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Use reflection prompts before and after tasks.</a:t>
            </a:r>
            <a:endParaRPr lang="en-HK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Model thinking aloud during problem solving.</a:t>
            </a:r>
            <a:endParaRPr lang="en-HK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Teach planning and self-check strategies explicitly.</a:t>
            </a:r>
            <a:endParaRPr lang="en-HK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A601-E495-08A9-7330-FE15551FE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Metacognition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40740E-BB4C-57C8-DB51-90BC7C97519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0.69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7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1E47-0544-811F-B6B6-E462C6FA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2B20ED-B28F-A101-4CB9-F1B98A844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A strategy where students take turns being the teacher in reading groups using four key skills: predict, clarify, question, and summarise.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Develops metacognitive awareness and comprehension by modelling expert reading behaviours.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Introduce and model the four strategies.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Assign student roles in small reading groups.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Rotate roles and debrief learning gains.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F729A-9CCB-6830-FA95-6623E7262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GB" noProof="0" dirty="0"/>
              <a:t>Reciprocal Teaching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2971AF-B634-3242-349D-141A391BD45E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noProof="0" dirty="0">
                <a:latin typeface="Montserrat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20713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CB6E6-C3EE-392E-D6C5-3B47D5C5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3A47F-40C0-F65E-BB36-D2EADE3F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Clear communication of learning intentions, success criteria, and step-by-step instruction.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Reduces confusion, sets expectations, and helps students understand what success looks like.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Clearly state the goal of each lesson</a:t>
            </a:r>
            <a:r>
              <a:rPr lang="en-HK" dirty="0"/>
              <a:t>.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Share and revisit success criteria.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examples (WAGOLL) to illustrate the standard expected.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8014-1B75-064D-1EC1-D2937762F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Teacher Clarity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2E8BD0-3898-AB4E-E748-60CFFDB3B0D5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0.75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63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0BEE-E447-F08D-CC54-6A4D82A9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19D9F-7AD9-C2CC-95C6-6033B8F5D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Ongoing checks during instruction to inform next steps and tailor teaching.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Allows real-time adaptation to student needs and prevents misconceptions from persisting.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exit tickets or quick quizzes.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Adjust lesson pace based on student responses.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Involve students in co-assessing progress.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865E-D7EC-B994-DFB9-9A73996AF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Formative Assessment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F7A7F6-B464-147D-B208-FBD74C43F1C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0.77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322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3AF5A-8DF6-BCB0-65B4-7AD29F9C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27792-3826-B7C4-2A8D-CF44C5378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Purposeful dialogue among students or between students and teacher about the learning.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Deepens understanding, fosters engagement, and enhances thinking through elaboration.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Pose open-ended, high-cognitive questions.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Use think-pair-share routines.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Encourage peer explanations and rebuttals.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F8604-B1D9-9178-C4F2-3D3BD0D29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Classroom Discussion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3BAA2F-EEB4-D383-8557-296AF4EF748A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0.82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5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113C-14FF-508C-969D-0EA04A7E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6CA41-B44D-412D-E28B-B7AD7D527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1070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Breaking down performance into clear, teachable steps that make thinking visible. Includes worked examples, modelling, and explanation of cognitive processes.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Helps students understand how to approach complex tasks and skill acquisition through structured guidance.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Model each step using think-</a:t>
            </a:r>
            <a:r>
              <a:rPr lang="en-US" dirty="0" err="1"/>
              <a:t>alouds</a:t>
            </a:r>
            <a:r>
              <a:rPr lang="en-US" dirty="0"/>
              <a:t>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Start with full examples, then fade support.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Follow with similar and varied practice tasks.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54D80-E1E4-2FA9-9DFD-1BEB53C98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3600" dirty="0">
                <a:latin typeface="Montserrat" pitchFamily="2" charset="77"/>
              </a:rPr>
              <a:t>Cognitive Task Analysis</a:t>
            </a:r>
            <a:endParaRPr lang="en-GB" sz="3600" dirty="0">
              <a:latin typeface="Montserrat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337CEA-5915-8D9D-60EF-41344879460B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1.09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564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4BE0-0DAF-6533-9163-C28B756C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710BF-F053-5D3D-07D1-2DF4872DB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8214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Students predicting or reflecting on their performance and setting goals.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Boosts motivation and aligns learner expectations with success criteria.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Ask students to set achievement goals.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Have students predict their test outcomes.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Guide reflections on effort vs. results.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E177C-D671-8A19-9D55-8DBB1480D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Self Reported Grades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242A2F-5560-75DD-718F-468625BF17F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0.96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66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4F2C-DD2B-51FA-F8BA-47CD29D8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4FC63-5CBC-6DFD-CA53-C78DD6AAE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8214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The shared belief among educators that their collective efforts can positively impact student outcomes.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Fosters collaboration, shared responsibility, and a culture of high expectations that improves student results.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Plan collaboratively with clear goals and shared strategies.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Use student data to reflect and improve as a team.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Celebrate shared wins and build professional trust.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F9AF-EE5D-7537-B0B1-DBFCA5CB1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Collective Efficacy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ECEE1C-4512-7064-07E0-229876AA762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1.34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20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A6E82-5DBA-3E2D-CA8B-A91DF8E88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85912"/>
            <a:ext cx="10644378" cy="5272087"/>
          </a:xfrm>
        </p:spPr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sz="3600" dirty="0"/>
              <a:t>You’re already doing great things. </a:t>
            </a:r>
            <a:r>
              <a:rPr lang="en-HK" sz="3600" i="1" dirty="0"/>
              <a:t>Visible Learning</a:t>
            </a:r>
            <a:r>
              <a:rPr lang="en-HK" sz="3600" dirty="0"/>
              <a:t> helps you </a:t>
            </a:r>
            <a:r>
              <a:rPr lang="en-HK" sz="3600" b="1" dirty="0"/>
              <a:t>identify</a:t>
            </a:r>
            <a:r>
              <a:rPr lang="en-HK" sz="3600" dirty="0"/>
              <a:t> which </a:t>
            </a:r>
            <a:r>
              <a:rPr lang="en-HK" sz="3600" b="1" dirty="0"/>
              <a:t>strategies</a:t>
            </a:r>
            <a:r>
              <a:rPr lang="en-HK" sz="3600" dirty="0"/>
              <a:t> have the </a:t>
            </a:r>
            <a:r>
              <a:rPr lang="en-HK" sz="3600" b="1" dirty="0"/>
              <a:t>biggest payoff </a:t>
            </a:r>
            <a:r>
              <a:rPr lang="en-HK" sz="3600" dirty="0"/>
              <a:t>for your </a:t>
            </a:r>
            <a:r>
              <a:rPr lang="en-HK" sz="3600" b="1" dirty="0"/>
              <a:t>effort</a:t>
            </a:r>
            <a:r>
              <a:rPr lang="en-HK" sz="3600" dirty="0"/>
              <a:t>, and gives you the </a:t>
            </a:r>
            <a:r>
              <a:rPr lang="en-HK" sz="3600" b="1" dirty="0"/>
              <a:t>tools</a:t>
            </a:r>
            <a:r>
              <a:rPr lang="en-HK" sz="3600" dirty="0"/>
              <a:t> to </a:t>
            </a:r>
            <a:r>
              <a:rPr lang="en-HK" sz="3600" b="1" dirty="0"/>
              <a:t>monitor</a:t>
            </a:r>
            <a:r>
              <a:rPr lang="en-HK" sz="3600" dirty="0"/>
              <a:t>, </a:t>
            </a:r>
            <a:r>
              <a:rPr lang="en-HK" sz="3600" b="1" dirty="0"/>
              <a:t>adapt</a:t>
            </a:r>
            <a:r>
              <a:rPr lang="en-HK" sz="3600" dirty="0"/>
              <a:t>, and </a:t>
            </a:r>
            <a:r>
              <a:rPr lang="en-HK" sz="3600" b="1" dirty="0"/>
              <a:t>improve</a:t>
            </a:r>
            <a:r>
              <a:rPr lang="en-HK" sz="3600" dirty="0"/>
              <a:t>.</a:t>
            </a:r>
          </a:p>
          <a:p>
            <a:pPr marL="12700" indent="-12700" algn="ctr">
              <a:lnSpc>
                <a:spcPct val="100000"/>
              </a:lnSpc>
              <a:buNone/>
            </a:pPr>
            <a:endParaRPr lang="en-HK" sz="1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600" b="1" dirty="0"/>
              <a:t>Your expertise + proven strategies + evaluative thinking = greater impact for every student.</a:t>
            </a:r>
            <a:endParaRPr lang="en-HK" sz="3600" dirty="0"/>
          </a:p>
          <a:p>
            <a:pPr>
              <a:lnSpc>
                <a:spcPct val="100000"/>
              </a:lnSpc>
            </a:pP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63BE2-DC5E-B57A-8784-183273FEE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it Matters:</a:t>
            </a:r>
          </a:p>
        </p:txBody>
      </p:sp>
    </p:spTree>
    <p:extLst>
      <p:ext uri="{BB962C8B-B14F-4D97-AF65-F5344CB8AC3E}">
        <p14:creationId xmlns:p14="http://schemas.microsoft.com/office/powerpoint/2010/main" val="25195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4CB92-2128-4AD1-0109-D9E005658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167857" cy="742950"/>
          </a:xfrm>
        </p:spPr>
        <p:txBody>
          <a:bodyPr/>
          <a:lstStyle/>
          <a:p>
            <a:r>
              <a:rPr lang="en-GB" dirty="0"/>
              <a:t>Mind Frames: </a:t>
            </a:r>
            <a:r>
              <a:rPr lang="en-HK" dirty="0"/>
              <a:t>"How we think matters most" ~ Hattie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F5FA-CA1C-1FAA-706D-867724494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076772"/>
            <a:ext cx="10644378" cy="4448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Hattie developed </a:t>
            </a:r>
            <a:r>
              <a:rPr lang="en-US" sz="3600" b="1" dirty="0"/>
              <a:t>10 Mind Frames </a:t>
            </a:r>
            <a:r>
              <a:rPr lang="en-US" sz="3600" dirty="0"/>
              <a:t>for Visible Learning. They’re the </a:t>
            </a:r>
            <a:r>
              <a:rPr lang="en-US" sz="3600" b="1" dirty="0"/>
              <a:t>mental models</a:t>
            </a:r>
            <a:r>
              <a:rPr lang="en-US" sz="3600" dirty="0"/>
              <a:t> and </a:t>
            </a:r>
            <a:r>
              <a:rPr lang="en-US" sz="3600" b="1" dirty="0"/>
              <a:t>core beliefs</a:t>
            </a:r>
            <a:r>
              <a:rPr lang="en-US" sz="3600" dirty="0"/>
              <a:t> that underpin expert teaching.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Thinking</a:t>
            </a:r>
            <a:r>
              <a:rPr lang="en-GB" sz="3600" dirty="0"/>
              <a:t> About </a:t>
            </a:r>
            <a:r>
              <a:rPr lang="en-GB" sz="3600" b="1" dirty="0"/>
              <a:t>Impact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Change</a:t>
            </a:r>
            <a:r>
              <a:rPr lang="en-GB" sz="3600" dirty="0"/>
              <a:t> &amp; </a:t>
            </a:r>
            <a:r>
              <a:rPr lang="en-GB" sz="3600" b="1" dirty="0"/>
              <a:t>Challenge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Learning-Focused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</p:txBody>
      </p:sp>
      <p:sp>
        <p:nvSpPr>
          <p:cNvPr id="4" name="Decagon 3">
            <a:extLst>
              <a:ext uri="{FF2B5EF4-FFF2-40B4-BE49-F238E27FC236}">
                <a16:creationId xmlns:a16="http://schemas.microsoft.com/office/drawing/2014/main" id="{FFD506E1-FD3F-EA7D-233B-23AEFC914C7B}"/>
              </a:ext>
            </a:extLst>
          </p:cNvPr>
          <p:cNvSpPr/>
          <p:nvPr/>
        </p:nvSpPr>
        <p:spPr>
          <a:xfrm>
            <a:off x="8803038" y="4479010"/>
            <a:ext cx="2417736" cy="2247253"/>
          </a:xfrm>
          <a:prstGeom prst="decagon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These are based on the Newer “10 </a:t>
            </a:r>
            <a:r>
              <a:rPr lang="en-GB" sz="2000" b="1" dirty="0" err="1">
                <a:solidFill>
                  <a:srgbClr val="15195D"/>
                </a:solidFill>
                <a:latin typeface="Montserrat" pitchFamily="2" charset="77"/>
              </a:rPr>
              <a:t>MindFrames</a:t>
            </a:r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 for Visible Learning”</a:t>
            </a:r>
          </a:p>
        </p:txBody>
      </p:sp>
    </p:spTree>
    <p:extLst>
      <p:ext uri="{BB962C8B-B14F-4D97-AF65-F5344CB8AC3E}">
        <p14:creationId xmlns:p14="http://schemas.microsoft.com/office/powerpoint/2010/main" val="3046997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8A1F1-9CE4-7575-A6F1-9AB89902A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885951"/>
            <a:ext cx="10787252" cy="400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HK" sz="3200" dirty="0"/>
              <a:t>I am an </a:t>
            </a:r>
            <a:r>
              <a:rPr lang="en-HK" sz="3200" b="1" dirty="0"/>
              <a:t>evaluator</a:t>
            </a:r>
            <a:r>
              <a:rPr lang="en-HK" sz="3200" dirty="0"/>
              <a:t> of my </a:t>
            </a:r>
            <a:r>
              <a:rPr lang="en-HK" sz="3200" b="1" dirty="0"/>
              <a:t>impact</a:t>
            </a:r>
            <a:r>
              <a:rPr lang="en-HK" sz="3200" dirty="0"/>
              <a:t> on student </a:t>
            </a:r>
            <a:r>
              <a:rPr lang="en-HK" sz="3200" b="1" dirty="0"/>
              <a:t>learning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see </a:t>
            </a:r>
            <a:r>
              <a:rPr lang="en-HK" sz="3200" b="1" dirty="0"/>
              <a:t>assessment</a:t>
            </a:r>
            <a:r>
              <a:rPr lang="en-HK" sz="3200" dirty="0"/>
              <a:t> as </a:t>
            </a:r>
            <a:r>
              <a:rPr lang="en-HK" sz="3200" b="1" dirty="0"/>
              <a:t>informing</a:t>
            </a:r>
            <a:r>
              <a:rPr lang="en-HK" sz="3200" dirty="0"/>
              <a:t> my impact and </a:t>
            </a:r>
            <a:r>
              <a:rPr lang="en-HK" sz="3200" b="1" dirty="0"/>
              <a:t>next steps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give</a:t>
            </a:r>
            <a:r>
              <a:rPr lang="en-HK" sz="3200" dirty="0"/>
              <a:t> and </a:t>
            </a:r>
            <a:r>
              <a:rPr lang="en-HK" sz="3200" b="1" dirty="0"/>
              <a:t>act</a:t>
            </a:r>
            <a:r>
              <a:rPr lang="en-HK" sz="3200" dirty="0"/>
              <a:t> on </a:t>
            </a:r>
            <a:r>
              <a:rPr lang="en-HK" sz="3200" b="1" dirty="0"/>
              <a:t>feedback</a:t>
            </a:r>
            <a:r>
              <a:rPr lang="en-HK" sz="3200" dirty="0"/>
              <a:t>, and help </a:t>
            </a:r>
            <a:r>
              <a:rPr lang="en-HK" sz="3200" b="1" dirty="0"/>
              <a:t>students</a:t>
            </a:r>
            <a:r>
              <a:rPr lang="en-HK" sz="3200" dirty="0"/>
              <a:t> do the </a:t>
            </a:r>
            <a:r>
              <a:rPr lang="en-HK" sz="3200" b="1" dirty="0"/>
              <a:t>same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collaborate</a:t>
            </a:r>
            <a:r>
              <a:rPr lang="en-HK" sz="3200" dirty="0"/>
              <a:t> with </a:t>
            </a:r>
            <a:r>
              <a:rPr lang="en-HK" sz="3200" b="1" dirty="0"/>
              <a:t>peers</a:t>
            </a:r>
            <a:r>
              <a:rPr lang="en-HK" sz="3200" dirty="0"/>
              <a:t> and </a:t>
            </a:r>
            <a:r>
              <a:rPr lang="en-HK" sz="3200" b="1" dirty="0"/>
              <a:t>students</a:t>
            </a:r>
            <a:r>
              <a:rPr lang="en-HK" sz="3200" dirty="0"/>
              <a:t> about </a:t>
            </a:r>
            <a:r>
              <a:rPr lang="en-HK" sz="3200" b="1" dirty="0"/>
              <a:t>progress</a:t>
            </a:r>
            <a:r>
              <a:rPr lang="en-HK" sz="3200" dirty="0"/>
              <a:t> and </a:t>
            </a:r>
            <a:r>
              <a:rPr lang="en-HK" sz="3200" b="1" dirty="0"/>
              <a:t>impact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C91D-E050-AA3B-2045-762D2FD886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1033396"/>
          </a:xfrm>
        </p:spPr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56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9D602-C2AC-0998-EAAD-B18EB452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EACFF-FC39-EF04-8136-CBF730CE3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885951"/>
            <a:ext cx="10787252" cy="40005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HK" sz="3200" dirty="0"/>
              <a:t>I am a </a:t>
            </a:r>
            <a:r>
              <a:rPr lang="en-HK" sz="3200" b="1" dirty="0"/>
              <a:t>change agent </a:t>
            </a:r>
            <a:r>
              <a:rPr lang="en-HK" sz="3200" dirty="0"/>
              <a:t>and </a:t>
            </a:r>
            <a:r>
              <a:rPr lang="en-HK" sz="3200" b="1" dirty="0"/>
              <a:t>believe</a:t>
            </a:r>
            <a:r>
              <a:rPr lang="en-HK" sz="3200" dirty="0"/>
              <a:t> all students can improve.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HK" sz="3200" dirty="0"/>
              <a:t>I </a:t>
            </a:r>
            <a:r>
              <a:rPr lang="en-HK" sz="3200" b="1" dirty="0"/>
              <a:t>strive for challenge</a:t>
            </a:r>
            <a:r>
              <a:rPr lang="en-HK" sz="3200" dirty="0"/>
              <a:t>, not just to do my best.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I </a:t>
            </a:r>
            <a:r>
              <a:rPr lang="en-US" sz="3200" b="1" dirty="0"/>
              <a:t>enjoy</a:t>
            </a:r>
            <a:r>
              <a:rPr lang="en-US" sz="3200" dirty="0"/>
              <a:t> the </a:t>
            </a:r>
            <a:r>
              <a:rPr lang="en-US" sz="3200" b="1" dirty="0"/>
              <a:t>challenge</a:t>
            </a:r>
            <a:r>
              <a:rPr lang="en-US" sz="3200" dirty="0"/>
              <a:t> and </a:t>
            </a:r>
            <a:r>
              <a:rPr lang="en-US" sz="3200" b="1" dirty="0"/>
              <a:t>engagement</a:t>
            </a:r>
            <a:r>
              <a:rPr lang="en-US" sz="3200" dirty="0"/>
              <a:t> of </a:t>
            </a:r>
            <a:r>
              <a:rPr lang="en-US" sz="3200" b="1" dirty="0"/>
              <a:t>teaching</a:t>
            </a:r>
            <a:r>
              <a:rPr lang="en-US" sz="3200" dirty="0"/>
              <a:t>.</a:t>
            </a:r>
            <a:endParaRPr lang="en-H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90EAE-8493-3D20-1028-9F7AE14FE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103339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Montserrat" pitchFamily="2" charset="77"/>
              </a:rPr>
              <a:t>Change &amp; Challenge</a:t>
            </a:r>
            <a:endParaRPr lang="en-HK" dirty="0">
              <a:solidFill>
                <a:srgbClr val="7C1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56A9E-59DA-E719-43E2-D438849D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FAD87C-706C-F97C-18B6-E3AC9EA11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914283"/>
            <a:ext cx="10644378" cy="451751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engage</a:t>
            </a:r>
            <a:r>
              <a:rPr lang="en-HK" sz="3200" dirty="0"/>
              <a:t> in </a:t>
            </a:r>
            <a:r>
              <a:rPr lang="en-HK" sz="3200" b="1" dirty="0"/>
              <a:t>dialogue</a:t>
            </a:r>
            <a:r>
              <a:rPr lang="en-HK" sz="3200" dirty="0"/>
              <a:t>, not monologue.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build relationships </a:t>
            </a:r>
            <a:r>
              <a:rPr lang="en-HK" sz="3200" dirty="0"/>
              <a:t>and </a:t>
            </a:r>
            <a:r>
              <a:rPr lang="en-HK" sz="3200" b="1" dirty="0"/>
              <a:t>trust</a:t>
            </a:r>
            <a:r>
              <a:rPr lang="en-HK" sz="3200" dirty="0"/>
              <a:t>, where it’s </a:t>
            </a:r>
            <a:r>
              <a:rPr lang="en-HK" sz="3200" b="1" dirty="0"/>
              <a:t>safe</a:t>
            </a:r>
            <a:r>
              <a:rPr lang="en-HK" sz="3200" dirty="0"/>
              <a:t> to make </a:t>
            </a:r>
            <a:r>
              <a:rPr lang="en-HK" sz="3200" b="1" dirty="0"/>
              <a:t>mistakes</a:t>
            </a:r>
            <a:r>
              <a:rPr lang="en-HK" sz="32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focus</a:t>
            </a:r>
            <a:r>
              <a:rPr lang="en-HK" sz="3200" dirty="0"/>
              <a:t> on </a:t>
            </a:r>
            <a:r>
              <a:rPr lang="en-HK" sz="3200" b="1" dirty="0"/>
              <a:t>learning</a:t>
            </a:r>
            <a:r>
              <a:rPr lang="en-HK" sz="3200" dirty="0"/>
              <a:t>, and the language of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0926-57A2-0A06-56B9-E05D471D7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7429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b="1" dirty="0">
                <a:solidFill>
                  <a:srgbClr val="002060"/>
                </a:solidFill>
              </a:rPr>
              <a:t>Learning-Focused</a:t>
            </a:r>
          </a:p>
        </p:txBody>
      </p:sp>
    </p:spTree>
    <p:extLst>
      <p:ext uri="{BB962C8B-B14F-4D97-AF65-F5344CB8AC3E}">
        <p14:creationId xmlns:p14="http://schemas.microsoft.com/office/powerpoint/2010/main" val="39611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2D296-BECC-3CB9-7457-40E6A3434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244138" cy="742950"/>
          </a:xfrm>
        </p:spPr>
        <p:txBody>
          <a:bodyPr/>
          <a:lstStyle/>
          <a:p>
            <a:r>
              <a:rPr lang="en-HK" dirty="0"/>
              <a:t>Strategy to Practice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12C3-140F-5602-3E9D-51E1AB340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 marL="0" indent="0">
              <a:buNone/>
            </a:pPr>
            <a:r>
              <a:rPr lang="en-HK" sz="3600" b="1" dirty="0"/>
              <a:t>Objective:</a:t>
            </a:r>
          </a:p>
          <a:p>
            <a:pPr marL="0" indent="0" algn="ctr">
              <a:buNone/>
            </a:pPr>
            <a:br>
              <a:rPr lang="en-HK" sz="3600" dirty="0"/>
            </a:br>
            <a:r>
              <a:rPr lang="en-HK" sz="3600" dirty="0"/>
              <a:t>Identify and plan for the use of high-impact strategies in your classroom, based on </a:t>
            </a:r>
            <a:r>
              <a:rPr lang="en-HK" sz="3600" i="1" dirty="0"/>
              <a:t>Visible Learning</a:t>
            </a:r>
            <a:r>
              <a:rPr lang="en-HK" sz="3600" dirty="0"/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364691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B83AC-8037-9080-2763-03575D516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085D7-D4F0-1D71-2C0D-CD0F6E5B1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07373"/>
            <a:ext cx="10644378" cy="522204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Sort the Strategies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Review the strategy cards provided.</a:t>
            </a:r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In your group, sort them into 3 columns: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dirty="0"/>
              <a:t>💪 </a:t>
            </a:r>
            <a:r>
              <a:rPr lang="en-HK" i="1" dirty="0"/>
              <a:t>Regular Practice</a:t>
            </a:r>
            <a:r>
              <a:rPr lang="en-HK" dirty="0"/>
              <a:t>  |  ⚖️ </a:t>
            </a:r>
            <a:r>
              <a:rPr lang="en-HK" i="1" dirty="0"/>
              <a:t>Occasional Use</a:t>
            </a:r>
            <a:r>
              <a:rPr lang="en-HK" dirty="0"/>
              <a:t>  |  🚀 </a:t>
            </a:r>
            <a:r>
              <a:rPr lang="en-HK" i="1" dirty="0"/>
              <a:t>New to Try</a:t>
            </a:r>
            <a:endParaRPr lang="en-HK" dirty="0"/>
          </a:p>
          <a:p>
            <a:pPr marL="719138" indent="-719138">
              <a:lnSpc>
                <a:spcPct val="100000"/>
              </a:lnSpc>
              <a:buNone/>
            </a:pPr>
            <a:r>
              <a:rPr lang="en-HK" b="1" dirty="0"/>
              <a:t>Choose &amp; Explore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Pick one “🚀 New to Try” strategy.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Discuss</a:t>
            </a:r>
            <a:r>
              <a:rPr lang="en-HK" dirty="0"/>
              <a:t>: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could this look like in your subject/classroom?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would students be doing differently?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How will you know it worked?</a:t>
            </a:r>
          </a:p>
        </p:txBody>
      </p:sp>
    </p:spTree>
    <p:extLst>
      <p:ext uri="{BB962C8B-B14F-4D97-AF65-F5344CB8AC3E}">
        <p14:creationId xmlns:p14="http://schemas.microsoft.com/office/powerpoint/2010/main" val="247429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0EFF5-6751-A499-44F6-EF0B70B4C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B8226-B857-A562-DF28-FA1E260AC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>
              <a:buNone/>
            </a:pPr>
            <a:r>
              <a:rPr lang="en-HK" b="1" dirty="0"/>
              <a:t>Plan for Impact (15 mins)</a:t>
            </a:r>
            <a:endParaRPr lang="en-HK" dirty="0"/>
          </a:p>
          <a:p>
            <a:pPr marL="534988" indent="-522288">
              <a:buBlip>
                <a:blip r:embed="rId2"/>
              </a:buBlip>
            </a:pPr>
            <a:r>
              <a:rPr lang="en-HK" dirty="0"/>
              <a:t>Complete the </a:t>
            </a:r>
            <a:r>
              <a:rPr lang="en-HK" b="1" dirty="0"/>
              <a:t>Strategy Implementation Planner</a:t>
            </a:r>
            <a:r>
              <a:rPr lang="en-HK" dirty="0"/>
              <a:t>: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Your learning goal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Chosen strategy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introduce it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What success will look like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evaluate impact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9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C0DB4-9A3D-98A4-B5DB-092110AB6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164639"/>
          </a:xfrm>
        </p:spPr>
        <p:txBody>
          <a:bodyPr/>
          <a:lstStyle/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did I learn that challenged my thinking?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Which strategy will I apply first?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does visible learning look like in my subject?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7A43-5E47-AFF7-1F5D-2BD9D99B7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Reflection:</a:t>
            </a:r>
          </a:p>
        </p:txBody>
      </p:sp>
    </p:spTree>
    <p:extLst>
      <p:ext uri="{BB962C8B-B14F-4D97-AF65-F5344CB8AC3E}">
        <p14:creationId xmlns:p14="http://schemas.microsoft.com/office/powerpoint/2010/main" val="336593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B9183-0E9F-2466-3E4D-EECFA7A37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415463" cy="742950"/>
          </a:xfrm>
        </p:spPr>
        <p:txBody>
          <a:bodyPr/>
          <a:lstStyle/>
          <a:p>
            <a:r>
              <a:rPr lang="en-GB" dirty="0"/>
              <a:t>Strategy Implementation Planner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E4243B-2032-1343-6A3F-FC8D0BF7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41789"/>
              </p:ext>
            </p:extLst>
          </p:nvPr>
        </p:nvGraphicFramePr>
        <p:xfrm>
          <a:off x="981075" y="1697416"/>
          <a:ext cx="9920288" cy="47605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770202649"/>
                    </a:ext>
                  </a:extLst>
                </a:gridCol>
                <a:gridCol w="7500938">
                  <a:extLst>
                    <a:ext uri="{9D8B030D-6E8A-4147-A177-3AD203B41FA5}">
                      <a16:colId xmlns:a16="http://schemas.microsoft.com/office/drawing/2014/main" val="1768382176"/>
                    </a:ext>
                  </a:extLst>
                </a:gridCol>
              </a:tblGrid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Learning Goal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96989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Chosen Strategy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78319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How I’ll Introduce It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937183"/>
                  </a:ext>
                </a:extLst>
              </a:tr>
              <a:tr h="12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What Success Will Look Like (Student Behaviors or Work)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86350"/>
                  </a:ext>
                </a:extLst>
              </a:tr>
              <a:tr h="12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How I’ll Evaluate Impact (Evidence/Data)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53068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When I’ll Review and Reflect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64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5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: The Sequel</a:t>
            </a: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Mindframes for Visible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964574"/>
            <a:ext cx="10644378" cy="37647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4000" dirty="0"/>
              <a:t>“Not all teaching strategies are equally effective. But when we know </a:t>
            </a:r>
            <a:r>
              <a:rPr lang="en-HK" sz="4000" b="1" dirty="0"/>
              <a:t>what works best</a:t>
            </a:r>
            <a:r>
              <a:rPr lang="en-HK" sz="4000" dirty="0"/>
              <a:t>, for </a:t>
            </a:r>
            <a:r>
              <a:rPr lang="en-HK" sz="4000" b="1" dirty="0"/>
              <a:t>whom</a:t>
            </a:r>
            <a:r>
              <a:rPr lang="en-HK" sz="4000" dirty="0"/>
              <a:t>, and </a:t>
            </a:r>
            <a:r>
              <a:rPr lang="en-HK" sz="4000" b="1" dirty="0"/>
              <a:t>when</a:t>
            </a:r>
            <a:r>
              <a:rPr lang="en-HK" sz="4000" dirty="0"/>
              <a:t>, we can deliver over a year’s growth in learning in a year’s time”.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000" dirty="0"/>
              <a:t>~ John Hattie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1AAA2-C34D-ACBD-CB00-8791EB6ED6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8CFC-ED4F-0572-0265-CD7A6E455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621839"/>
          </a:xfrm>
        </p:spPr>
        <p:txBody>
          <a:bodyPr/>
          <a:lstStyle/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Understand Hattie’s Visible Learning model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Learn what the effect size means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Apply top strategies in real classrooms</a:t>
            </a:r>
          </a:p>
        </p:txBody>
      </p:sp>
    </p:spTree>
    <p:extLst>
      <p:ext uri="{BB962C8B-B14F-4D97-AF65-F5344CB8AC3E}">
        <p14:creationId xmlns:p14="http://schemas.microsoft.com/office/powerpoint/2010/main" val="18345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385E3-4331-93F5-23E2-1EF20CF38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HK" sz="3600" b="1" i="1" dirty="0">
                <a:solidFill>
                  <a:srgbClr val="7C1B3C"/>
                </a:solidFill>
                <a:latin typeface="Montserrat" pitchFamily="2" charset="77"/>
              </a:rPr>
              <a:t>“Visible Learning is about making the learning visible to students, and the teaching visible to teachers”.</a:t>
            </a:r>
            <a:endParaRPr lang="en-GB" sz="3600" b="1" i="1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7581-0415-D85D-207E-F5EBFB5CC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60016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897DB-4FE2-E431-01AA-11B835BFD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82172"/>
            <a:ext cx="10644378" cy="4865205"/>
          </a:xfrm>
        </p:spPr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sz="3200" b="1" dirty="0"/>
              <a:t>Effect size</a:t>
            </a:r>
            <a:r>
              <a:rPr lang="en-HK" sz="3200" dirty="0"/>
              <a:t> is a way of measuring </a:t>
            </a:r>
            <a:r>
              <a:rPr lang="en-HK" sz="3200" b="1" dirty="0"/>
              <a:t>how much impact</a:t>
            </a:r>
            <a:r>
              <a:rPr lang="en-HK" sz="3200" dirty="0"/>
              <a:t> a teaching strategy or intervention has on student learning.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 helps us understand </a:t>
            </a:r>
            <a:r>
              <a:rPr lang="en-HK" sz="3200" b="1" dirty="0"/>
              <a:t>not just whether a strategy works</a:t>
            </a:r>
            <a:r>
              <a:rPr lang="en-HK" sz="3200" dirty="0"/>
              <a:t>, but </a:t>
            </a:r>
            <a:r>
              <a:rPr lang="en-HK" sz="3200" b="1" dirty="0"/>
              <a:t>how well it works</a:t>
            </a:r>
            <a:r>
              <a:rPr lang="en-HK" sz="3200" dirty="0"/>
              <a:t>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It’s measured using </a:t>
            </a:r>
            <a:r>
              <a:rPr lang="en-HK" sz="3200" b="1" dirty="0"/>
              <a:t>Cohen’s d</a:t>
            </a:r>
            <a:r>
              <a:rPr lang="en-HK" sz="3200" dirty="0"/>
              <a:t>, which gives a numerical value to the size of the improvement.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larger the effect size, the </a:t>
            </a:r>
            <a:r>
              <a:rPr lang="en-HK" sz="3200" b="1" dirty="0"/>
              <a:t>greater the educational value</a:t>
            </a:r>
            <a:r>
              <a:rPr lang="en-HK" sz="3200" dirty="0"/>
              <a:t> of the strategy.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285D-2762-18D8-2B55-7B234270A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378927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093327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&gt; 0.40</a:t>
            </a:r>
            <a:r>
              <a:rPr lang="en-HK" sz="3600" dirty="0"/>
              <a:t> = Above the "hinge point" (</a:t>
            </a:r>
            <a:r>
              <a:rPr lang="en-HK" sz="3600" b="1" dirty="0"/>
              <a:t>worth</a:t>
            </a:r>
            <a:r>
              <a:rPr lang="en-HK" sz="3600" dirty="0"/>
              <a:t> </a:t>
            </a:r>
            <a:r>
              <a:rPr lang="en-HK" sz="3600" b="1" dirty="0"/>
              <a:t>implementing</a:t>
            </a:r>
            <a:r>
              <a:rPr lang="en-HK" sz="3600" dirty="0"/>
              <a:t>)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= 0.40</a:t>
            </a:r>
            <a:r>
              <a:rPr lang="en-HK" sz="3600" dirty="0"/>
              <a:t> = </a:t>
            </a:r>
            <a:r>
              <a:rPr lang="en-HK" sz="3600" b="1" dirty="0"/>
              <a:t>Average</a:t>
            </a:r>
            <a:r>
              <a:rPr lang="en-HK" sz="3600" dirty="0"/>
              <a:t> expected learning in a year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&lt; 0.40</a:t>
            </a:r>
            <a:r>
              <a:rPr lang="en-HK" sz="3600" dirty="0"/>
              <a:t> = </a:t>
            </a:r>
            <a:r>
              <a:rPr lang="en-HK" sz="3600" b="1" dirty="0"/>
              <a:t>Less effective</a:t>
            </a:r>
            <a:r>
              <a:rPr lang="en-HK" sz="3600" dirty="0"/>
              <a:t>, unless well implemented or contextualised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HK" dirty="0"/>
              <a:t>Barometer of Influence: Know Thy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44D0-8276-D5B7-83F1-FFC236517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Effective Strategies: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89F0F5-68A1-D86C-E042-CD7B12DE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35057"/>
              </p:ext>
            </p:extLst>
          </p:nvPr>
        </p:nvGraphicFramePr>
        <p:xfrm>
          <a:off x="2466577" y="1486205"/>
          <a:ext cx="7906148" cy="509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6087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3620061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26612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800" b="1" dirty="0">
                          <a:latin typeface="Montserrat" pitchFamily="2" charset="77"/>
                        </a:rPr>
                        <a:t>Effect Size </a:t>
                      </a:r>
                      <a:r>
                        <a:rPr lang="en-HK" sz="2800" dirty="0">
                          <a:latin typeface="Montserrat" pitchFamily="2" charset="77"/>
                        </a:rPr>
                        <a:t>(d)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Collective Efficacy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1.34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Cognitive Task Analysis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Montserrat" pitchFamily="2" charset="77"/>
                        </a:rPr>
                        <a:t>Self Reported Grades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657487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Classroom Discussion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Formative Assessment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0.77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360131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Teacher Clarity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Reciprocal Teaching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HK" sz="2400" dirty="0">
                          <a:latin typeface="Montserrat" pitchFamily="2" charset="77"/>
                        </a:rPr>
                        <a:t>Metacognition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0.69 – 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Direct Instruction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0.59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87687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HK" sz="2400" dirty="0">
                          <a:latin typeface="Montserrat" pitchFamily="2" charset="77"/>
                        </a:rPr>
                        <a:t>Feedback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6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5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86235-F1A9-2D78-C0B4-3084CEEB4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636252"/>
          </a:xfrm>
        </p:spPr>
        <p:txBody>
          <a:bodyPr/>
          <a:lstStyle/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Align lessons with clear learning intentions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Use success criteria students understand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Monitor student progress and adapt teaching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Build feedback loops into daily routines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Collaborate with peers to reflect on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A382-F05A-CF1C-0FA1-C0CD9831C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Implementing High-Impact 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55978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1051</TotalTime>
  <Words>1421</Words>
  <Application>Microsoft Macintosh PowerPoint</Application>
  <PresentationFormat>Widescreen</PresentationFormat>
  <Paragraphs>227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MS Mincho</vt:lpstr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111</cp:revision>
  <dcterms:created xsi:type="dcterms:W3CDTF">2024-11-04T11:58:24Z</dcterms:created>
  <dcterms:modified xsi:type="dcterms:W3CDTF">2025-05-16T11:24:13Z</dcterms:modified>
</cp:coreProperties>
</file>