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63"/>
  </p:notesMasterIdLst>
  <p:sldIdLst>
    <p:sldId id="257" r:id="rId2"/>
    <p:sldId id="306" r:id="rId3"/>
    <p:sldId id="294" r:id="rId4"/>
    <p:sldId id="331" r:id="rId5"/>
    <p:sldId id="319" r:id="rId6"/>
    <p:sldId id="328" r:id="rId7"/>
    <p:sldId id="295" r:id="rId8"/>
    <p:sldId id="334" r:id="rId9"/>
    <p:sldId id="374" r:id="rId10"/>
    <p:sldId id="308" r:id="rId11"/>
    <p:sldId id="339" r:id="rId12"/>
    <p:sldId id="318" r:id="rId13"/>
    <p:sldId id="343" r:id="rId14"/>
    <p:sldId id="341" r:id="rId15"/>
    <p:sldId id="311" r:id="rId16"/>
    <p:sldId id="344" r:id="rId17"/>
    <p:sldId id="345" r:id="rId18"/>
    <p:sldId id="346" r:id="rId19"/>
    <p:sldId id="315" r:id="rId20"/>
    <p:sldId id="309" r:id="rId21"/>
    <p:sldId id="358" r:id="rId22"/>
    <p:sldId id="361" r:id="rId23"/>
    <p:sldId id="359" r:id="rId24"/>
    <p:sldId id="360" r:id="rId25"/>
    <p:sldId id="347" r:id="rId26"/>
    <p:sldId id="313" r:id="rId27"/>
    <p:sldId id="316" r:id="rId28"/>
    <p:sldId id="352" r:id="rId29"/>
    <p:sldId id="351" r:id="rId30"/>
    <p:sldId id="353" r:id="rId31"/>
    <p:sldId id="354" r:id="rId32"/>
    <p:sldId id="349" r:id="rId33"/>
    <p:sldId id="310" r:id="rId34"/>
    <p:sldId id="363" r:id="rId35"/>
    <p:sldId id="362" r:id="rId36"/>
    <p:sldId id="364" r:id="rId37"/>
    <p:sldId id="365" r:id="rId38"/>
    <p:sldId id="366" r:id="rId39"/>
    <p:sldId id="355" r:id="rId40"/>
    <p:sldId id="367" r:id="rId41"/>
    <p:sldId id="368" r:id="rId42"/>
    <p:sldId id="312" r:id="rId43"/>
    <p:sldId id="314" r:id="rId44"/>
    <p:sldId id="317" r:id="rId45"/>
    <p:sldId id="369" r:id="rId46"/>
    <p:sldId id="356" r:id="rId47"/>
    <p:sldId id="370" r:id="rId48"/>
    <p:sldId id="372" r:id="rId49"/>
    <p:sldId id="373" r:id="rId50"/>
    <p:sldId id="371" r:id="rId51"/>
    <p:sldId id="350" r:id="rId52"/>
    <p:sldId id="329" r:id="rId53"/>
    <p:sldId id="325" r:id="rId54"/>
    <p:sldId id="330" r:id="rId55"/>
    <p:sldId id="326" r:id="rId56"/>
    <p:sldId id="321" r:id="rId57"/>
    <p:sldId id="322" r:id="rId58"/>
    <p:sldId id="323" r:id="rId59"/>
    <p:sldId id="320" r:id="rId60"/>
    <p:sldId id="324" r:id="rId61"/>
    <p:sldId id="293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48C"/>
    <a:srgbClr val="7C1B3C"/>
    <a:srgbClr val="15195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68"/>
    <p:restoredTop sz="78431"/>
  </p:normalViewPr>
  <p:slideViewPr>
    <p:cSldViewPr snapToGrid="0">
      <p:cViewPr>
        <p:scale>
          <a:sx n="77" d="100"/>
          <a:sy n="77" d="100"/>
        </p:scale>
        <p:origin x="54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A8CBC-B211-DD4D-A37E-B9450AEBCC43}" type="datetimeFigureOut">
              <a:rPr lang="en-US" smtClean="0"/>
              <a:t>5/18/26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D598-FB13-6B41-9D20-513BD8C9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9cd27b27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29cd27b27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68F3F-0939-7D35-175B-3FA065479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33F06C-E73D-7100-3D0C-46E4A161E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868A44-7D59-0622-A020-FCD5E87A8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2D2D2D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Particularly effective for building procedural knowledge and skill acquisition through structured guidance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6F08B-A887-77B7-6A54-44D538DA6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7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b="0" dirty="0"/>
              <a:t>feedback varies widely; high-information feedback is reported as 0.99, corrective feedback 0.46, reinforcement/punishment 0.24.</a:t>
            </a:r>
            <a:endParaRPr lang="en-GB" b="0" dirty="0">
              <a:latin typeface="Montserrat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4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30C5A-393B-51E4-0A5B-8BD3F56AF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236368-5A3F-E43A-3449-C4D297AD7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BDA1D3-5D59-7D72-C091-87CC6F969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864DB-DD93-4A87-5E5D-C1FB36881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628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27C3B-8B70-E24A-B205-B3E111C58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6C2276-8756-185D-3189-20812C4DC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E801A3-3F71-AA1C-2F24-11E9D78A4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the only single meta which I’ve included.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C7E5D-8948-8912-DA96-B0FCBD57BA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14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E9292-3096-D3FE-D0B5-495BFF975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4FB5A7-91CB-573C-C4FB-F91BF72DE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1D8301-5454-8AFD-5112-7882FAA41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F0312-596B-E478-59E9-91B5BE913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38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39A9C-DEEE-44E2-155E-B62FECDD4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12DEC3-A62F-F620-5921-225C18F70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47C0E4-610D-7545-38AF-1753E7818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helps students develop their feedback literacy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7023E-44AD-491F-C497-7F0C307D78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47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900CF-A223-E499-8D28-BF0DB7353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A4545D-9728-1E24-91D7-83D5FB9B54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C63F9B-EE92-6076-8829-0E6B89DBB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F471D-308E-0818-37EC-C423097516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76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2D2D2D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Effects are consistent across teacher-led and student-led delivery</a:t>
            </a:r>
            <a:endParaRPr lang="en-GB" dirty="0">
              <a:latin typeface="Montserrat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57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F35A8-6278-D1A5-143E-0B8D96A34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A5FE28-834F-F6DB-EB9A-CC1AA3F7C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60587B-B8CD-2C93-BDAC-8DBF1286D8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1FE7C-AB30-032E-7620-DD412A479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1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BDC4F-DF5B-4155-E293-FEF41A55A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0805E9-3F64-69D1-0AD2-4E1A63C13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0AC8AC-872D-F054-2D6E-9CD9681E6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9C5F6-79F6-042C-98DD-8268DCAD7E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5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Effect sizes are probability statements, not guarantees. The quality of implementation in your specific context is what determines actual impact.</a:t>
            </a:r>
            <a:endParaRPr lang="en-US" sz="1200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7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26EB0-B53C-7930-2F47-3422A02DC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F14164-3E3B-F08E-248A-69F9E537C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EAA02D-3D35-9CE0-9979-33900327C7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20563-7BE7-F91D-D635-1F29A0A523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95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81719-2D2A-694B-BBD5-9325089E9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0DB763-9C26-7B71-515E-82FFF499E4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E185B5-BFAD-1841-B4A9-1B0ED5448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C1A18-E0C1-8323-DF4F-F9A16151B8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84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1052A-2542-BBB5-D63C-A8934670A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FB6233-D0A0-362E-5311-35D1457816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25D8F7-5F21-BAE7-BA73-8DD00D4EA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AA980-6E67-6103-83BA-353A5A8FFB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68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D4F8D-5F55-80E7-34C5-465F9CA0B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70583F-8358-E895-C7F0-F5CA21A09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BCECC2-658D-711B-13AA-6B6143D75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76824-44DD-976C-F4E0-47390F269D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86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283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96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31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9ED06-8BB9-FCF9-2738-54C53ABF7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33BDBD-8E6F-B5F0-0B08-4F0155001D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2F0BB2-3D08-53D1-7981-EA58A4693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7BA08-7CA6-D74E-68F5-33F28FFEA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454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33407-6C81-2EC3-7C87-AA54731E1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4F9E49-AE93-44F8-9E01-D0425A736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05D965-5ED3-08BE-DE48-D07F0B462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6E8E7-5919-242C-DB19-FC824E0B3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752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09631-0463-B572-C6B5-429225627F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A2B36B-7FE4-6B8F-F07E-AD89E2A0A7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C3F71D-2EDE-7635-45C1-FB26F17D12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117AF-15BE-EC51-07FF-9AD586616C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15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Above 0.7 is very high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60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687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F116E-56BB-D080-25D8-940E6436A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2A850F-2DB7-9E6B-8DC1-2B51E71744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95168C-0AEE-D166-8AA8-1E22C65DD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E46F1-97AE-F88A-D9B1-A805EF0BF2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795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18970-FCDE-359A-97A2-D135D72B9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F630CF-DE29-26EB-3475-494A8FE259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8F26C0-45B9-A60C-7B00-C31D0A59D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84BC6-7191-6E4B-5674-909DE075F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89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DC95E-C010-0673-C5F6-C751329E8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3238CC-9977-3568-C682-AE6E8E4BAD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40F66-2884-B8F6-E3AD-2FA07F5CF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A2233-7F9E-CBE9-E6B8-3A4CA3D5CA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81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B892-3998-3068-119A-85981CFE0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BC87A8-071A-0C8D-7556-147F96BCA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D24BDB-C646-C522-0B40-BEA21FB2F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29C2E6-AF03-6ABC-3A3A-BC50B3B2E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426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E3E3C-A3B0-0190-6CC4-31ED45B2A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FB8DD1-51E6-F65C-2811-4E9BE39DF7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0EEFC8-4544-A64F-C010-0915A9337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0D56E-01A0-11AD-F6F9-5BD6849182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224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6598C-79A4-E4BB-9C64-B8D460B25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C7736E-6AFE-DF7E-0013-ADEEAD72A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1BEF25-201D-EC8C-CA59-BDBC20FDD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C7AED-A03A-2AA7-A005-56E50EB4D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864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F5C2A-F566-CF13-31A9-C896793DE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044A9-4F48-19D5-513D-220D8DF8E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8B0E80-6243-7478-4110-D7971AD66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FB14E-BC38-EB2E-EA82-5145D1A54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72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62DAA-32EA-74C0-A240-130C1ADC5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83DEA7-6730-0A7E-1985-8C57DAAB14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A7B580-95CE-1D9A-2ECF-96AF92D43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b="0" dirty="0">
                <a:latin typeface="Montserrat" pitchFamily="2" charset="77"/>
              </a:rPr>
              <a:t>maths anxiety is reported as -0.52</a:t>
            </a:r>
            <a:endParaRPr lang="en-GB" b="0" dirty="0">
              <a:latin typeface="Montserrat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31E0B-468F-D347-BE31-E8B79B782F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9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A0BDD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seven components must align with the level of cognitive complexity; surface, deep, or transfer.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451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527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313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9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66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86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B52B5-AD69-D3F5-9313-73C1B747E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A289C7-4632-C4BD-45EB-4BD398168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F3721C-8FDD-A4EE-0DF1-C43B0BEEC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99C11-773F-4BF2-5E2B-48E43BA51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4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Montserrat" pitchFamily="2" charset="77"/>
              </a:rPr>
              <a:t>Triangulate work, questions, tests and explanations to know where students 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89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2C3AF-540B-F9C4-CA6E-3A5EB0308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1186E6-4875-6C74-9F45-6111454C7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4019E8-EA96-1969-D052-E62CE2686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7F5D5-A6AB-1381-8D8C-40D55EA957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0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BA0E8FF3-A08C-4C12-6FF8-A69F4622A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288362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79D796C-08D5-D047-40FC-DD129EAB7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375548"/>
            <a:ext cx="10644377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002060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D750FFD-2C10-FE91-9191-7CDBC0B49BB3}"/>
              </a:ext>
            </a:extLst>
          </p:cNvPr>
          <p:cNvSpPr/>
          <p:nvPr/>
        </p:nvSpPr>
        <p:spPr>
          <a:xfrm>
            <a:off x="94424" y="-4676"/>
            <a:ext cx="290200" cy="6862675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638186-CF1E-37A8-4470-32D8E27E23FD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AF236D-8D16-346D-E3A3-C25F4ABAB968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F9E8CA-5040-112B-751B-072EB609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0"/>
            <a:ext cx="474453" cy="47338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C388452-2968-847C-8BB9-8BE8F58E2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168380"/>
            <a:ext cx="11103525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0FA712B8-A1E2-7DE1-E236-C859A76DE001}"/>
              </a:ext>
            </a:extLst>
          </p:cNvPr>
          <p:cNvSpPr/>
          <p:nvPr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8589F-B476-BDB9-CAB3-FB7413022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135132"/>
            <a:ext cx="11103525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0943E7-B2F5-A6F1-5C35-37F6FEA39617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B648DD-C145-42FC-5B5F-F4E7040AF2D5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button&#10;&#10;Description automatically generated">
            <a:extLst>
              <a:ext uri="{FF2B5EF4-FFF2-40B4-BE49-F238E27FC236}">
                <a16:creationId xmlns:a16="http://schemas.microsoft.com/office/drawing/2014/main" id="{98CB69A1-4E88-9261-ED08-FE9C251B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40"/>
            <a:ext cx="474446" cy="474446"/>
          </a:xfrm>
          <a:prstGeom prst="rect">
            <a:avLst/>
          </a:prstGeom>
        </p:spPr>
      </p:pic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ADE30E7-07FF-90DB-D763-B0CF55BE7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342295"/>
            <a:ext cx="10644377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1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CE2-5BC1-428B-14DF-E07D1598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955B3-F9AF-ACB0-5157-D8494B3D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05BD-0A4D-9F60-001F-51A60DA9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CB2B-3D5B-7C69-0F99-9D2BF832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FC0F-4474-D209-D18D-5C2C662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4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40D-AD64-24EE-428C-F6A939A8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4789F-66ED-872B-63E5-950AD0FE7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08902-BBDC-3AEA-8679-5181644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1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B46EBE49-ADA9-46A4-F1CD-5C2519D286C9}"/>
              </a:ext>
            </a:extLst>
          </p:cNvPr>
          <p:cNvSpPr/>
          <p:nvPr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8FEA6D-01A2-FDFD-1842-2371C7F90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97" y="829818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EB7FF89-0111-7E2A-C2B6-E414A04E0BC4}"/>
              </a:ext>
            </a:extLst>
          </p:cNvPr>
          <p:cNvSpPr/>
          <p:nvPr userDrawn="1"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3389-3AA5-4BB9-7D20-A360564332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00" y="2219325"/>
            <a:ext cx="1206500" cy="1389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65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5CF47F2-A28E-53EA-57A1-D45C0F53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  <p:pic>
        <p:nvPicPr>
          <p:cNvPr id="3" name="Picture 2" descr="A pocket with a button&#10;&#10;AI-generated content may be incorrect.">
            <a:extLst>
              <a:ext uri="{FF2B5EF4-FFF2-40B4-BE49-F238E27FC236}">
                <a16:creationId xmlns:a16="http://schemas.microsoft.com/office/drawing/2014/main" id="{DDE1C9EE-D610-9BAF-4C3E-1C7D599281B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266058" y="5905729"/>
            <a:ext cx="836930" cy="8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C3A48C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linkedin.com/in/gina-davies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learningscientists.org/blog/2016/9/1-1" TargetMode="External"/><Relationship Id="rId5" Type="http://schemas.openxmlformats.org/officeDocument/2006/relationships/hyperlink" Target="https://www.amazon.co.uk/10-Mindframes-Visible-Learning-Teaching/dp/1032553243/ref=pd_lpo_d_sccl_1/258-5899777-6627120?pd_rd_w=Xfqv0&amp;content-id=amzn1.sym.bb13d3fc-af40-4fff-a822-e0e4c415da96&amp;pf_rd_p=bb13d3fc-af40-4fff-a822-e0e4c415da96&amp;pf_rd_r=31263RBXK4YRW7VDT4Y7&amp;pd_rd_wg=LoqxZ&amp;pd_rd_r=0d9ac387-e477-40a5-8e3c-ad50f34bb558&amp;pd_rd_i=1032553243&amp;psc=1" TargetMode="External"/><Relationship Id="rId4" Type="http://schemas.openxmlformats.org/officeDocument/2006/relationships/hyperlink" Target="https://www.amazon.com/Visible-Learning-Sequel-John-Hattie/dp/103246203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503533" y="2485000"/>
            <a:ext cx="9297692" cy="27082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29000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sz="5333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</a:p>
          <a:p>
            <a:r>
              <a:rPr lang="en-US" sz="5333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Visible Learning – The Sequel</a:t>
            </a:r>
            <a:endParaRPr sz="5333" b="1" dirty="0">
              <a:solidFill>
                <a:srgbClr val="C3A4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C4D0E30-47E3-019B-2E25-36C5AB742A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Implementing High-Impact Strategies</a:t>
            </a:r>
            <a:endParaRPr lang="en-GB" dirty="0"/>
          </a:p>
          <a:p>
            <a:endParaRPr lang="en-GB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209126AF-C674-C8DD-EB6E-A5C014747B58}"/>
              </a:ext>
            </a:extLst>
          </p:cNvPr>
          <p:cNvSpPr/>
          <p:nvPr/>
        </p:nvSpPr>
        <p:spPr>
          <a:xfrm>
            <a:off x="471054" y="1460356"/>
            <a:ext cx="1657003" cy="853440"/>
          </a:xfrm>
          <a:prstGeom prst="rect">
            <a:avLst/>
          </a:prstGeom>
          <a:solidFill>
            <a:srgbClr val="C3A48C">
              <a:alpha val="36817"/>
            </a:srgbClr>
          </a:solidFill>
          <a:ln w="25400">
            <a:solidFill>
              <a:srgbClr val="7C1B3C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7C1B3C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Diagnose first</a:t>
            </a:r>
            <a:endParaRPr lang="en-US" sz="2000" dirty="0">
              <a:solidFill>
                <a:srgbClr val="7C1B3C"/>
              </a:solidFill>
              <a:latin typeface="Montserrat" pitchFamily="2" charset="77"/>
            </a:endParaRPr>
          </a:p>
        </p:txBody>
      </p:sp>
      <p:sp>
        <p:nvSpPr>
          <p:cNvPr id="9" name="Shape 6">
            <a:extLst>
              <a:ext uri="{FF2B5EF4-FFF2-40B4-BE49-F238E27FC236}">
                <a16:creationId xmlns:a16="http://schemas.microsoft.com/office/drawing/2014/main" id="{162AB72E-2726-A36A-DA92-0035CD6A2A82}"/>
              </a:ext>
            </a:extLst>
          </p:cNvPr>
          <p:cNvSpPr/>
          <p:nvPr/>
        </p:nvSpPr>
        <p:spPr>
          <a:xfrm>
            <a:off x="2244436" y="1300945"/>
            <a:ext cx="9736974" cy="1172262"/>
          </a:xfrm>
          <a:prstGeom prst="rect">
            <a:avLst/>
          </a:prstGeom>
          <a:solidFill>
            <a:srgbClr val="EEF2F7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r>
              <a:rPr lang="en-US" sz="2200" dirty="0">
                <a:solidFill>
                  <a:srgbClr val="2D2D2D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Before choosing a strategy, understand what your students know, believe, and can do. Strategy should follow the diagnosis, not precede it. </a:t>
            </a:r>
            <a:endParaRPr lang="en-US" sz="2200" dirty="0">
              <a:latin typeface="Montserrat" pitchFamily="2" charset="77"/>
            </a:endParaRP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7A209FB5-6E57-6586-5C4F-DD3F356C4097}"/>
              </a:ext>
            </a:extLst>
          </p:cNvPr>
          <p:cNvSpPr/>
          <p:nvPr/>
        </p:nvSpPr>
        <p:spPr>
          <a:xfrm>
            <a:off x="471054" y="2560799"/>
            <a:ext cx="1657003" cy="853440"/>
          </a:xfrm>
          <a:prstGeom prst="rect">
            <a:avLst/>
          </a:prstGeom>
          <a:solidFill>
            <a:srgbClr val="C3A48C">
              <a:alpha val="36817"/>
            </a:srgbClr>
          </a:solidFill>
          <a:ln w="25400">
            <a:solidFill>
              <a:srgbClr val="7C1B3C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7C1B3C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Align everything</a:t>
            </a:r>
            <a:endParaRPr lang="en-US" sz="2000" dirty="0">
              <a:solidFill>
                <a:srgbClr val="7C1B3C"/>
              </a:solidFill>
              <a:latin typeface="Montserrat" pitchFamily="2" charset="77"/>
            </a:endParaRPr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7B5B96CF-A0D1-1ACA-C2D2-AAF6E932EA76}"/>
              </a:ext>
            </a:extLst>
          </p:cNvPr>
          <p:cNvSpPr/>
          <p:nvPr/>
        </p:nvSpPr>
        <p:spPr>
          <a:xfrm>
            <a:off x="2244434" y="3511145"/>
            <a:ext cx="9736973" cy="988231"/>
          </a:xfrm>
          <a:prstGeom prst="rect">
            <a:avLst/>
          </a:prstGeom>
          <a:solidFill>
            <a:srgbClr val="EEF2F7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r>
              <a:rPr lang="en-US" sz="2200" dirty="0">
                <a:solidFill>
                  <a:srgbClr val="2D2D2D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Ensure learning intentions, success criteria, teaching methods, activities, and assessment all point in the same direction at the right cognitive level.</a:t>
            </a:r>
            <a:endParaRPr lang="en-US" sz="2200" dirty="0">
              <a:latin typeface="Montserrat" pitchFamily="2" charset="77"/>
            </a:endParaRPr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B9EB6915-862A-3947-3678-BBD994136E1F}"/>
              </a:ext>
            </a:extLst>
          </p:cNvPr>
          <p:cNvSpPr/>
          <p:nvPr/>
        </p:nvSpPr>
        <p:spPr>
          <a:xfrm>
            <a:off x="471054" y="3578541"/>
            <a:ext cx="1657003" cy="853440"/>
          </a:xfrm>
          <a:prstGeom prst="rect">
            <a:avLst/>
          </a:prstGeom>
          <a:solidFill>
            <a:srgbClr val="C3A48C">
              <a:alpha val="36817"/>
            </a:srgbClr>
          </a:solidFill>
          <a:ln w="25400">
            <a:solidFill>
              <a:srgbClr val="7C1B3C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7C1B3C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Monitor impact</a:t>
            </a:r>
            <a:endParaRPr lang="en-US" sz="2000" dirty="0">
              <a:solidFill>
                <a:srgbClr val="7C1B3C"/>
              </a:solidFill>
              <a:latin typeface="Montserrat" pitchFamily="2" charset="77"/>
            </a:endParaRPr>
          </a:p>
        </p:txBody>
      </p:sp>
      <p:sp>
        <p:nvSpPr>
          <p:cNvPr id="17" name="Shape 14">
            <a:extLst>
              <a:ext uri="{FF2B5EF4-FFF2-40B4-BE49-F238E27FC236}">
                <a16:creationId xmlns:a16="http://schemas.microsoft.com/office/drawing/2014/main" id="{5DE94C1F-E27A-AFEB-11ED-9D154BBAED63}"/>
              </a:ext>
            </a:extLst>
          </p:cNvPr>
          <p:cNvSpPr/>
          <p:nvPr/>
        </p:nvSpPr>
        <p:spPr>
          <a:xfrm>
            <a:off x="2238891" y="2558865"/>
            <a:ext cx="9742516" cy="853440"/>
          </a:xfrm>
          <a:prstGeom prst="rect">
            <a:avLst/>
          </a:prstGeom>
          <a:solidFill>
            <a:srgbClr val="EEF2F7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r>
              <a:rPr lang="en-US" sz="2200" dirty="0">
                <a:solidFill>
                  <a:srgbClr val="2D2D2D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Build feedback loops into daily routines. Collect evidence. Evaluate whether the strategy is working for these students in this context.</a:t>
            </a:r>
            <a:endParaRPr lang="en-US" sz="2200" dirty="0">
              <a:latin typeface="Montserrat" pitchFamily="2" charset="77"/>
            </a:endParaRPr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FF15D916-93D2-B029-9740-3BDC0CACCDDC}"/>
              </a:ext>
            </a:extLst>
          </p:cNvPr>
          <p:cNvSpPr/>
          <p:nvPr/>
        </p:nvSpPr>
        <p:spPr>
          <a:xfrm>
            <a:off x="471055" y="4757360"/>
            <a:ext cx="1657003" cy="853440"/>
          </a:xfrm>
          <a:prstGeom prst="rect">
            <a:avLst/>
          </a:prstGeom>
          <a:solidFill>
            <a:srgbClr val="C3A48C">
              <a:alpha val="36817"/>
            </a:srgbClr>
          </a:solidFill>
          <a:ln w="25400">
            <a:solidFill>
              <a:srgbClr val="7C1B3C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7C1B3C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Collaborate</a:t>
            </a:r>
            <a:endParaRPr lang="en-US" sz="2000" dirty="0">
              <a:solidFill>
                <a:srgbClr val="7C1B3C"/>
              </a:solidFill>
              <a:latin typeface="Montserrat" pitchFamily="2" charset="77"/>
            </a:endParaRPr>
          </a:p>
        </p:txBody>
      </p:sp>
      <p:sp>
        <p:nvSpPr>
          <p:cNvPr id="21" name="Shape 18">
            <a:extLst>
              <a:ext uri="{FF2B5EF4-FFF2-40B4-BE49-F238E27FC236}">
                <a16:creationId xmlns:a16="http://schemas.microsoft.com/office/drawing/2014/main" id="{413F7A67-1AE8-B06C-7CBB-C4864BD79ED3}"/>
              </a:ext>
            </a:extLst>
          </p:cNvPr>
          <p:cNvSpPr/>
          <p:nvPr/>
        </p:nvSpPr>
        <p:spPr>
          <a:xfrm>
            <a:off x="2244434" y="4577428"/>
            <a:ext cx="9736973" cy="1213304"/>
          </a:xfrm>
          <a:prstGeom prst="rect">
            <a:avLst/>
          </a:prstGeom>
          <a:solidFill>
            <a:srgbClr val="EEF2F7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r>
              <a:rPr lang="en-US" sz="2200" dirty="0">
                <a:solidFill>
                  <a:srgbClr val="2D2D2D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Work with colleagues to share evidence of impact, interrogate results, and refine approaches. Collective knowledge builds collective efficacy.</a:t>
            </a:r>
            <a:endParaRPr lang="en-US" sz="2200" dirty="0">
              <a:latin typeface="Montserrat" pitchFamily="2" charset="77"/>
            </a:endParaRPr>
          </a:p>
        </p:txBody>
      </p:sp>
      <p:sp>
        <p:nvSpPr>
          <p:cNvPr id="24" name="Text 21">
            <a:extLst>
              <a:ext uri="{FF2B5EF4-FFF2-40B4-BE49-F238E27FC236}">
                <a16:creationId xmlns:a16="http://schemas.microsoft.com/office/drawing/2014/main" id="{016993A5-B950-8A9C-7BF0-D0CA7632EB9D}"/>
              </a:ext>
            </a:extLst>
          </p:cNvPr>
          <p:cNvSpPr/>
          <p:nvPr/>
        </p:nvSpPr>
        <p:spPr>
          <a:xfrm>
            <a:off x="471055" y="5868785"/>
            <a:ext cx="1657003" cy="853440"/>
          </a:xfrm>
          <a:prstGeom prst="rect">
            <a:avLst/>
          </a:prstGeom>
          <a:solidFill>
            <a:srgbClr val="C3A48C">
              <a:alpha val="37000"/>
            </a:srgbClr>
          </a:solidFill>
          <a:ln w="25400">
            <a:solidFill>
              <a:srgbClr val="7C1B3C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>
                <a:solidFill>
                  <a:srgbClr val="7C1B3C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Know when to stop</a:t>
            </a:r>
            <a:endParaRPr lang="en-US" sz="2000" dirty="0">
              <a:solidFill>
                <a:srgbClr val="7C1B3C"/>
              </a:solidFill>
              <a:latin typeface="Montserrat" pitchFamily="2" charset="77"/>
            </a:endParaRPr>
          </a:p>
        </p:txBody>
      </p:sp>
      <p:sp>
        <p:nvSpPr>
          <p:cNvPr id="25" name="Shape 22">
            <a:extLst>
              <a:ext uri="{FF2B5EF4-FFF2-40B4-BE49-F238E27FC236}">
                <a16:creationId xmlns:a16="http://schemas.microsoft.com/office/drawing/2014/main" id="{FCC8AF23-D2EA-B790-C32B-946A34848491}"/>
              </a:ext>
            </a:extLst>
          </p:cNvPr>
          <p:cNvSpPr/>
          <p:nvPr/>
        </p:nvSpPr>
        <p:spPr>
          <a:xfrm>
            <a:off x="2238893" y="5868785"/>
            <a:ext cx="9748060" cy="853440"/>
          </a:xfrm>
          <a:prstGeom prst="rect">
            <a:avLst/>
          </a:prstGeom>
          <a:solidFill>
            <a:srgbClr val="EEF2F7"/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r>
              <a:rPr lang="en-US" sz="2200" dirty="0">
                <a:solidFill>
                  <a:srgbClr val="2D2D2D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De-implementation matters as much as implementation. If the evidence says it isn't working, change it.</a:t>
            </a:r>
            <a:endParaRPr lang="en-US" sz="22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955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008633-66B3-D1EF-61D0-6528BFF54B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The Teacher</a:t>
            </a:r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1B4A2B-9453-290F-9EC0-B34D4C7E53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295888"/>
              </p:ext>
            </p:extLst>
          </p:nvPr>
        </p:nvGraphicFramePr>
        <p:xfrm>
          <a:off x="895237" y="1367873"/>
          <a:ext cx="10401525" cy="4544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43934">
                  <a:extLst>
                    <a:ext uri="{9D8B030D-6E8A-4147-A177-3AD203B41FA5}">
                      <a16:colId xmlns:a16="http://schemas.microsoft.com/office/drawing/2014/main" val="2452000872"/>
                    </a:ext>
                  </a:extLst>
                </a:gridCol>
                <a:gridCol w="6762769">
                  <a:extLst>
                    <a:ext uri="{9D8B030D-6E8A-4147-A177-3AD203B41FA5}">
                      <a16:colId xmlns:a16="http://schemas.microsoft.com/office/drawing/2014/main" val="3044753211"/>
                    </a:ext>
                  </a:extLst>
                </a:gridCol>
                <a:gridCol w="3094822">
                  <a:extLst>
                    <a:ext uri="{9D8B030D-6E8A-4147-A177-3AD203B41FA5}">
                      <a16:colId xmlns:a16="http://schemas.microsoft.com/office/drawing/2014/main" val="404671975"/>
                    </a:ext>
                  </a:extLst>
                </a:gridCol>
              </a:tblGrid>
              <a:tr h="656835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latin typeface="Montserrat" pitchFamily="2" charset="77"/>
                        </a:rPr>
                        <a:t>Strategy</a:t>
                      </a:r>
                      <a:endParaRPr lang="en-GB" sz="32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3200" b="1" dirty="0">
                          <a:latin typeface="Montserrat" pitchFamily="2" charset="77"/>
                        </a:rPr>
                        <a:t>Effect Size </a:t>
                      </a:r>
                      <a:r>
                        <a:rPr lang="en-HK" sz="3200" dirty="0">
                          <a:latin typeface="Montserrat" pitchFamily="2" charset="77"/>
                        </a:rPr>
                        <a:t>(d)</a:t>
                      </a:r>
                      <a:endParaRPr lang="en-GB" sz="32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663512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800">
                          <a:latin typeface="Montserrat" pitchFamily="2" charset="77"/>
                        </a:rPr>
                        <a:t>Collective Teacher Efficacy</a:t>
                      </a: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Montserrat" pitchFamily="2" charset="77"/>
                        </a:rPr>
                        <a:t>1.34</a:t>
                      </a: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265629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Montserrat" pitchFamily="2" charset="77"/>
                        </a:rPr>
                        <a:t>Teacher Estimates of Achievement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800">
                          <a:latin typeface="Montserrat" pitchFamily="2" charset="77"/>
                        </a:rPr>
                        <a:t>1.30</a:t>
                      </a:r>
                      <a:endParaRPr lang="en-HK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579618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>
                          <a:latin typeface="Montserrat" pitchFamily="2" charset="77"/>
                        </a:rPr>
                        <a:t>Teacher Credibility</a:t>
                      </a: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800">
                          <a:latin typeface="Montserrat" pitchFamily="2" charset="77"/>
                        </a:rPr>
                        <a:t>1.09</a:t>
                      </a:r>
                      <a:endParaRPr lang="en-HK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999549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800">
                          <a:latin typeface="Montserrat" pitchFamily="2" charset="77"/>
                        </a:rPr>
                        <a:t>Teacher Clarity</a:t>
                      </a: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Montserrat" pitchFamily="2" charset="77"/>
                        </a:rPr>
                        <a:t>0.85</a:t>
                      </a: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555088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800" dirty="0">
                          <a:latin typeface="Montserrat" pitchFamily="2" charset="77"/>
                        </a:rPr>
                        <a:t>Teachers Not Labelling Students</a:t>
                      </a: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800" dirty="0">
                          <a:latin typeface="Montserrat" pitchFamily="2" charset="77"/>
                        </a:rPr>
                        <a:t>0.61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732259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2800" dirty="0">
                          <a:latin typeface="Montserrat" pitchFamily="2" charset="77"/>
                        </a:rPr>
                        <a:t>Teacher Expectations</a:t>
                      </a: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800" dirty="0">
                          <a:latin typeface="Montserrat" pitchFamily="2" charset="77"/>
                        </a:rPr>
                        <a:t>0.58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940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70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D4F2C-DD2B-51FA-F8BA-47CD29D88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74FC63-5CBC-6DFD-CA53-C78DD6AAEE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What it is: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/>
              <a:t>The shared belief among educators that their collective efforts can positively impact student outcomes.</a:t>
            </a:r>
            <a:r>
              <a:rPr lang="en-HK" sz="26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Why it works: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/>
              <a:t>Fosters collaboration, shared responsibility, and a culture of high expectations that improves student results.</a:t>
            </a:r>
            <a:endParaRPr lang="en-HK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How to use it tomorrow: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/>
              <a:t>Plan collaboratively with shared goals, strategies and accountability.</a:t>
            </a:r>
            <a:r>
              <a:rPr lang="en-HK" sz="2600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/>
              <a:t>Use student data to reflect and improve as a team.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Build a shared language of learning</a:t>
            </a:r>
            <a:endParaRPr lang="en-HK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/>
              <a:t>Celebrate shared wins and build professional trust.</a:t>
            </a:r>
            <a:endParaRPr lang="en-HK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8F9AF-EE5D-7537-B0B1-DBFCA5CB1C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HK" dirty="0"/>
              <a:t>Collective Teacher Efficacy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9ECEE1C-4512-7064-07E0-229876AA7622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1.34</a:t>
            </a:r>
            <a:endParaRPr lang="en-GB" sz="2400" b="1" dirty="0">
              <a:latin typeface="Montserrat" pitchFamily="2" charset="77"/>
            </a:endParaRPr>
          </a:p>
        </p:txBody>
      </p:sp>
      <p:sp>
        <p:nvSpPr>
          <p:cNvPr id="6" name="Text 20">
            <a:extLst>
              <a:ext uri="{FF2B5EF4-FFF2-40B4-BE49-F238E27FC236}">
                <a16:creationId xmlns:a16="http://schemas.microsoft.com/office/drawing/2014/main" id="{747570B8-0188-47BE-E443-926C64FD067B}"/>
              </a:ext>
            </a:extLst>
          </p:cNvPr>
          <p:cNvSpPr/>
          <p:nvPr/>
        </p:nvSpPr>
        <p:spPr>
          <a:xfrm>
            <a:off x="10201275" y="3645130"/>
            <a:ext cx="1885950" cy="22757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algn="ctr"/>
            <a:r>
              <a:rPr lang="en-US" sz="1200" i="1" dirty="0">
                <a:solidFill>
                  <a:srgbClr val="FF0000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⚠  This is the highest-effect teachable influence in the research. But it requires deep implementation: shared evidence, evaluative dialogue, and leadership that creates conditions for honest professional inquiry.</a:t>
            </a:r>
            <a:endParaRPr lang="en-US" sz="1200" dirty="0">
              <a:solidFill>
                <a:srgbClr val="FF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5803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700A5-10A0-42B7-397A-40EA25D7B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A85AF0-16B0-27BA-7072-24DC735524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What it is: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Teachers' accurate, evidence-based judgements of what each student is currently capable of and can achieve next.</a:t>
            </a:r>
            <a:endParaRPr lang="en-US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Why it works: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When teachers know their students well and pitch instruction accurately, students rise to meet well-calibrated expectations.</a:t>
            </a:r>
            <a:endParaRPr lang="en-US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How to use it tomorrow: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Use diagnostic evidence, not assumptions, to set expectations.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Update your view of each student as new evidence emerges.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Communicate belief in each student's capacity to grow.</a:t>
            </a: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7D3C7-06B0-0396-C422-58FCBD19EB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Teacher Estimates of Achievement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98C5174-A130-1E2C-ECBF-58DFB08E7039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1.30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7517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49ADDD-E8A7-CB6C-E2CB-5DCBE07F55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What it is: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The degree to which students perceive their teacher as trustworthy, competent, and genuinely caring.</a:t>
            </a:r>
            <a:endParaRPr lang="en-HK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Why it works: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Students engage more and take more risks with teachers they trust.</a:t>
            </a:r>
            <a:endParaRPr lang="en-US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How to use it tomorrow: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Be explicit about your knowledge of and passion for the subject.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Follow through on what you say.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Show students you know them beyond their academic performance.</a:t>
            </a: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7FD9C-EF85-52BC-0CA0-3F76A4963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Teacher Credibility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E077AEB-CADF-3797-3A0A-6E42D142E98A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1.09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7904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CB6E6-C3EE-392E-D6C5-3B47D5C51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73A47F-40C0-F65E-BB36-D2EADE3F00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700" b="1" dirty="0"/>
              <a:t>What it is:</a:t>
            </a:r>
            <a:r>
              <a:rPr lang="en-HK" sz="27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sz="2700" dirty="0"/>
              <a:t>Clear communication of learning intentions, success criteria, and step-by-step instruction.</a:t>
            </a:r>
            <a:endParaRPr lang="en-HK" sz="27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700" b="1" dirty="0"/>
              <a:t>Why it works:</a:t>
            </a:r>
            <a:r>
              <a:rPr lang="en-HK" sz="27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sz="2700" dirty="0"/>
              <a:t>Reduces confusion, sets expectations, and helps students understand what success looks like.</a:t>
            </a:r>
            <a:r>
              <a:rPr lang="en-HK" sz="27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700" b="1" dirty="0"/>
              <a:t>How to use it tomorrow:</a:t>
            </a:r>
            <a:r>
              <a:rPr lang="en-HK" sz="27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sz="2700" dirty="0"/>
              <a:t>Clearly state the goal and success criteria of each lesson</a:t>
            </a:r>
            <a:r>
              <a:rPr lang="en-HK" sz="2700" dirty="0"/>
              <a:t>.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sz="2700" dirty="0"/>
              <a:t>Revisit the learning goals and get students to articulate them.</a:t>
            </a:r>
            <a:endParaRPr lang="en-HK" sz="2700" dirty="0"/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sz="2700" dirty="0"/>
              <a:t>Use examples (WAGOLL) to make quality visible</a:t>
            </a:r>
            <a:endParaRPr lang="en-HK"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38014-1B75-064D-1EC1-D2937762F3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HK" dirty="0"/>
              <a:t>Teacher Clarity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2E8BD0-3898-AB4E-E748-60CFFDB3B0D5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0.85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308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38AC8-3E26-F112-8906-8987EE425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7BED3-351C-F69C-0A99-995DBA5755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HK" dirty="0"/>
              <a:t>Teachers Not Labelling Students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8EEE8B-9A46-6131-6D01-6BC1C88577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Avoiding fixed categorisations of students' abilities or behaviours.</a:t>
            </a:r>
            <a:endParaRPr lang="en-GB" sz="2600" noProof="1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Why it works: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Labels create self-fulfilling prophecies that limit what students believe they can do.</a:t>
            </a:r>
            <a:endParaRPr lang="en-GB" sz="2600" noProof="1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Focus on specific evidence, not fixed traits.</a:t>
            </a:r>
            <a:endParaRPr lang="en-GB" sz="2600" noProof="1"/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Use growth language: 'not yet' rather than 'can't'.</a:t>
            </a:r>
            <a:endParaRPr lang="en-GB" sz="2600" noProof="1"/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Audit your patterns: who do you stretch and who do you rescue?</a:t>
            </a:r>
            <a:endParaRPr lang="en-GB" sz="2600" noProof="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A4ADB0-1E5F-8213-F5F8-37862AE5749A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Montserrat" pitchFamily="2" charset="77"/>
              </a:rPr>
              <a:t>0.61</a:t>
            </a:r>
            <a:endParaRPr lang="en-GB" sz="2400" b="1" dirty="0">
              <a:solidFill>
                <a:srgbClr val="00206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7491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6659C-7CB4-49D2-241F-8B29D359F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19F1B-55FE-1DC0-FDA7-A3171D290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HK" dirty="0"/>
              <a:t>Teacher Expectations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72B341-B5DA-B83B-8A16-97DC0FE637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The beliefs teachers hold about what individual students are capable of achieving.</a:t>
            </a:r>
            <a:endParaRPr lang="en-GB" sz="2600" noProof="1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Why it works: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Expectations shape the questions asked, challenges set, and feedback given.</a:t>
            </a:r>
            <a:endParaRPr lang="en-GB" sz="2600" noProof="1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GB" sz="2600" noProof="1"/>
              <a:t>Plan.</a:t>
            </a: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 Hold equally high expectations for all students.</a:t>
            </a:r>
            <a:endParaRPr lang="en-GB" sz="2600" noProof="1"/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Monitor unconscious patterns in who you call on and extend.</a:t>
            </a:r>
            <a:endParaRPr lang="en-GB" sz="2600" noProof="1"/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Express genuine confidence in each student's capacity to grow.</a:t>
            </a:r>
            <a:endParaRPr lang="en-GB" sz="2600" noProof="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7B8BE0F-CDA4-C2B7-A447-C49493810A8C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Montserrat" pitchFamily="2" charset="77"/>
              </a:rPr>
              <a:t>0.58</a:t>
            </a:r>
            <a:endParaRPr lang="en-GB" sz="2400" b="1" dirty="0">
              <a:solidFill>
                <a:srgbClr val="00206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02928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AD28F-8854-D6FF-2D4A-FF655AE08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D5A073-C5B6-B267-AA99-42B9E45353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Teaching with Intent</a:t>
            </a:r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94D9E0E-926B-A99D-9C9D-936E0D86E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02202"/>
              </p:ext>
            </p:extLst>
          </p:nvPr>
        </p:nvGraphicFramePr>
        <p:xfrm>
          <a:off x="1039263" y="1567378"/>
          <a:ext cx="10113473" cy="4544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43934">
                  <a:extLst>
                    <a:ext uri="{9D8B030D-6E8A-4147-A177-3AD203B41FA5}">
                      <a16:colId xmlns:a16="http://schemas.microsoft.com/office/drawing/2014/main" val="2452000872"/>
                    </a:ext>
                  </a:extLst>
                </a:gridCol>
                <a:gridCol w="6762769">
                  <a:extLst>
                    <a:ext uri="{9D8B030D-6E8A-4147-A177-3AD203B41FA5}">
                      <a16:colId xmlns:a16="http://schemas.microsoft.com/office/drawing/2014/main" val="3044753211"/>
                    </a:ext>
                  </a:extLst>
                </a:gridCol>
                <a:gridCol w="2806770">
                  <a:extLst>
                    <a:ext uri="{9D8B030D-6E8A-4147-A177-3AD203B41FA5}">
                      <a16:colId xmlns:a16="http://schemas.microsoft.com/office/drawing/2014/main" val="404671975"/>
                    </a:ext>
                  </a:extLst>
                </a:gridCol>
              </a:tblGrid>
              <a:tr h="656835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latin typeface="Montserrat" pitchFamily="2" charset="77"/>
                        </a:rPr>
                        <a:t>Strategy</a:t>
                      </a:r>
                      <a:endParaRPr lang="en-GB" sz="32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3200" b="1">
                          <a:latin typeface="Montserrat" pitchFamily="2" charset="77"/>
                        </a:rPr>
                        <a:t>Effect Size </a:t>
                      </a:r>
                      <a:r>
                        <a:rPr lang="en-HK" sz="3200">
                          <a:latin typeface="Montserrat" pitchFamily="2" charset="77"/>
                        </a:rPr>
                        <a:t>(d)</a:t>
                      </a:r>
                      <a:endParaRPr lang="en-GB" sz="32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663512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Montserrat" pitchFamily="2" charset="77"/>
                        </a:rPr>
                        <a:t>Cognitive Task Analysis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Montserrat" pitchFamily="2" charset="77"/>
                        </a:rPr>
                        <a:t>1.09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265629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Montserrat" pitchFamily="2" charset="77"/>
                        </a:rPr>
                        <a:t>Feedback (Timing)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800" dirty="0">
                          <a:latin typeface="Montserrat" pitchFamily="2" charset="77"/>
                        </a:rPr>
                        <a:t>0.89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579618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Montserrat" pitchFamily="2" charset="77"/>
                        </a:rPr>
                        <a:t>Planning and Prediction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Montserrat" pitchFamily="2" charset="77"/>
                        </a:rPr>
                        <a:t>0.83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999549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Montserrat" pitchFamily="2" charset="77"/>
                        </a:rPr>
                        <a:t>Classroom Discussion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Montserrat" pitchFamily="2" charset="77"/>
                        </a:rPr>
                        <a:t>0.82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555088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Montserrat" pitchFamily="2" charset="77"/>
                        </a:rPr>
                        <a:t>Success Criteria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800" dirty="0">
                          <a:latin typeface="Montserrat" pitchFamily="2" charset="77"/>
                        </a:rPr>
                        <a:t>0.64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732259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Montserrat" pitchFamily="2" charset="77"/>
                        </a:rPr>
                        <a:t>Feedback (Tasks and Processes)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800" dirty="0">
                          <a:latin typeface="Montserrat" pitchFamily="2" charset="77"/>
                        </a:rPr>
                        <a:t>0.63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940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515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9113C-14FF-508C-969D-0EA04A7E4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B6CA41-B44D-412D-E28B-B7AD7D527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What it is: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/>
              <a:t>Breaking down performance into clear, teachable steps that make thinking visible. Includes worked examples, modelling, and explanation of cognitive processes.</a:t>
            </a:r>
            <a:r>
              <a:rPr lang="en-HK" sz="26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Why it works: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/>
              <a:t>Helps students understand how to approach complex tasks and skill acquisition through structured guidance.</a:t>
            </a:r>
            <a:endParaRPr lang="en-HK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How to use it tomorrow: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/>
              <a:t>Model each step using think-</a:t>
            </a:r>
            <a:r>
              <a:rPr lang="en-US" sz="2600" dirty="0" err="1"/>
              <a:t>alouds</a:t>
            </a:r>
            <a:r>
              <a:rPr lang="en-US" sz="2600" dirty="0"/>
              <a:t>.</a:t>
            </a:r>
            <a:r>
              <a:rPr lang="en-HK" sz="2600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/>
              <a:t>Start with full worked examples, then fade support.</a:t>
            </a:r>
            <a:endParaRPr lang="en-HK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/>
              <a:t>Follow with similar practice tasks and then varied tasks that require transfer.</a:t>
            </a:r>
            <a:r>
              <a:rPr lang="en-HK" sz="26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54D80-E1E4-2FA9-9DFD-1BEB53C987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sz="3600" dirty="0">
                <a:latin typeface="Montserrat" pitchFamily="2" charset="77"/>
              </a:rPr>
              <a:t>Cognitive Task Analysis</a:t>
            </a:r>
            <a:endParaRPr lang="en-GB" sz="3600" dirty="0">
              <a:latin typeface="Montserrat" pitchFamily="2" charset="7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8337CEA-5915-8D9D-60EF-41344879460B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1.09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7680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63BE2-DC5E-B57A-8784-183273FEEE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Why it Matters: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AA6E82-5DBA-3E2D-CA8B-A91DF8E887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2700" indent="-12700" algn="ctr">
              <a:lnSpc>
                <a:spcPct val="100000"/>
              </a:lnSpc>
              <a:buNone/>
            </a:pPr>
            <a:r>
              <a:rPr lang="en-HK" dirty="0"/>
              <a:t>You’re already doing great things. </a:t>
            </a:r>
          </a:p>
          <a:p>
            <a:pPr marL="12700" indent="-12700" algn="ctr">
              <a:lnSpc>
                <a:spcPct val="100000"/>
              </a:lnSpc>
              <a:buNone/>
            </a:pPr>
            <a:r>
              <a:rPr lang="en-US" dirty="0"/>
              <a:t>Visible Learning helps you identify which strategies have the biggest payoff for your effort.</a:t>
            </a:r>
            <a:endParaRPr lang="en-GB" dirty="0"/>
          </a:p>
        </p:txBody>
      </p:sp>
      <p:sp>
        <p:nvSpPr>
          <p:cNvPr id="4" name="Text 20">
            <a:extLst>
              <a:ext uri="{FF2B5EF4-FFF2-40B4-BE49-F238E27FC236}">
                <a16:creationId xmlns:a16="http://schemas.microsoft.com/office/drawing/2014/main" id="{E378644D-5F37-C228-F46A-9498D1A25FB0}"/>
              </a:ext>
            </a:extLst>
          </p:cNvPr>
          <p:cNvSpPr/>
          <p:nvPr/>
        </p:nvSpPr>
        <p:spPr>
          <a:xfrm>
            <a:off x="798953" y="6233077"/>
            <a:ext cx="10029472" cy="3637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5195D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Your expertise  +  proven strategies  +  evaluative thinking  =  greater impact for every student</a:t>
            </a:r>
            <a:endParaRPr lang="en-US" sz="2400" dirty="0">
              <a:solidFill>
                <a:srgbClr val="15195D"/>
              </a:solidFill>
              <a:latin typeface="Montserrat" pitchFamily="2" charset="77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6F35D50-557C-FBC8-EB42-4AE4DB98FA85}"/>
              </a:ext>
            </a:extLst>
          </p:cNvPr>
          <p:cNvGrpSpPr/>
          <p:nvPr/>
        </p:nvGrpSpPr>
        <p:grpSpPr>
          <a:xfrm>
            <a:off x="624976" y="2968657"/>
            <a:ext cx="3481388" cy="2899492"/>
            <a:chOff x="1000126" y="2616327"/>
            <a:chExt cx="3481388" cy="2899492"/>
          </a:xfrm>
        </p:grpSpPr>
        <p:sp>
          <p:nvSpPr>
            <p:cNvPr id="5" name="Shape 5">
              <a:extLst>
                <a:ext uri="{FF2B5EF4-FFF2-40B4-BE49-F238E27FC236}">
                  <a16:creationId xmlns:a16="http://schemas.microsoft.com/office/drawing/2014/main" id="{C7B08F97-016C-76B4-7990-F01F2B8DA02E}"/>
                </a:ext>
              </a:extLst>
            </p:cNvPr>
            <p:cNvSpPr/>
            <p:nvPr/>
          </p:nvSpPr>
          <p:spPr>
            <a:xfrm>
              <a:off x="1000126" y="2616327"/>
              <a:ext cx="3481388" cy="2899492"/>
            </a:xfrm>
            <a:prstGeom prst="rect">
              <a:avLst/>
            </a:prstGeom>
            <a:solidFill>
              <a:srgbClr val="C3A48C">
                <a:alpha val="50000"/>
              </a:srgbClr>
            </a:solidFill>
            <a:ln w="6350">
              <a:solidFill>
                <a:srgbClr val="CCCCCC"/>
              </a:solidFill>
              <a:prstDash val="solid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Shape 6">
              <a:extLst>
                <a:ext uri="{FF2B5EF4-FFF2-40B4-BE49-F238E27FC236}">
                  <a16:creationId xmlns:a16="http://schemas.microsoft.com/office/drawing/2014/main" id="{3212269F-41FE-0175-717C-95CD4EB99E51}"/>
                </a:ext>
              </a:extLst>
            </p:cNvPr>
            <p:cNvSpPr/>
            <p:nvPr/>
          </p:nvSpPr>
          <p:spPr>
            <a:xfrm>
              <a:off x="1005292" y="2616327"/>
              <a:ext cx="3471862" cy="45719"/>
            </a:xfrm>
            <a:prstGeom prst="rect">
              <a:avLst/>
            </a:prstGeom>
            <a:solidFill>
              <a:srgbClr val="15195D"/>
            </a:solidFill>
            <a:ln w="12700">
              <a:solidFill>
                <a:schemeClr val="accent1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 7">
            <a:extLst>
              <a:ext uri="{FF2B5EF4-FFF2-40B4-BE49-F238E27FC236}">
                <a16:creationId xmlns:a16="http://schemas.microsoft.com/office/drawing/2014/main" id="{8D29D15D-9AFA-D037-339B-27B78D42D47C}"/>
              </a:ext>
            </a:extLst>
          </p:cNvPr>
          <p:cNvSpPr/>
          <p:nvPr/>
        </p:nvSpPr>
        <p:spPr>
          <a:xfrm>
            <a:off x="366057" y="3430692"/>
            <a:ext cx="1471612" cy="7500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8000" dirty="0">
                <a:solidFill>
                  <a:srgbClr val="000000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💡</a:t>
            </a:r>
            <a:endParaRPr lang="en-US" sz="8000" dirty="0">
              <a:latin typeface="Montserrat" pitchFamily="2" charset="77"/>
            </a:endParaRPr>
          </a:p>
        </p:txBody>
      </p:sp>
      <p:sp>
        <p:nvSpPr>
          <p:cNvPr id="8" name="Text 8">
            <a:extLst>
              <a:ext uri="{FF2B5EF4-FFF2-40B4-BE49-F238E27FC236}">
                <a16:creationId xmlns:a16="http://schemas.microsoft.com/office/drawing/2014/main" id="{EF8CE70C-692A-5F5A-7F11-AC77D7C31419}"/>
              </a:ext>
            </a:extLst>
          </p:cNvPr>
          <p:cNvSpPr/>
          <p:nvPr/>
        </p:nvSpPr>
        <p:spPr>
          <a:xfrm>
            <a:off x="1379037" y="3512226"/>
            <a:ext cx="2298083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1B3A5C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Your Expertise</a:t>
            </a:r>
            <a:endParaRPr lang="en-US" sz="2800" dirty="0">
              <a:latin typeface="Montserrat" pitchFamily="2" charset="77"/>
            </a:endParaRPr>
          </a:p>
        </p:txBody>
      </p:sp>
      <p:sp>
        <p:nvSpPr>
          <p:cNvPr id="13" name="Text 13">
            <a:extLst>
              <a:ext uri="{FF2B5EF4-FFF2-40B4-BE49-F238E27FC236}">
                <a16:creationId xmlns:a16="http://schemas.microsoft.com/office/drawing/2014/main" id="{CE389728-BA4A-3550-2BF1-DC5317593682}"/>
              </a:ext>
            </a:extLst>
          </p:cNvPr>
          <p:cNvSpPr/>
          <p:nvPr/>
        </p:nvSpPr>
        <p:spPr>
          <a:xfrm>
            <a:off x="7446018" y="-1003851"/>
            <a:ext cx="2606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2000" dirty="0">
              <a:latin typeface="Montserrat" pitchFamily="2" charset="77"/>
            </a:endParaRPr>
          </a:p>
        </p:txBody>
      </p:sp>
      <p:sp>
        <p:nvSpPr>
          <p:cNvPr id="14" name="Text 14">
            <a:extLst>
              <a:ext uri="{FF2B5EF4-FFF2-40B4-BE49-F238E27FC236}">
                <a16:creationId xmlns:a16="http://schemas.microsoft.com/office/drawing/2014/main" id="{6BEDB859-054E-7600-02E7-E350347449E3}"/>
              </a:ext>
            </a:extLst>
          </p:cNvPr>
          <p:cNvSpPr/>
          <p:nvPr/>
        </p:nvSpPr>
        <p:spPr>
          <a:xfrm>
            <a:off x="7543173" y="1989"/>
            <a:ext cx="2423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dirty="0">
              <a:latin typeface="Montserrat" pitchFamily="2" charset="77"/>
            </a:endParaRPr>
          </a:p>
        </p:txBody>
      </p:sp>
      <p:sp>
        <p:nvSpPr>
          <p:cNvPr id="18" name="Text 18">
            <a:extLst>
              <a:ext uri="{FF2B5EF4-FFF2-40B4-BE49-F238E27FC236}">
                <a16:creationId xmlns:a16="http://schemas.microsoft.com/office/drawing/2014/main" id="{7A27F41F-37AD-D8FC-B7F7-D2E58B78371D}"/>
              </a:ext>
            </a:extLst>
          </p:cNvPr>
          <p:cNvSpPr/>
          <p:nvPr/>
        </p:nvSpPr>
        <p:spPr>
          <a:xfrm>
            <a:off x="10280658" y="-1003851"/>
            <a:ext cx="2606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2000" dirty="0">
              <a:latin typeface="Montserrat" pitchFamily="2" charset="77"/>
            </a:endParaRPr>
          </a:p>
        </p:txBody>
      </p:sp>
      <p:sp>
        <p:nvSpPr>
          <p:cNvPr id="19" name="Text 19">
            <a:extLst>
              <a:ext uri="{FF2B5EF4-FFF2-40B4-BE49-F238E27FC236}">
                <a16:creationId xmlns:a16="http://schemas.microsoft.com/office/drawing/2014/main" id="{B6C164D1-348F-94D2-74C3-9EB7F10EB810}"/>
              </a:ext>
            </a:extLst>
          </p:cNvPr>
          <p:cNvSpPr/>
          <p:nvPr/>
        </p:nvSpPr>
        <p:spPr>
          <a:xfrm>
            <a:off x="10374002" y="-158032"/>
            <a:ext cx="24231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dirty="0">
              <a:latin typeface="Montserrat" pitchFamily="2" charset="77"/>
            </a:endParaRPr>
          </a:p>
        </p:txBody>
      </p:sp>
      <p:sp>
        <p:nvSpPr>
          <p:cNvPr id="21" name="Text 9">
            <a:extLst>
              <a:ext uri="{FF2B5EF4-FFF2-40B4-BE49-F238E27FC236}">
                <a16:creationId xmlns:a16="http://schemas.microsoft.com/office/drawing/2014/main" id="{CFB2CC85-9A84-775C-7CB3-E1820A0847AE}"/>
              </a:ext>
            </a:extLst>
          </p:cNvPr>
          <p:cNvSpPr/>
          <p:nvPr/>
        </p:nvSpPr>
        <p:spPr>
          <a:xfrm>
            <a:off x="683033" y="4338435"/>
            <a:ext cx="3365274" cy="14466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dirty="0">
                <a:solidFill>
                  <a:srgbClr val="15195D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Deep knowledge of your students and context</a:t>
            </a:r>
            <a:endParaRPr lang="en-US" sz="2800" dirty="0">
              <a:solidFill>
                <a:srgbClr val="15195D"/>
              </a:solidFill>
              <a:latin typeface="Montserrat" pitchFamily="2" charset="77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23556B-FB4A-B195-338B-D28FD139A376}"/>
              </a:ext>
            </a:extLst>
          </p:cNvPr>
          <p:cNvGrpSpPr/>
          <p:nvPr/>
        </p:nvGrpSpPr>
        <p:grpSpPr>
          <a:xfrm>
            <a:off x="4505685" y="2968657"/>
            <a:ext cx="3481388" cy="2899492"/>
            <a:chOff x="1000126" y="2616327"/>
            <a:chExt cx="3481388" cy="2899492"/>
          </a:xfrm>
        </p:grpSpPr>
        <p:sp>
          <p:nvSpPr>
            <p:cNvPr id="23" name="Shape 5">
              <a:extLst>
                <a:ext uri="{FF2B5EF4-FFF2-40B4-BE49-F238E27FC236}">
                  <a16:creationId xmlns:a16="http://schemas.microsoft.com/office/drawing/2014/main" id="{44FA9017-42BB-1A1B-763C-96A3491B8C7B}"/>
                </a:ext>
              </a:extLst>
            </p:cNvPr>
            <p:cNvSpPr/>
            <p:nvPr/>
          </p:nvSpPr>
          <p:spPr>
            <a:xfrm>
              <a:off x="1000126" y="2616327"/>
              <a:ext cx="3481388" cy="2899492"/>
            </a:xfrm>
            <a:prstGeom prst="rect">
              <a:avLst/>
            </a:prstGeom>
            <a:solidFill>
              <a:srgbClr val="C3A48C">
                <a:alpha val="50000"/>
              </a:srgbClr>
            </a:solidFill>
            <a:ln w="6350">
              <a:solidFill>
                <a:srgbClr val="CCCCCC"/>
              </a:solidFill>
              <a:prstDash val="solid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" name="Shape 6">
              <a:extLst>
                <a:ext uri="{FF2B5EF4-FFF2-40B4-BE49-F238E27FC236}">
                  <a16:creationId xmlns:a16="http://schemas.microsoft.com/office/drawing/2014/main" id="{6A337B74-F284-2F96-D3E7-EB0FD963F84B}"/>
                </a:ext>
              </a:extLst>
            </p:cNvPr>
            <p:cNvSpPr/>
            <p:nvPr/>
          </p:nvSpPr>
          <p:spPr>
            <a:xfrm>
              <a:off x="1005292" y="2616327"/>
              <a:ext cx="3471862" cy="45719"/>
            </a:xfrm>
            <a:prstGeom prst="rect">
              <a:avLst/>
            </a:prstGeom>
            <a:solidFill>
              <a:srgbClr val="15195D"/>
            </a:solidFill>
            <a:ln w="12700">
              <a:solidFill>
                <a:schemeClr val="accent1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Text 8">
            <a:extLst>
              <a:ext uri="{FF2B5EF4-FFF2-40B4-BE49-F238E27FC236}">
                <a16:creationId xmlns:a16="http://schemas.microsoft.com/office/drawing/2014/main" id="{F9A1A190-DDD9-570C-D4C0-C7E867A11FB2}"/>
              </a:ext>
            </a:extLst>
          </p:cNvPr>
          <p:cNvSpPr/>
          <p:nvPr/>
        </p:nvSpPr>
        <p:spPr>
          <a:xfrm>
            <a:off x="5154139" y="3467712"/>
            <a:ext cx="287522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400" b="1" dirty="0">
                <a:solidFill>
                  <a:srgbClr val="1B3A5C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Evidence-Informed Strategies</a:t>
            </a:r>
            <a:endParaRPr lang="en-US" sz="2400" dirty="0">
              <a:latin typeface="Montserrat" pitchFamily="2" charset="77"/>
            </a:endParaRPr>
          </a:p>
        </p:txBody>
      </p:sp>
      <p:sp>
        <p:nvSpPr>
          <p:cNvPr id="27" name="Text 9">
            <a:extLst>
              <a:ext uri="{FF2B5EF4-FFF2-40B4-BE49-F238E27FC236}">
                <a16:creationId xmlns:a16="http://schemas.microsoft.com/office/drawing/2014/main" id="{9D8A3088-C71E-ADBB-4FD9-C6B151D7E768}"/>
              </a:ext>
            </a:extLst>
          </p:cNvPr>
          <p:cNvSpPr/>
          <p:nvPr/>
        </p:nvSpPr>
        <p:spPr>
          <a:xfrm>
            <a:off x="4563742" y="4380915"/>
            <a:ext cx="3365274" cy="14466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400" dirty="0">
                <a:solidFill>
                  <a:srgbClr val="15195D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High-probability approaches from 2,100+ meta-analyses</a:t>
            </a:r>
            <a:endParaRPr lang="en-US" sz="2400" dirty="0">
              <a:solidFill>
                <a:srgbClr val="15195D"/>
              </a:solidFill>
              <a:latin typeface="Montserrat" pitchFamily="2" charset="77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749294C-962B-D29F-F427-91EC560AED2C}"/>
              </a:ext>
            </a:extLst>
          </p:cNvPr>
          <p:cNvGrpSpPr/>
          <p:nvPr/>
        </p:nvGrpSpPr>
        <p:grpSpPr>
          <a:xfrm>
            <a:off x="8386395" y="2968657"/>
            <a:ext cx="3481388" cy="2858920"/>
            <a:chOff x="1000126" y="2616327"/>
            <a:chExt cx="3481388" cy="2858920"/>
          </a:xfrm>
        </p:grpSpPr>
        <p:sp>
          <p:nvSpPr>
            <p:cNvPr id="29" name="Shape 5">
              <a:extLst>
                <a:ext uri="{FF2B5EF4-FFF2-40B4-BE49-F238E27FC236}">
                  <a16:creationId xmlns:a16="http://schemas.microsoft.com/office/drawing/2014/main" id="{8867DED9-8B10-180A-7BE7-44AE11CECFC9}"/>
                </a:ext>
              </a:extLst>
            </p:cNvPr>
            <p:cNvSpPr/>
            <p:nvPr/>
          </p:nvSpPr>
          <p:spPr>
            <a:xfrm>
              <a:off x="1000126" y="2616327"/>
              <a:ext cx="3481388" cy="2858920"/>
            </a:xfrm>
            <a:prstGeom prst="rect">
              <a:avLst/>
            </a:prstGeom>
            <a:solidFill>
              <a:srgbClr val="C3A48C">
                <a:alpha val="50000"/>
              </a:srgbClr>
            </a:solidFill>
            <a:ln w="6350">
              <a:solidFill>
                <a:srgbClr val="CCCCCC"/>
              </a:solidFill>
              <a:prstDash val="solid"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" name="Shape 6">
              <a:extLst>
                <a:ext uri="{FF2B5EF4-FFF2-40B4-BE49-F238E27FC236}">
                  <a16:creationId xmlns:a16="http://schemas.microsoft.com/office/drawing/2014/main" id="{5DE5CEB4-3810-10A6-F796-80EAA8D84C9D}"/>
                </a:ext>
              </a:extLst>
            </p:cNvPr>
            <p:cNvSpPr/>
            <p:nvPr/>
          </p:nvSpPr>
          <p:spPr>
            <a:xfrm>
              <a:off x="1005292" y="2616327"/>
              <a:ext cx="3471862" cy="45719"/>
            </a:xfrm>
            <a:prstGeom prst="rect">
              <a:avLst/>
            </a:prstGeom>
            <a:solidFill>
              <a:srgbClr val="15195D"/>
            </a:solidFill>
            <a:ln w="12700">
              <a:solidFill>
                <a:schemeClr val="accent1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3" name="Text 9">
            <a:extLst>
              <a:ext uri="{FF2B5EF4-FFF2-40B4-BE49-F238E27FC236}">
                <a16:creationId xmlns:a16="http://schemas.microsoft.com/office/drawing/2014/main" id="{439FB66E-3AF0-27A9-6FD5-C7839FC2036E}"/>
              </a:ext>
            </a:extLst>
          </p:cNvPr>
          <p:cNvSpPr/>
          <p:nvPr/>
        </p:nvSpPr>
        <p:spPr>
          <a:xfrm>
            <a:off x="8386395" y="4230044"/>
            <a:ext cx="3481388" cy="14466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800" dirty="0">
                <a:solidFill>
                  <a:srgbClr val="15195D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Constantly asking: what impact am I having?</a:t>
            </a:r>
            <a:endParaRPr lang="en-US" sz="2800" dirty="0">
              <a:solidFill>
                <a:srgbClr val="15195D"/>
              </a:solidFill>
              <a:latin typeface="Montserrat" pitchFamily="2" charset="77"/>
            </a:endParaRPr>
          </a:p>
        </p:txBody>
      </p:sp>
      <p:sp>
        <p:nvSpPr>
          <p:cNvPr id="34" name="Text 12">
            <a:extLst>
              <a:ext uri="{FF2B5EF4-FFF2-40B4-BE49-F238E27FC236}">
                <a16:creationId xmlns:a16="http://schemas.microsoft.com/office/drawing/2014/main" id="{33C9F29D-71E2-70E4-F6A0-5273D8406866}"/>
              </a:ext>
            </a:extLst>
          </p:cNvPr>
          <p:cNvSpPr/>
          <p:nvPr/>
        </p:nvSpPr>
        <p:spPr>
          <a:xfrm>
            <a:off x="4382753" y="3530967"/>
            <a:ext cx="1341975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6600" dirty="0">
                <a:solidFill>
                  <a:srgbClr val="000000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📊</a:t>
            </a:r>
            <a:endParaRPr lang="en-US" sz="6600" dirty="0">
              <a:latin typeface="Montserrat" pitchFamily="2" charset="77"/>
            </a:endParaRPr>
          </a:p>
        </p:txBody>
      </p:sp>
      <p:sp>
        <p:nvSpPr>
          <p:cNvPr id="35" name="Text 17">
            <a:extLst>
              <a:ext uri="{FF2B5EF4-FFF2-40B4-BE49-F238E27FC236}">
                <a16:creationId xmlns:a16="http://schemas.microsoft.com/office/drawing/2014/main" id="{AB1DAE2F-35B1-C19E-CC0E-8317DA0D8610}"/>
              </a:ext>
            </a:extLst>
          </p:cNvPr>
          <p:cNvSpPr/>
          <p:nvPr/>
        </p:nvSpPr>
        <p:spPr>
          <a:xfrm>
            <a:off x="8306535" y="3447380"/>
            <a:ext cx="1347691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6000" dirty="0">
                <a:solidFill>
                  <a:srgbClr val="000000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🔍</a:t>
            </a:r>
            <a:endParaRPr lang="en-US" sz="6000" dirty="0">
              <a:latin typeface="Montserrat" pitchFamily="2" charset="77"/>
            </a:endParaRPr>
          </a:p>
        </p:txBody>
      </p:sp>
      <p:sp>
        <p:nvSpPr>
          <p:cNvPr id="36" name="Text 8">
            <a:extLst>
              <a:ext uri="{FF2B5EF4-FFF2-40B4-BE49-F238E27FC236}">
                <a16:creationId xmlns:a16="http://schemas.microsoft.com/office/drawing/2014/main" id="{BAF625E6-B30F-3690-E080-F83FA5AB134C}"/>
              </a:ext>
            </a:extLst>
          </p:cNvPr>
          <p:cNvSpPr/>
          <p:nvPr/>
        </p:nvSpPr>
        <p:spPr>
          <a:xfrm>
            <a:off x="8802157" y="3415952"/>
            <a:ext cx="347186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800" b="1" dirty="0">
                <a:solidFill>
                  <a:srgbClr val="1B3A5C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Evaluative Thinking</a:t>
            </a:r>
            <a:endParaRPr lang="en-US" sz="28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19558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4BB3F-A7F7-982E-06AC-803290735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19631E-E8F3-676D-B21C-A8F14DC531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What it is: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Feedback given when students can still act on it, during or immediately after learning.</a:t>
            </a:r>
            <a:endParaRPr lang="en-US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Why it works: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Delayed feedback allows misconceptions to deepen before they are addressed.</a:t>
            </a:r>
            <a:endParaRPr lang="en-HK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How to use it tomorrow:</a:t>
            </a:r>
            <a:r>
              <a:rPr lang="en-HK" sz="2600" b="1" dirty="0"/>
              <a:t> 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Circulate and respond in the moment, not just at the end.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Build in time for students to act on feedback before moving on.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Use exit tickets or mini-whiteboards to surface errors quickly.</a:t>
            </a: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4A030-C319-7753-78DB-4B9CD91AD1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Feedback (Timing)</a:t>
            </a:r>
            <a:endParaRPr lang="en-HK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7DDFB3-CE9E-1A6C-9FD5-757BF8E81C08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0.89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244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B63C1-CB4D-9B8E-E58A-F6EE09EF2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9105C3-F9FD-7E55-E58B-0CF4108283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600" b="1" noProof="0" dirty="0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Asking students to plan their approach and predict outcomes before they begin a task.</a:t>
            </a:r>
            <a:endParaRPr lang="en-GB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dirty="0"/>
              <a:t>Why it works: </a:t>
            </a:r>
            <a:endParaRPr lang="en-GB" sz="2600" noProof="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Activates prior knowledge and creates a reference point for later reflection.</a:t>
            </a:r>
            <a:endParaRPr lang="en-GB" sz="26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0" dirty="0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Ask students to write or share their planned approach before starting.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Include a prediction: 'What do you expect? Why?'</a:t>
            </a:r>
            <a:endParaRPr lang="en-GB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After the task, return to the original plan and compare.</a:t>
            </a:r>
            <a:endParaRPr lang="en-GB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A4070-C863-B7CF-CF2B-E5EA815701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Planning and Predicting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D988207-7767-218D-DC3E-3E304EAD6386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0.83</a:t>
            </a:r>
            <a:endParaRPr lang="en-GB" sz="24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0978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85319-0131-1ADD-22A6-D427E13B5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DE6792-C78A-DBFE-880F-0A73FEE159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135132"/>
            <a:ext cx="10346229" cy="1676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600" b="1" noProof="0" dirty="0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Structured, purposeful dialogue between students about subject content.</a:t>
            </a:r>
            <a:endParaRPr lang="en-GB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dirty="0"/>
              <a:t>Why it works: </a:t>
            </a:r>
            <a:endParaRPr lang="en-GB" sz="2600" noProof="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Elaborating ideas verbally deepens understanding and surfaces misconceptions.</a:t>
            </a:r>
            <a:endParaRPr lang="en-GB" sz="26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0" dirty="0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Use structured protocols: think-pair-share, Socratic seminar, or debate.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Prepare questions that require reasoning, not just recall.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Teach norms for academic dialogue: listening, building on ideas, respectful challenge.</a:t>
            </a: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E2A8D-8BD5-CD34-E74E-96289CA146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Classroom Discussion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47BEA0F-BF5C-8AC3-3F68-6E0EADCACA17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0.82</a:t>
            </a:r>
            <a:endParaRPr lang="en-GB" sz="24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520CB7-BDBE-11BA-2654-D483D27751E5}"/>
              </a:ext>
            </a:extLst>
          </p:cNvPr>
          <p:cNvSpPr txBox="1"/>
          <p:nvPr/>
        </p:nvSpPr>
        <p:spPr>
          <a:xfrm>
            <a:off x="10201275" y="3765665"/>
            <a:ext cx="177165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FF0000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⚠  Based on a single meta-analysis (Hattie, 2023). Treat with appropriate caution pending replication across more studies.</a:t>
            </a:r>
            <a:endParaRPr lang="en-US" sz="1200" dirty="0">
              <a:solidFill>
                <a:srgbClr val="FF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3995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94640-6A32-BEB6-9CD8-F030C43D3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EAED0-42CF-DAE4-1B49-EA996A03B0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Success Criteria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2CD58F-F9CC-D455-A711-6506568533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Explicit descriptions of what quality looks like for a given task.</a:t>
            </a:r>
            <a:endParaRPr lang="en-GB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Why it works: </a:t>
            </a:r>
            <a:endParaRPr lang="en-GB" noProof="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Students self-assess and adjust when they have a clear image of the target.</a:t>
            </a:r>
            <a:endParaRPr lang="en-GB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Share or co-construct criteria before students begin.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Use annotated examples to make criteria tangible.</a:t>
            </a:r>
            <a:endParaRPr lang="en-GB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Build criteria into peer- and self-assessment routines.</a:t>
            </a:r>
            <a:endParaRPr lang="en-GB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FE5F7C-BFAE-A5C7-1ED3-7D3245149BA4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5195D"/>
                </a:solidFill>
                <a:latin typeface="Montserrat" pitchFamily="2" charset="77"/>
              </a:rPr>
              <a:t>0.64</a:t>
            </a:r>
            <a:endParaRPr lang="en-GB" sz="2400" b="1" dirty="0">
              <a:solidFill>
                <a:srgbClr val="15195D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2338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B4C79-720E-0C41-A63B-F5AB50AED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C8CA3-D1D7-985A-8499-8941A8C187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15195D"/>
                </a:solidFill>
                <a:ea typeface="Calibri" pitchFamily="34" charset="-122"/>
                <a:cs typeface="Calibri" pitchFamily="34" charset="-120"/>
              </a:rPr>
              <a:t>Feedback (Tasks and Processes)</a:t>
            </a:r>
            <a:endParaRPr lang="en-US" dirty="0">
              <a:solidFill>
                <a:srgbClr val="15195D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036177-72B7-7B8A-8358-C95549FF61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600" b="1" noProof="0" dirty="0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Feedback focused on the work and how it was approached, not on the person.</a:t>
            </a:r>
            <a:endParaRPr lang="en-GB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dirty="0"/>
              <a:t>Why it works: </a:t>
            </a:r>
            <a:endParaRPr lang="en-GB" sz="2600" noProof="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Task and process feedback is actionable; personal praise without specifics is not.</a:t>
            </a:r>
            <a:endParaRPr lang="en-GB" sz="26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0" dirty="0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Structure as: what worked, what to change, specific next step.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Focus on the work: ‘This argument needs more evidence’.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Allow time to respond to feedback before giving more.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endParaRPr lang="en-GB" sz="2600" noProof="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02A3793-9905-6EE0-D9AF-AC89211B2146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5195D"/>
                </a:solidFill>
                <a:latin typeface="Montserrat" pitchFamily="2" charset="77"/>
              </a:rPr>
              <a:t>0.63</a:t>
            </a:r>
            <a:endParaRPr lang="en-GB" sz="2400" b="1" dirty="0">
              <a:solidFill>
                <a:srgbClr val="15195D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97861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9BB19-7B6C-BF1C-72FE-9D3235BB6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571DA1-12BB-6AB5-1974-B3FA87C11B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Teaching Strategies</a:t>
            </a:r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6DC636-ADED-8153-3F76-E2E376EA9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854246"/>
              </p:ext>
            </p:extLst>
          </p:nvPr>
        </p:nvGraphicFramePr>
        <p:xfrm>
          <a:off x="1317200" y="1343892"/>
          <a:ext cx="10070126" cy="4544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43934">
                  <a:extLst>
                    <a:ext uri="{9D8B030D-6E8A-4147-A177-3AD203B41FA5}">
                      <a16:colId xmlns:a16="http://schemas.microsoft.com/office/drawing/2014/main" val="2452000872"/>
                    </a:ext>
                  </a:extLst>
                </a:gridCol>
                <a:gridCol w="6762769">
                  <a:extLst>
                    <a:ext uri="{9D8B030D-6E8A-4147-A177-3AD203B41FA5}">
                      <a16:colId xmlns:a16="http://schemas.microsoft.com/office/drawing/2014/main" val="3044753211"/>
                    </a:ext>
                  </a:extLst>
                </a:gridCol>
                <a:gridCol w="2763423">
                  <a:extLst>
                    <a:ext uri="{9D8B030D-6E8A-4147-A177-3AD203B41FA5}">
                      <a16:colId xmlns:a16="http://schemas.microsoft.com/office/drawing/2014/main" val="404671975"/>
                    </a:ext>
                  </a:extLst>
                </a:gridCol>
              </a:tblGrid>
              <a:tr h="656835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latin typeface="Montserrat" pitchFamily="2" charset="77"/>
                        </a:rPr>
                        <a:t>Strategy</a:t>
                      </a:r>
                      <a:endParaRPr lang="en-GB" sz="32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3200" b="1">
                          <a:latin typeface="Montserrat" pitchFamily="2" charset="77"/>
                        </a:rPr>
                        <a:t>Effect Size </a:t>
                      </a:r>
                      <a:r>
                        <a:rPr lang="en-HK" sz="3200">
                          <a:latin typeface="Montserrat" pitchFamily="2" charset="77"/>
                        </a:rPr>
                        <a:t>(d)</a:t>
                      </a:r>
                      <a:endParaRPr lang="en-GB" sz="32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663512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Montserrat" pitchFamily="2" charset="77"/>
                        </a:rPr>
                        <a:t>Reciprocal Teaching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Montserrat" pitchFamily="2" charset="77"/>
                        </a:rPr>
                        <a:t>0.74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265629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Montserrat" pitchFamily="2" charset="77"/>
                        </a:rPr>
                        <a:t>Explicit Teaching Strategies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Montserrat" pitchFamily="2" charset="77"/>
                        </a:rPr>
                        <a:t>0.63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579618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Montserrat" pitchFamily="2" charset="77"/>
                        </a:rPr>
                        <a:t>Problem-solving Teaching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800" dirty="0">
                          <a:latin typeface="Montserrat" pitchFamily="2" charset="77"/>
                        </a:rPr>
                        <a:t>0.61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999549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Montserrat" pitchFamily="2" charset="77"/>
                        </a:rPr>
                        <a:t>Direct Instruction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800" dirty="0">
                          <a:latin typeface="Montserrat" pitchFamily="2" charset="77"/>
                        </a:rPr>
                        <a:t>0.56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555088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Montserrat" pitchFamily="2" charset="77"/>
                        </a:rPr>
                        <a:t>Scaffolding and Situated Learning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800" dirty="0">
                          <a:latin typeface="Montserrat" pitchFamily="2" charset="77"/>
                        </a:rPr>
                        <a:t>0.52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732259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Montserrat" pitchFamily="2" charset="77"/>
                        </a:rPr>
                        <a:t>Inquiry-Based Teaching*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800" dirty="0">
                          <a:latin typeface="Montserrat" pitchFamily="2" charset="77"/>
                        </a:rPr>
                        <a:t>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94074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A86882B-FD80-7067-89DB-DFA86F744C5C}"/>
              </a:ext>
            </a:extLst>
          </p:cNvPr>
          <p:cNvSpPr txBox="1"/>
          <p:nvPr/>
        </p:nvSpPr>
        <p:spPr>
          <a:xfrm>
            <a:off x="6096000" y="6488668"/>
            <a:ext cx="511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ontserrat" pitchFamily="2" charset="77"/>
              </a:rPr>
              <a:t>*Included only as many schools teach MYP</a:t>
            </a:r>
          </a:p>
        </p:txBody>
      </p:sp>
    </p:spTree>
    <p:extLst>
      <p:ext uri="{BB962C8B-B14F-4D97-AF65-F5344CB8AC3E}">
        <p14:creationId xmlns:p14="http://schemas.microsoft.com/office/powerpoint/2010/main" val="3375141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31E47-0544-811F-B6B6-E462C6FAF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2B20ED-B28F-A101-4CB9-F1B98A8441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600" b="1" noProof="0" dirty="0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noProof="0" dirty="0"/>
              <a:t>A strategy where students take turns being the teacher in reading groups using four key skills: predict, clarify, question, and summarise.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0" dirty="0"/>
              <a:t>Why it works: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noProof="0" dirty="0"/>
              <a:t>Develops metacognitive awareness and comprehension by modelling expert thinking behaviours.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0" dirty="0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noProof="0" dirty="0"/>
              <a:t>Introduce and model the four strategies.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noProof="0" dirty="0"/>
              <a:t>Assign student roles in small reading groups.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noProof="0" dirty="0"/>
              <a:t>Rotate roles and debrief learning gains.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F729A-9CCB-6830-FA95-6623E72625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noProof="0" dirty="0"/>
              <a:t>Reciprocal Teaching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82971AF-B634-3242-349D-141A391BD45E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noProof="0" dirty="0">
                <a:solidFill>
                  <a:srgbClr val="15195D"/>
                </a:solidFill>
                <a:latin typeface="Montserrat" pitchFamily="2" charset="77"/>
              </a:rPr>
              <a:t>0.74</a:t>
            </a:r>
          </a:p>
        </p:txBody>
      </p:sp>
      <p:sp>
        <p:nvSpPr>
          <p:cNvPr id="5" name="Text 20">
            <a:extLst>
              <a:ext uri="{FF2B5EF4-FFF2-40B4-BE49-F238E27FC236}">
                <a16:creationId xmlns:a16="http://schemas.microsoft.com/office/drawing/2014/main" id="{72FF2F22-4F36-B874-3E3C-D2995345A352}"/>
              </a:ext>
            </a:extLst>
          </p:cNvPr>
          <p:cNvSpPr/>
          <p:nvPr/>
        </p:nvSpPr>
        <p:spPr>
          <a:xfrm>
            <a:off x="9344995" y="4369329"/>
            <a:ext cx="2361923" cy="13830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txBody>
          <a:bodyPr wrap="square" rtlCol="0" anchor="ctr"/>
          <a:lstStyle/>
          <a:p>
            <a:pPr algn="ctr"/>
            <a:r>
              <a:rPr lang="en-US" sz="1200" i="1" dirty="0">
                <a:solidFill>
                  <a:srgbClr val="FF0000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⚠  Works best in reading contexts. Explicit teaching of the strategies beforehand is essential; skipping this step reduces effectiveness.</a:t>
            </a:r>
            <a:endParaRPr lang="en-US" sz="1200" dirty="0">
              <a:solidFill>
                <a:srgbClr val="FF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70457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A466E-40D1-7A87-9296-A3E165B68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E54519-0037-EC76-062B-42CA3226FC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135131"/>
            <a:ext cx="11103525" cy="53694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Structured instruction where the teacher models thinking, then gradually releases responsibility.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Why it works: </a:t>
            </a:r>
            <a:endParaRPr lang="en-GB" noProof="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Makes implicit knowledge visible and reduces cognitive overload.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GB" b="1" noProof="0" dirty="0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Use the I Do / We Do / You Do model to structure lessons.</a:t>
            </a:r>
            <a:endParaRPr lang="en-US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Model your thinking aloud at every stage.</a:t>
            </a:r>
            <a:endParaRPr lang="en-US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Provide worked examples before independent practice.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0FC09-8A36-EC03-0152-874EA95302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Explicit Teaching Strategies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4746078-364D-AF6C-AEAD-A6237AB1F27C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5195D"/>
                </a:solidFill>
                <a:latin typeface="Montserrat" pitchFamily="2" charset="77"/>
              </a:rPr>
              <a:t>0.63</a:t>
            </a:r>
            <a:endParaRPr lang="en-GB" sz="2400" b="1" dirty="0">
              <a:solidFill>
                <a:srgbClr val="15195D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0085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42C60-0909-053B-CD48-183A77256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C1DE64-D919-D36F-E6C6-61F99A6035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600" b="1" noProof="0" dirty="0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Teaching students to apply knowledge to novel problems using structured frameworks.</a:t>
            </a:r>
            <a:endParaRPr lang="en-GB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dirty="0"/>
              <a:t>Why it works: </a:t>
            </a:r>
            <a:endParaRPr lang="en-GB" sz="2600" noProof="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Develops transfer of learning and deep understanding beyond surface recall.</a:t>
            </a:r>
            <a:endParaRPr lang="en-GB" sz="26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0" dirty="0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Introduce problem-solving after secure foundational knowledge is in place.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Provide a clear framework: identify, plan, solve, review.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Model the problem-solving process, including moments of uncertainty.</a:t>
            </a: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0F878-C269-B05B-E0F3-4ADE4ECF4E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Problem-Solving Teaching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051BF8B-6270-4782-A800-881C737C2AE6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5195D"/>
                </a:solidFill>
                <a:latin typeface="Montserrat" pitchFamily="2" charset="77"/>
              </a:rPr>
              <a:t>0.61</a:t>
            </a:r>
            <a:endParaRPr lang="en-GB" sz="2400" b="1" dirty="0">
              <a:solidFill>
                <a:srgbClr val="15195D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07979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552CF-E682-3D64-7624-2AD696AB7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8B805-CA55-AAA5-EF1E-11A095A827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HK" dirty="0"/>
              <a:t>Direct Instruction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0C21C1-2D26-7630-7CC6-DF9E799F17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168380"/>
            <a:ext cx="11103525" cy="554830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600" b="1" noProof="0" dirty="0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Explicit, structured teaching of a skill or concept following a clear sequence: learning intention, success criteria, input, modelling, guided practice, closure, independent practice.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dirty="0"/>
              <a:t>Why it works: </a:t>
            </a:r>
            <a:endParaRPr lang="en-GB" sz="2600" noProof="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noProof="0" dirty="0"/>
              <a:t>Effective for building foundational knowledge and minimising misunderstanding.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0" dirty="0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State the learning intention clearly at the start</a:t>
            </a:r>
            <a:r>
              <a:rPr lang="en-GB" sz="2600" noProof="0" dirty="0"/>
              <a:t>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noProof="0" dirty="0"/>
              <a:t>Model each step and guide practice.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Check understanding before students practise solo</a:t>
            </a:r>
            <a:endParaRPr lang="en-GB" sz="2600" noProof="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56990B-8277-7117-9F38-0D02EC059529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5195D"/>
                </a:solidFill>
                <a:latin typeface="Montserrat" pitchFamily="2" charset="77"/>
              </a:rPr>
              <a:t>0.56</a:t>
            </a:r>
            <a:endParaRPr lang="en-GB" sz="2400" b="1" dirty="0">
              <a:solidFill>
                <a:srgbClr val="15195D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385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384E5-E5E1-725D-E12E-D460F18939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644378" cy="742950"/>
          </a:xfrm>
        </p:spPr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817F-61BF-2ACA-BCE9-97ECE9D76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964574"/>
            <a:ext cx="10644378" cy="376471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HK" sz="4000" dirty="0"/>
              <a:t>Not all teaching strategies are equally effective. But when we know </a:t>
            </a:r>
            <a:r>
              <a:rPr lang="en-HK" sz="4000" b="1" dirty="0"/>
              <a:t>what works best</a:t>
            </a:r>
            <a:r>
              <a:rPr lang="en-HK" sz="4000" dirty="0"/>
              <a:t>, for </a:t>
            </a:r>
            <a:r>
              <a:rPr lang="en-HK" sz="4000" b="1" dirty="0"/>
              <a:t>whom</a:t>
            </a:r>
            <a:r>
              <a:rPr lang="en-HK" sz="4000" dirty="0"/>
              <a:t>, and </a:t>
            </a:r>
            <a:r>
              <a:rPr lang="en-HK" sz="4000" b="1" dirty="0"/>
              <a:t>when</a:t>
            </a:r>
            <a:r>
              <a:rPr lang="en-HK" sz="4000" dirty="0"/>
              <a:t>, we can deliver over a year’s growth in learning in a year’s time.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4000" dirty="0"/>
              <a:t>~ John Hattie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33142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F453C-2A36-FC9A-64FB-37DEA49A9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DEC11-5A77-D127-072B-60FFD616DD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Scaffolding and Situated Learning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02725C-A6F9-368C-AEBA-FA5A5FBD30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168380"/>
            <a:ext cx="11103525" cy="553167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600" b="1" noProof="0" dirty="0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Temporary, structured support matched to what students can almost do, then gradually withdrawn.</a:t>
            </a:r>
            <a:endParaRPr lang="en-GB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dirty="0"/>
              <a:t>Why it works: </a:t>
            </a:r>
            <a:endParaRPr lang="en-GB" sz="2600" noProof="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Keeps students in the zone of proximal development: challenged but not overwhelmed.</a:t>
            </a:r>
            <a:endParaRPr lang="en-GB" sz="26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0" dirty="0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Identify what students can nearly do; support that specific next step.</a:t>
            </a:r>
            <a:endParaRPr lang="en-GB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Gradually reduce support as independence grows.</a:t>
            </a:r>
            <a:endParaRPr lang="en-GB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Plan explicitly how and when each scaffold will be removed.</a:t>
            </a:r>
            <a:endParaRPr lang="en-GB" sz="26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22ACCF0-91DC-42EB-B475-967B74CB5F4B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5195D"/>
                </a:solidFill>
                <a:latin typeface="Montserrat" pitchFamily="2" charset="77"/>
              </a:rPr>
              <a:t>0.52</a:t>
            </a:r>
            <a:endParaRPr lang="en-GB" sz="2400" b="1" dirty="0">
              <a:solidFill>
                <a:srgbClr val="15195D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9383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A69D8-E954-3A38-6200-E7AF0F7D9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6AC3C-7F9E-AD14-5D7D-72B5B9B69B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Inquiry-Based Teaching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009480-0FA5-EBE0-BD6A-72122E41BA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318005"/>
            <a:ext cx="10911495" cy="534818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600" b="1" noProof="0" dirty="0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Learning structured around student-generated questions and investigations, with teacher scaffolding throughout.</a:t>
            </a:r>
            <a:endParaRPr lang="en-GB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dirty="0"/>
              <a:t>Why it works: </a:t>
            </a:r>
            <a:endParaRPr lang="en-GB" sz="2600" noProof="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Can develop deep understanding and process skills when well-structured.</a:t>
            </a:r>
            <a:endParaRPr lang="en-GB" sz="26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0" dirty="0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Use structured inquiry with clear frameworks and success criteria.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Teach content knowledge before students investigate.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Debrief explicitly: what did you learn, and how do you know?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endParaRPr lang="en-GB" sz="2600" noProof="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1E84D62-3D70-5CDE-45BE-427EE6356B77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5195D"/>
                </a:solidFill>
                <a:latin typeface="Montserrat" pitchFamily="2" charset="77"/>
              </a:rPr>
              <a:t>0.50</a:t>
            </a:r>
            <a:endParaRPr lang="en-GB" sz="2400" b="1" dirty="0">
              <a:solidFill>
                <a:srgbClr val="15195D"/>
              </a:solidFill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9BA221-3103-9469-1AAE-AB3E8396F119}"/>
              </a:ext>
            </a:extLst>
          </p:cNvPr>
          <p:cNvSpPr txBox="1"/>
          <p:nvPr/>
        </p:nvSpPr>
        <p:spPr>
          <a:xfrm>
            <a:off x="9241746" y="3782903"/>
            <a:ext cx="273117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200" i="1" dirty="0">
                <a:solidFill>
                  <a:srgbClr val="FF0000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⚠  Best for process skills, not initial content acquisition. Unstructured inquiry without foundational knowledge can widen achievement gaps.</a:t>
            </a:r>
            <a:endParaRPr lang="en-US" sz="1200" dirty="0">
              <a:solidFill>
                <a:srgbClr val="FF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066065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A551D-88AB-520A-2B69-533FD28F6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57A466-3995-FC2A-0EFD-77E497E774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Learning Strategies</a:t>
            </a:r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8D78D9-C25E-BCF0-A18B-CCF9558528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59413"/>
              </p:ext>
            </p:extLst>
          </p:nvPr>
        </p:nvGraphicFramePr>
        <p:xfrm>
          <a:off x="1073844" y="1456156"/>
          <a:ext cx="10044312" cy="4544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43934">
                  <a:extLst>
                    <a:ext uri="{9D8B030D-6E8A-4147-A177-3AD203B41FA5}">
                      <a16:colId xmlns:a16="http://schemas.microsoft.com/office/drawing/2014/main" val="2452000872"/>
                    </a:ext>
                  </a:extLst>
                </a:gridCol>
                <a:gridCol w="6762769">
                  <a:extLst>
                    <a:ext uri="{9D8B030D-6E8A-4147-A177-3AD203B41FA5}">
                      <a16:colId xmlns:a16="http://schemas.microsoft.com/office/drawing/2014/main" val="3044753211"/>
                    </a:ext>
                  </a:extLst>
                </a:gridCol>
                <a:gridCol w="2737609">
                  <a:extLst>
                    <a:ext uri="{9D8B030D-6E8A-4147-A177-3AD203B41FA5}">
                      <a16:colId xmlns:a16="http://schemas.microsoft.com/office/drawing/2014/main" val="404671975"/>
                    </a:ext>
                  </a:extLst>
                </a:gridCol>
              </a:tblGrid>
              <a:tr h="656835">
                <a:tc>
                  <a:txBody>
                    <a:bodyPr/>
                    <a:lstStyle/>
                    <a:p>
                      <a:pPr algn="ctr"/>
                      <a:endParaRPr lang="en-GB" sz="3200" noProof="1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noProof="1">
                          <a:latin typeface="Montserrat" pitchFamily="2" charset="77"/>
                        </a:rPr>
                        <a:t>Strategy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noProof="1">
                          <a:latin typeface="Montserrat" pitchFamily="2" charset="77"/>
                        </a:rPr>
                        <a:t>Effect Size </a:t>
                      </a:r>
                      <a:r>
                        <a:rPr lang="en-GB" sz="3200" noProof="1">
                          <a:latin typeface="Montserrat" pitchFamily="2" charset="77"/>
                        </a:rPr>
                        <a:t>(d)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663512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noProof="1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1">
                          <a:latin typeface="Montserrat" pitchFamily="2" charset="77"/>
                        </a:rPr>
                        <a:t>Self-Judgment and Reflection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1">
                          <a:latin typeface="Montserrat" pitchFamily="2" charset="77"/>
                        </a:rPr>
                        <a:t>0.69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265629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noProof="1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1">
                          <a:latin typeface="Montserrat" pitchFamily="2" charset="77"/>
                        </a:rPr>
                        <a:t>Outlining and Summarising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1">
                          <a:latin typeface="Montserrat" pitchFamily="2" charset="77"/>
                        </a:rPr>
                        <a:t>0.63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579618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noProof="1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1">
                          <a:latin typeface="Montserrat" pitchFamily="2" charset="77"/>
                        </a:rPr>
                        <a:t>Spaced vs. Mass Practice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1">
                          <a:latin typeface="Montserrat" pitchFamily="2" charset="77"/>
                        </a:rPr>
                        <a:t>0.59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999549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noProof="1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1">
                          <a:latin typeface="Montserrat" pitchFamily="2" charset="77"/>
                        </a:rPr>
                        <a:t>Self-Explanation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1">
                          <a:latin typeface="Montserrat" pitchFamily="2" charset="77"/>
                        </a:rPr>
                        <a:t>0.55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555088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noProof="1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1">
                          <a:latin typeface="Montserrat" pitchFamily="2" charset="77"/>
                        </a:rPr>
                        <a:t>Meta-Cognitive Strategies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1">
                          <a:latin typeface="Montserrat" pitchFamily="2" charset="77"/>
                        </a:rPr>
                        <a:t>0.52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732259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endParaRPr lang="en-GB" sz="2800" noProof="1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1">
                          <a:latin typeface="Montserrat" pitchFamily="2" charset="77"/>
                        </a:rPr>
                        <a:t>Self-Regulation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1">
                          <a:latin typeface="Montserrat" pitchFamily="2" charset="77"/>
                        </a:rPr>
                        <a:t>0.51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940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926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98FEF-5C6D-81FF-C086-FA80F28CD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F5FA7C-B012-DD2C-103E-93C32F75CF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What it is: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Students evaluating the quality of their own work against clear criteria.</a:t>
            </a:r>
            <a:endParaRPr lang="en-HK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Why it works: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Develops accurate self-assessment and long-term academic ownership.</a:t>
            </a:r>
            <a:endParaRPr lang="en-US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How to use it tomorrow: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Provide criteria before students begin, so self-assessment is meaningful.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Build reflection prompts into routines: what worked, what to change.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Teach students to annotate their own work before submitting.</a:t>
            </a: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8A601-E495-08A9-7330-FE15551FE3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noProof="1"/>
              <a:t>Self-Judgment and Reflection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140740E-BB4C-57C8-DB51-90BC7C97519C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5195D"/>
                </a:solidFill>
                <a:latin typeface="Montserrat" pitchFamily="2" charset="77"/>
              </a:rPr>
              <a:t>0.69</a:t>
            </a:r>
            <a:endParaRPr lang="en-GB" sz="2400" b="1" dirty="0">
              <a:solidFill>
                <a:srgbClr val="15195D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3737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EA78C-251A-6AD8-0CB3-4DB257EDE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79BB87-5FC8-6688-36C9-5189C7C333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135131"/>
            <a:ext cx="11103525" cy="559817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Students identifying key ideas from content and expressing them in condensed form.</a:t>
            </a:r>
            <a:endParaRPr lang="en-GB" sz="2600" noProof="1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Why it works: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Forces active processing: students must distinguish key ideas from supporting detail.</a:t>
            </a:r>
            <a:endParaRPr lang="en-GB" sz="2600" noProof="1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Model summarising explicitly before asking students to do it independently.</a:t>
            </a:r>
            <a:endParaRPr lang="en-GB" sz="2600" noProof="1"/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Use graphic organisers or structured note formats.</a:t>
            </a:r>
            <a:endParaRPr lang="en-GB" sz="2600" noProof="1"/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Set constraints: 'summarise in three sentences' to sharpen thinking.</a:t>
            </a:r>
            <a:endParaRPr lang="en-GB" sz="2600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8CBA9-FF14-90F3-2A5A-07DAEA78A7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noProof="1"/>
              <a:t>Outlining and Summarising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C051045-5C30-0786-5407-6C0B50F3925D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5195D"/>
                </a:solidFill>
                <a:latin typeface="Montserrat" pitchFamily="2" charset="77"/>
              </a:rPr>
              <a:t>0.63</a:t>
            </a:r>
            <a:endParaRPr lang="en-GB" sz="2400" b="1" dirty="0">
              <a:solidFill>
                <a:srgbClr val="15195D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533072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DC29F-9289-784D-720B-F39C1F539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3E58FE-1B78-6C3C-6473-97B78F9CAB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135131"/>
            <a:ext cx="11103525" cy="601381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noProof="1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400" noProof="1"/>
              <a:t>Distributing practice of material across multiple shorter sessions spread over time, rather than cramming.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noProof="1"/>
              <a:t>Why it works: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400" noProof="1"/>
              <a:t>Spacing forces retrieval over longer gaps, which strengthens long-term memory consolidation far more effectively than massed repetition.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noProof="1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400" noProof="1"/>
              <a:t>Open each lesson with a short low-stakes retrieval of content from two or three lessons ago (Do Now Task).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400" noProof="1"/>
              <a:t>Set homework that revisits older material rather than only the current topic.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400" noProof="1"/>
              <a:t>Plan unit reviews at spaced intervals, not just pre-testing.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48C41-D59E-CCD0-94FB-774A266634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noProof="1"/>
              <a:t>Spaced vs. Mass Practice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D705BE0-9ADC-2156-FB5C-26BCB054720F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5195D"/>
                </a:solidFill>
                <a:latin typeface="Montserrat" pitchFamily="2" charset="77"/>
              </a:rPr>
              <a:t>0.59</a:t>
            </a:r>
            <a:endParaRPr lang="en-GB" sz="2400" b="1" dirty="0">
              <a:solidFill>
                <a:srgbClr val="15195D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22325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CB0BD1-5346-3875-A407-664C27362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53B19D-E60C-63F5-9AF3-DD30E96AC8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135132"/>
            <a:ext cx="11229976" cy="1676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What it is: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Students explaining to themselves why something is true or how a process works.</a:t>
            </a:r>
            <a:endParaRPr lang="en-US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Why it works: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Forces deeper processing by connecting new learning to prior knowledge.</a:t>
            </a:r>
            <a:endParaRPr lang="en-US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How to use it tomorrow:</a:t>
            </a:r>
            <a:r>
              <a:rPr lang="en-HK" sz="2600" b="1" dirty="0"/>
              <a:t> </a:t>
            </a:r>
            <a:endParaRPr lang="en-US" sz="2600" dirty="0">
              <a:effectLst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Use 'How do you know?' and 'Why does this work?' as routine questions.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Ask students to explain a worked example before attempting a new one.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Pair with self-testing: explain it, then check whether the explanation holds.</a:t>
            </a: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315DA-E5DB-3FA9-9F7D-6BD3B31A42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noProof="1"/>
              <a:t>Self-Explanation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4574447-8123-76D8-EA19-8D09F557EE7E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5195D"/>
                </a:solidFill>
                <a:latin typeface="Montserrat" pitchFamily="2" charset="77"/>
              </a:rPr>
              <a:t>0.55</a:t>
            </a:r>
            <a:endParaRPr lang="en-GB" sz="2400" b="1" dirty="0">
              <a:solidFill>
                <a:srgbClr val="15195D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03788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C48DC-2C98-F923-E935-EBD02A863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E1C4A9-0999-FBAC-2C69-E1101EE915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What it is: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sz="2600" dirty="0"/>
              <a:t>Teaching students to plan, monitor, and evaluate their learning processes.</a:t>
            </a:r>
            <a:r>
              <a:rPr lang="en-HK" sz="26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Why it works: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sz="2600" dirty="0"/>
              <a:t>Increases self-regulation and independent learning skills.</a:t>
            </a:r>
            <a:r>
              <a:rPr lang="en-HK" sz="26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How to use it tomorrow: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Teach students to plan before tasks: what do I need to do, what strategy will I use?</a:t>
            </a:r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Build in monitoring prompts during tasks: is this working, do I need to change approach?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2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End lessons with structured reflection: what worked, what was hard?</a:t>
            </a: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9084D-54D5-0B14-0B71-8392C44C1A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noProof="1"/>
              <a:t>Meta-Cognitive Strategies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CF612B2-6BAC-0662-0C2B-9A8405E4F313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5195D"/>
                </a:solidFill>
                <a:latin typeface="Montserrat" pitchFamily="2" charset="77"/>
              </a:rPr>
              <a:t>0.52</a:t>
            </a:r>
            <a:endParaRPr lang="en-GB" sz="2400" b="1" dirty="0">
              <a:solidFill>
                <a:srgbClr val="15195D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79639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E789B-E005-81D4-DB99-C9BFAD12F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A13FCC-19AF-C4D9-186B-0BB104EF1E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135131"/>
            <a:ext cx="11576513" cy="523241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The ability to manage one's own learning behaviour, attention, emotions, and motivation.</a:t>
            </a:r>
            <a:endParaRPr lang="en-GB" sz="2600" noProof="1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Why it works: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Self-regulated learners persist, adapt strategies, and take ownership of their progress.</a:t>
            </a:r>
            <a:r>
              <a:rPr lang="en-GB" sz="2600" noProof="1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Teach goal-setting and progress monitoring explicitly, giving students tools not just time.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Build in student choice if possible to develop intrinsic motivation.</a:t>
            </a:r>
            <a:endParaRPr lang="en-GB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Help students notice their own learning patterns: 		     when and how do they do their best work?</a:t>
            </a:r>
            <a:endParaRPr lang="en-GB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8C857-4291-A36A-7EC1-EF73368F0A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noProof="1"/>
              <a:t>Self-Regulation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41A9F9A-EF05-DE68-F58A-3D7C26F40108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5195D"/>
                </a:solidFill>
                <a:latin typeface="Montserrat" pitchFamily="2" charset="77"/>
              </a:rPr>
              <a:t>0.51</a:t>
            </a:r>
            <a:endParaRPr lang="en-GB" sz="2400" b="1" dirty="0">
              <a:solidFill>
                <a:srgbClr val="15195D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0517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96466-9600-C039-AFB5-DCF3A6D0A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81280-A900-EC4D-BAF5-F58636CC6D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Others</a:t>
            </a:r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40A638D-77DC-CB4F-ADF0-1FB237790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981436"/>
              </p:ext>
            </p:extLst>
          </p:nvPr>
        </p:nvGraphicFramePr>
        <p:xfrm>
          <a:off x="742949" y="1127760"/>
          <a:ext cx="11238807" cy="46024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31390">
                  <a:extLst>
                    <a:ext uri="{9D8B030D-6E8A-4147-A177-3AD203B41FA5}">
                      <a16:colId xmlns:a16="http://schemas.microsoft.com/office/drawing/2014/main" val="2452000872"/>
                    </a:ext>
                  </a:extLst>
                </a:gridCol>
                <a:gridCol w="8446108">
                  <a:extLst>
                    <a:ext uri="{9D8B030D-6E8A-4147-A177-3AD203B41FA5}">
                      <a16:colId xmlns:a16="http://schemas.microsoft.com/office/drawing/2014/main" val="3044753211"/>
                    </a:ext>
                  </a:extLst>
                </a:gridCol>
                <a:gridCol w="2161309">
                  <a:extLst>
                    <a:ext uri="{9D8B030D-6E8A-4147-A177-3AD203B41FA5}">
                      <a16:colId xmlns:a16="http://schemas.microsoft.com/office/drawing/2014/main" val="404671975"/>
                    </a:ext>
                  </a:extLst>
                </a:gridCol>
              </a:tblGrid>
              <a:tr h="587967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Montserrat" pitchFamily="2" charset="77"/>
                        </a:rPr>
                        <a:t>Strategy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3200" dirty="0">
                          <a:latin typeface="Montserrat" pitchFamily="2" charset="77"/>
                        </a:rPr>
                        <a:t>Effect Size (d)</a:t>
                      </a:r>
                      <a:endParaRPr lang="en-GB" sz="32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663512"/>
                  </a:ext>
                </a:extLst>
              </a:tr>
              <a:tr h="285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dirty="0">
                          <a:latin typeface="Montserrat" pitchFamily="2" charset="77"/>
                        </a:rPr>
                        <a:t>Shared Language of Learning*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Montserrat" pitchFamily="2" charset="77"/>
                        </a:rPr>
                        <a:t>0.83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265629"/>
                  </a:ext>
                </a:extLst>
              </a:tr>
              <a:tr h="285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Montserrat" pitchFamily="2" charset="77"/>
                        </a:rPr>
                        <a:t>Decreasing Disruptive Behaviour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800" dirty="0">
                          <a:latin typeface="Montserrat" pitchFamily="2" charset="77"/>
                        </a:rPr>
                        <a:t>0.82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579618"/>
                  </a:ext>
                </a:extLst>
              </a:tr>
              <a:tr h="28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Montserrat" pitchFamily="2" charset="77"/>
                        </a:rPr>
                        <a:t>Students Became More Assessment Capable*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800" dirty="0">
                          <a:latin typeface="Montserrat" pitchFamily="2" charset="77"/>
                        </a:rPr>
                        <a:t>0.79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999549"/>
                  </a:ext>
                </a:extLst>
              </a:tr>
              <a:tr h="520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Montserrat" pitchFamily="2" charset="77"/>
                        </a:rPr>
                        <a:t>Interventions for Students with Learning Needs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800" dirty="0">
                          <a:latin typeface="Montserrat" pitchFamily="2" charset="77"/>
                        </a:rPr>
                        <a:t>0.74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555088"/>
                  </a:ext>
                </a:extLst>
              </a:tr>
              <a:tr h="285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Montserrat" pitchFamily="2" charset="77"/>
                        </a:rPr>
                        <a:t>Teacher-Student Relationships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Montserrat" pitchFamily="2" charset="77"/>
                        </a:rPr>
                        <a:t>0.62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732259"/>
                  </a:ext>
                </a:extLst>
              </a:tr>
              <a:tr h="285584">
                <a:tc>
                  <a:txBody>
                    <a:bodyPr/>
                    <a:lstStyle/>
                    <a:p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Montserrat" pitchFamily="2" charset="77"/>
                        </a:rPr>
                        <a:t>Technology with Learning Needs Students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800" dirty="0">
                          <a:latin typeface="Montserrat" pitchFamily="2" charset="77"/>
                        </a:rPr>
                        <a:t>0.49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94074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1733AA-D3AB-4667-D15D-823C3AD9A4FC}"/>
              </a:ext>
            </a:extLst>
          </p:cNvPr>
          <p:cNvSpPr txBox="1"/>
          <p:nvPr/>
        </p:nvSpPr>
        <p:spPr>
          <a:xfrm>
            <a:off x="4651087" y="5862329"/>
            <a:ext cx="69649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2800" b="1" i="1" dirty="0">
                <a:latin typeface="Montserrat" pitchFamily="2" charset="77"/>
              </a:rPr>
              <a:t>*School Capability Assessment / VL+ Implementation Findings</a:t>
            </a:r>
            <a:endParaRPr lang="en-GB" sz="2800" b="1" i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18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C01860-AB59-177B-136A-787869286F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What is Visible Learning?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5B876-EC72-B0D9-3842-3B3EBCC3BF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4717" y="1715466"/>
            <a:ext cx="10012609" cy="2377440"/>
          </a:xfrm>
        </p:spPr>
        <p:txBody>
          <a:bodyPr anchor="ctr"/>
          <a:lstStyle/>
          <a:p>
            <a:pPr marL="0" indent="0">
              <a:buNone/>
            </a:pPr>
            <a:r>
              <a:rPr lang="en-US" sz="3600" b="1" i="1" dirty="0">
                <a:solidFill>
                  <a:srgbClr val="7C1B3C"/>
                </a:solidFill>
                <a:ea typeface="Calibri" pitchFamily="34" charset="-122"/>
                <a:cs typeface="Calibri" pitchFamily="34" charset="-120"/>
              </a:rPr>
              <a:t>Visible Learning involves teachers seeing learning through the eyes of students and students learning to become their own teachers.</a:t>
            </a:r>
            <a:endParaRPr lang="en-US" sz="3600" dirty="0">
              <a:solidFill>
                <a:srgbClr val="7C1B3C"/>
              </a:solidFill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AB95D666-5A45-B293-FF6F-67531909EBA6}"/>
              </a:ext>
            </a:extLst>
          </p:cNvPr>
          <p:cNvSpPr/>
          <p:nvPr/>
        </p:nvSpPr>
        <p:spPr>
          <a:xfrm>
            <a:off x="1828800" y="2611120"/>
            <a:ext cx="8046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2000" dirty="0">
              <a:solidFill>
                <a:srgbClr val="15195D"/>
              </a:solidFill>
              <a:latin typeface="Montserrat" pitchFamily="2" charset="77"/>
            </a:endParaRPr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5398F94E-EA7B-BCCD-D4C9-E8A9EDCDBEA9}"/>
              </a:ext>
            </a:extLst>
          </p:cNvPr>
          <p:cNvSpPr/>
          <p:nvPr/>
        </p:nvSpPr>
        <p:spPr>
          <a:xfrm>
            <a:off x="1091692" y="1696720"/>
            <a:ext cx="54864" cy="2377440"/>
          </a:xfrm>
          <a:prstGeom prst="rect">
            <a:avLst/>
          </a:prstGeom>
          <a:solidFill>
            <a:srgbClr val="C3A48C"/>
          </a:solidFill>
          <a:ln w="12700">
            <a:solidFill>
              <a:srgbClr val="15195D"/>
            </a:solidFill>
            <a:prstDash val="solid"/>
          </a:ln>
        </p:spPr>
        <p:txBody>
          <a:bodyPr/>
          <a:lstStyle/>
          <a:p>
            <a:endParaRPr lang="en-GB">
              <a:solidFill>
                <a:srgbClr val="15195D"/>
              </a:solidFill>
              <a:latin typeface="Montserrat" pitchFamily="2" charset="77"/>
            </a:endParaRPr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FC8F4745-384A-C04B-CEE0-B0359FFBB583}"/>
              </a:ext>
            </a:extLst>
          </p:cNvPr>
          <p:cNvSpPr/>
          <p:nvPr/>
        </p:nvSpPr>
        <p:spPr>
          <a:xfrm>
            <a:off x="2057400" y="3159760"/>
            <a:ext cx="758952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2800" dirty="0">
              <a:solidFill>
                <a:srgbClr val="15195D"/>
              </a:solidFill>
              <a:latin typeface="Montserrat" pitchFamily="2" charset="77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CF303F5A-1A14-BBB7-2394-27991AFB486B}"/>
              </a:ext>
            </a:extLst>
          </p:cNvPr>
          <p:cNvSpPr/>
          <p:nvPr/>
        </p:nvSpPr>
        <p:spPr>
          <a:xfrm>
            <a:off x="4251960" y="4165600"/>
            <a:ext cx="75895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i="1" dirty="0">
                <a:solidFill>
                  <a:srgbClr val="15195D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John Hattie, Visible Learning: The Sequel (2023), Chapter 1</a:t>
            </a:r>
            <a:endParaRPr lang="en-US" dirty="0">
              <a:solidFill>
                <a:srgbClr val="15195D"/>
              </a:solidFill>
              <a:latin typeface="Montserrat" pitchFamily="2" charset="77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78988021-DCD8-7941-9630-ACDD23578B5C}"/>
              </a:ext>
            </a:extLst>
          </p:cNvPr>
          <p:cNvSpPr/>
          <p:nvPr/>
        </p:nvSpPr>
        <p:spPr>
          <a:xfrm>
            <a:off x="400304" y="5684437"/>
            <a:ext cx="10755376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i="1" dirty="0">
                <a:solidFill>
                  <a:srgbClr val="15195D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This is more than how we teach. It is about the impact of our teaching and making that impact visible.</a:t>
            </a:r>
            <a:endParaRPr lang="en-US" sz="3200" dirty="0">
              <a:solidFill>
                <a:srgbClr val="15195D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8051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25BE9-069D-E83A-616B-6C0F0CB47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71C342-5199-3535-5ECB-EF2931B151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What it is: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A consistent vocabulary and framework for learning used across all classrooms in a school.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Why it works: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Reduces cognitive load: students focus on content rather than decoding different expectations.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How to use it tomorrow: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Agree on school-wide language for learning intentions, success criteria, and feedback.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Use and display agreed language consistently.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Involve students in owning and using the language, not just receiving it.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endParaRPr lang="en-HK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27C0A-1F3C-0591-E9C2-C999453F57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C4A882"/>
                </a:solidFill>
                <a:ea typeface="Calibri" pitchFamily="34" charset="-122"/>
                <a:cs typeface="Calibri" pitchFamily="34" charset="-120"/>
              </a:rPr>
              <a:t>Shared Language of Learning</a:t>
            </a:r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8D5BBCD-A40E-FC0B-E5D3-05AF3EBC4D22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0.83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5618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E862A-ADA9-CC6E-7696-CF67E7683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E54583-78F9-8668-4957-EDF9CDD097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118506"/>
            <a:ext cx="11103525" cy="572286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Actively reducing behaviours that interrupt learning and undermine classroom climate.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Why it works: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Maximises time on task and creates the safety students need to take intellectual risks.</a:t>
            </a:r>
            <a:endParaRPr lang="en-GB" sz="2600" noProof="1">
              <a:solidFill>
                <a:srgbClr val="2D2D2D"/>
              </a:solidFill>
              <a:ea typeface="Calibri" pitchFamily="34" charset="-122"/>
              <a:cs typeface="Calibri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Establish clear, consistent expectations from day one.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Use restorative approaches to address root causes, not just surface behaviour.</a:t>
            </a:r>
            <a:endParaRPr lang="en-GB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Build strong relationships: students are far less disruptive when they feel genuinely known.</a:t>
            </a:r>
            <a:endParaRPr lang="en-GB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536AD-BAF5-2BCF-54A5-F26BD24BB3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Decreasing Disruptive Behaviour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9277E9C-7961-8AFC-3507-E15A46720740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0.82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69269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F0BEE-E447-F08D-CC54-6A4D82A92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F19D9F-7AD9-C2CC-95C6-6033B8F5D0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110188"/>
            <a:ext cx="11027873" cy="560501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What it is: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Students who understand criteria, can evaluate their own work, and know how to use feedback.</a:t>
            </a:r>
            <a:endParaRPr lang="en-HK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Why it works: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Assessment-capable learners own their progress and do not wait to be told what to do next.</a:t>
            </a:r>
            <a:endParaRPr lang="en-HK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How to use it tomorrow: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Teach students to use success criteria to evaluate their own and peers' work.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Build self and peer assessment into routines as a core skill.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Show students how to identify their own gaps and take deliberate action.</a:t>
            </a:r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9865E-D7EC-B994-DFB9-9A73996AFB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342295"/>
            <a:ext cx="9265575" cy="74295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000" dirty="0"/>
              <a:t>Students Became More Assessment Capable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4F7A7F6-B464-147D-B208-FBD74C43F1C6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0.79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3229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3AF5A-8DF6-BCB0-65B4-7AD29F9CB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C27792-3826-B7C4-2A8D-CF44C53789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451015"/>
            <a:ext cx="11229976" cy="576443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noProof="1"/>
              <a:t>What it is: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4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Targeted, evidence-based support for students not making expected progress.</a:t>
            </a:r>
            <a:endParaRPr lang="en-GB" sz="2400" noProof="1"/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noProof="1"/>
              <a:t>Why it works: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4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High-frequency, precise interventions outperform generic extra time or repetition.</a:t>
            </a:r>
            <a:endParaRPr lang="en-GB" sz="2400" noProof="1"/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noProof="1"/>
              <a:t>How to use it tomorrow: </a:t>
            </a:r>
            <a:endParaRPr lang="en-GB" sz="2400" noProof="1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4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Use diagnostic assessment to identify the specific nature of the gap.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4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Implement structured, research-based interventions with clear, measurable goals.</a:t>
            </a:r>
            <a:endParaRPr lang="en-GB" sz="2400" noProof="1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4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Monitor progress closely and adjust when the intervention is not producing change.</a:t>
            </a:r>
            <a:endParaRPr lang="en-GB" sz="2400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F8604-B1D9-9178-C4F2-3D3BD0D297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342295"/>
            <a:ext cx="9199073" cy="742950"/>
          </a:xfrm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3200" dirty="0"/>
              <a:t>Interventions for Students with Learning Needs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A3BAA2F-EEB4-D383-8557-296AF4EF748A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0.74</a:t>
            </a:r>
            <a:endParaRPr lang="en-GB" sz="2400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3508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84BE0-0DAF-6533-9163-C28B756C8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E177C-D671-8A19-9D55-8DBB1480DF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dirty="0"/>
              <a:t>Teacher-Student Relationships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E710BF-F053-5D3D-07D1-2DF4872DB3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500" b="1" dirty="0"/>
              <a:t>What it is:</a:t>
            </a:r>
            <a:r>
              <a:rPr lang="en-HK" sz="25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5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The quality of the caring, trust-based relationship between a teacher and their students.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b="1" dirty="0"/>
              <a:t>Why it works:</a:t>
            </a:r>
            <a:r>
              <a:rPr lang="en-HK" sz="25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5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Students learn better from teachers they trust; relationships are foundational, not supplementary.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500" b="1" dirty="0"/>
              <a:t>How to use it tomorrow:</a:t>
            </a:r>
            <a:r>
              <a:rPr lang="en-HK" sz="25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5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Know your students beyond the academic: their interests, challenges, and what matters to them.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5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Be consistent and reliable: do what you say, say what you mean.</a:t>
            </a:r>
            <a:endParaRPr lang="en-US" sz="25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5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Communicate high expectations alongside genuine care; both are essential.</a:t>
            </a:r>
            <a:endParaRPr lang="en-US" sz="25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0242A2F-5560-75DD-718F-468625BF17F2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5195D"/>
                </a:solidFill>
                <a:latin typeface="Montserrat" pitchFamily="2" charset="77"/>
              </a:rPr>
              <a:t>0.62</a:t>
            </a:r>
            <a:endParaRPr lang="en-GB" sz="2400" b="1" dirty="0">
              <a:solidFill>
                <a:srgbClr val="15195D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46611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9965F-A215-53BD-FCF4-D8A345BAC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3F2A8-E057-AB51-4596-5B9BAE8112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sz="3200" dirty="0"/>
              <a:t>Technology with Learning Needs Students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7ED642-8884-472B-BC0B-2BEABBB4B5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168380"/>
            <a:ext cx="10644377" cy="1676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What it is:</a:t>
            </a:r>
            <a:r>
              <a:rPr lang="en-HK" sz="24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Targeted use of assistive and adaptive technology to reduce specific learning barriers.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Why it works:</a:t>
            </a:r>
            <a:r>
              <a:rPr lang="en-HK" sz="24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When matched precisely to a barrier, technology can transform access and independence.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How to use it tomorrow:</a:t>
            </a:r>
            <a:r>
              <a:rPr lang="en-HK" sz="24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Select technology that targets a specific, identified barrier, not technology for its own sake.</a:t>
            </a:r>
            <a:endParaRPr lang="en-US" sz="24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Ensure both students and teachers are properly trained before deploying.</a:t>
            </a:r>
            <a:endParaRPr lang="en-US" sz="24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Monitor whether the technology is reducing the barrier and adjust if not.</a:t>
            </a:r>
            <a:endParaRPr lang="en-US" sz="24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C8B27C-4ECA-2599-C301-FE0A738BBAB8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5195D"/>
                </a:solidFill>
                <a:latin typeface="Montserrat" pitchFamily="2" charset="77"/>
              </a:rPr>
              <a:t>0.49</a:t>
            </a:r>
            <a:endParaRPr lang="en-GB" sz="2400" b="1" dirty="0">
              <a:solidFill>
                <a:srgbClr val="15195D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87651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454C8-D356-5378-95CF-996D6F44C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F090A-C04F-E289-DD24-84BDF63DBD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Negative</a:t>
            </a:r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B0E673-D7BE-83D8-00A4-D433FC4C69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659282"/>
              </p:ext>
            </p:extLst>
          </p:nvPr>
        </p:nvGraphicFramePr>
        <p:xfrm>
          <a:off x="1094742" y="1736480"/>
          <a:ext cx="10401525" cy="3385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43934">
                  <a:extLst>
                    <a:ext uri="{9D8B030D-6E8A-4147-A177-3AD203B41FA5}">
                      <a16:colId xmlns:a16="http://schemas.microsoft.com/office/drawing/2014/main" val="2452000872"/>
                    </a:ext>
                  </a:extLst>
                </a:gridCol>
                <a:gridCol w="6762769">
                  <a:extLst>
                    <a:ext uri="{9D8B030D-6E8A-4147-A177-3AD203B41FA5}">
                      <a16:colId xmlns:a16="http://schemas.microsoft.com/office/drawing/2014/main" val="3044753211"/>
                    </a:ext>
                  </a:extLst>
                </a:gridCol>
                <a:gridCol w="3094822">
                  <a:extLst>
                    <a:ext uri="{9D8B030D-6E8A-4147-A177-3AD203B41FA5}">
                      <a16:colId xmlns:a16="http://schemas.microsoft.com/office/drawing/2014/main" val="404671975"/>
                    </a:ext>
                  </a:extLst>
                </a:gridCol>
              </a:tblGrid>
              <a:tr h="656835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latin typeface="Montserrat" pitchFamily="2" charset="77"/>
                        </a:rPr>
                        <a:t>Strategy</a:t>
                      </a:r>
                      <a:endParaRPr lang="en-GB" sz="32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HK" sz="3200" b="1">
                          <a:latin typeface="Montserrat" pitchFamily="2" charset="77"/>
                        </a:rPr>
                        <a:t>Effect Size </a:t>
                      </a:r>
                      <a:r>
                        <a:rPr lang="en-HK" sz="3200">
                          <a:latin typeface="Montserrat" pitchFamily="2" charset="77"/>
                        </a:rPr>
                        <a:t>(d)</a:t>
                      </a:r>
                      <a:endParaRPr lang="en-GB" sz="32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663512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Montserrat" pitchFamily="2" charset="77"/>
                        </a:rPr>
                        <a:t>Screen 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Montserrat" pitchFamily="2" charset="77"/>
                        </a:rPr>
                        <a:t>-0.29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265629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Montserrat" pitchFamily="2" charset="77"/>
                        </a:rPr>
                        <a:t>Presence of mobile phones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800" dirty="0">
                          <a:latin typeface="Montserrat" pitchFamily="2" charset="77"/>
                        </a:rPr>
                        <a:t>-0.27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579618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Montserrat" pitchFamily="2" charset="77"/>
                        </a:rPr>
                        <a:t>Lectures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2800" dirty="0">
                          <a:latin typeface="Montserrat" pitchFamily="2" charset="77"/>
                        </a:rPr>
                        <a:t>-0.26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7999549"/>
                  </a:ext>
                </a:extLst>
              </a:tr>
              <a:tr h="5795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Montserrat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latin typeface="Montserrat" pitchFamily="2" charset="77"/>
                        </a:rPr>
                        <a:t>Anxiety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Montserrat" pitchFamily="2" charset="77"/>
                        </a:rPr>
                        <a:t>-0.40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555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79324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2F775-B1B6-E955-C3FF-7C5AA0F2D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ACC5D-9CA8-73D2-3D7D-B9AC000C3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HK" dirty="0"/>
              <a:t>Screen Time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547CCD-0C0D-4A5B-4BE5-AD3B63629C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168380"/>
            <a:ext cx="11229976" cy="1676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What it is:</a:t>
            </a:r>
            <a:r>
              <a:rPr lang="en-HK" sz="2600" b="1" dirty="0"/>
              <a:t> </a:t>
            </a:r>
            <a:endParaRPr lang="en-US" sz="2600" dirty="0">
              <a:solidFill>
                <a:srgbClr val="2D2D2D"/>
              </a:solidFill>
              <a:ea typeface="Calibri" pitchFamily="34" charset="-122"/>
              <a:cs typeface="Calibri" pitchFamily="34" charset="-120"/>
            </a:endParaRP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Time spent on screens for passive consumption: social media, entertainment, non-educational browsing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Why it works: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Associated with reduced learning outcomes, particularly for younger students.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600" b="1" dirty="0"/>
              <a:t>How to use it tomorrow:</a:t>
            </a:r>
            <a:r>
              <a:rPr lang="en-HK" sz="26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Be explicit with students about productive versus passive screen use.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Build phone-free focused learning periods into classroom routines.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Teach digital self-management as a skill, not just a rule.</a:t>
            </a:r>
            <a:endParaRPr lang="en-US" sz="26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D772897-025E-8547-B513-88059AC45302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-0.29</a:t>
            </a:r>
            <a:endParaRPr lang="en-GB" sz="2400" b="1" dirty="0"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0A066-964E-7171-41C9-21518BA99E49}"/>
              </a:ext>
            </a:extLst>
          </p:cNvPr>
          <p:cNvSpPr txBox="1"/>
          <p:nvPr/>
        </p:nvSpPr>
        <p:spPr>
          <a:xfrm>
            <a:off x="7669979" y="3723305"/>
            <a:ext cx="415688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FF0000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⚠  Negative influence: d = -0.29 means passive screen time is associated with reduced learning outcomes. Awareness matters.</a:t>
            </a:r>
            <a:endParaRPr lang="en-US" sz="1200" dirty="0">
              <a:solidFill>
                <a:srgbClr val="FF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009380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21504-A88F-9760-34F7-06BAFFA0D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D61B7-AA29-21AA-AF6C-DF35AC0B59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375548"/>
            <a:ext cx="9458326" cy="742950"/>
          </a:xfrm>
          <a:prstGeom prst="rect">
            <a:avLst/>
          </a:prstGeom>
        </p:spPr>
        <p:txBody>
          <a:bodyPr/>
          <a:lstStyle/>
          <a:p>
            <a:r>
              <a:rPr lang="en-HK" dirty="0"/>
              <a:t>Presence of Mobile Phones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096CCF-1298-7EC9-B296-C34D5B8C37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168380"/>
            <a:ext cx="11229976" cy="56896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What it is: </a:t>
            </a:r>
            <a:endParaRPr lang="en-GB" sz="2600" noProof="1">
              <a:solidFill>
                <a:srgbClr val="2D2D2D"/>
              </a:solidFill>
              <a:ea typeface="Calibri" pitchFamily="34" charset="-122"/>
              <a:cs typeface="Calibri" pitchFamily="34" charset="-120"/>
            </a:endParaRP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The presence of smartphones in the learning environment, even when not actively in use.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Why it works: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The mere presence of a phone, even face down, measurably reduces available working memory.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Establish clear phone-free norms for focused learning periods.</a:t>
            </a:r>
            <a:endParaRPr lang="en-GB" sz="2600" noProof="1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Provide secure storage so devices are genuinely out of sight and mind.</a:t>
            </a:r>
            <a:endParaRPr lang="en-GB" sz="2600" noProof="1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GB" sz="2600" noProof="1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Explain to students why it matters: understanding beats compliance.</a:t>
            </a:r>
            <a:endParaRPr lang="en-GB" sz="2600" noProof="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E7C8C5-C0A4-C791-5428-7A5943E25C68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-0.27</a:t>
            </a:r>
            <a:endParaRPr lang="en-GB" sz="2400" b="1" dirty="0"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39003-AED6-0B02-3AC5-B0A7E2B7E90E}"/>
              </a:ext>
            </a:extLst>
          </p:cNvPr>
          <p:cNvSpPr txBox="1"/>
          <p:nvPr/>
        </p:nvSpPr>
        <p:spPr>
          <a:xfrm>
            <a:off x="7669979" y="3723305"/>
            <a:ext cx="415688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FF0000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⚠  Negative influence: even unused phones in the room are associated with reduced cognitive performance in the research.</a:t>
            </a:r>
            <a:endParaRPr lang="en-US" sz="1200" dirty="0">
              <a:solidFill>
                <a:srgbClr val="FF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31872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37B84-D414-2C78-415B-EEE8F9FCD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B0658-25D7-FD01-AE5A-91803A8FF6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375548"/>
            <a:ext cx="9458326" cy="742950"/>
          </a:xfrm>
          <a:prstGeom prst="rect">
            <a:avLst/>
          </a:prstGeom>
        </p:spPr>
        <p:txBody>
          <a:bodyPr/>
          <a:lstStyle/>
          <a:p>
            <a:r>
              <a:rPr lang="en-HK" dirty="0"/>
              <a:t>Lectures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114EDD-EA33-E14D-7175-DA605D9B2A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8" y="1168380"/>
            <a:ext cx="11449051" cy="568962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What it is: </a:t>
            </a:r>
            <a:endParaRPr lang="en-GB" sz="2600" noProof="1">
              <a:solidFill>
                <a:srgbClr val="2D2D2D"/>
              </a:solidFill>
              <a:ea typeface="Calibri" pitchFamily="34" charset="-122"/>
              <a:cs typeface="Calibri" pitchFamily="34" charset="-120"/>
            </a:endParaRP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Extended, one-directional teacher talk without structured student interaction or processing time.</a:t>
            </a:r>
            <a:endParaRPr lang="en-US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Why it works: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Passive reception is poorly retained and rarely transferred to new contexts.</a:t>
            </a:r>
            <a:endParaRPr lang="en-US" sz="26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600" b="1" noProof="1"/>
              <a:t>How to use it tomorrow: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Break any extended explanation into 10-15 min (max) segments.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Interrupt with student thinking: a question to discuss, a problem to solve.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6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Use retrieval practice after explanation: close your notes, what do you remember?</a:t>
            </a:r>
            <a:endParaRPr lang="en-US" sz="2600" dirty="0"/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endParaRPr lang="en-GB" sz="2600" noProof="1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D903565-ABDA-B997-8EF9-8E5560BBBCF8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-0.26</a:t>
            </a:r>
            <a:endParaRPr lang="en-GB" sz="2400" b="1" dirty="0"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007341-3225-4EBB-4D60-3E20C5D337A9}"/>
              </a:ext>
            </a:extLst>
          </p:cNvPr>
          <p:cNvSpPr txBox="1"/>
          <p:nvPr/>
        </p:nvSpPr>
        <p:spPr>
          <a:xfrm>
            <a:off x="7636728" y="3823027"/>
            <a:ext cx="415688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FF0000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⚠  Negative influence: long uninterrupted teacher talk is associated with reduced outcomes across all age groups. Interaction is not optional.</a:t>
            </a:r>
            <a:endParaRPr lang="en-US" sz="1200" dirty="0">
              <a:solidFill>
                <a:srgbClr val="FF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793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01AAA2-C34D-ACBD-CB00-8791EB6ED6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Objectives: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58CFC-ED4F-0572-0265-CD7A6E455F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2211185"/>
            <a:ext cx="10644378" cy="3160914"/>
          </a:xfrm>
        </p:spPr>
        <p:txBody>
          <a:bodyPr/>
          <a:lstStyle/>
          <a:p>
            <a:pPr marL="762000" lvl="1" indent="-749300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Understand Hattie’s Visible Learning model</a:t>
            </a:r>
          </a:p>
          <a:p>
            <a:pPr marL="762000" lvl="1" indent="-749300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Interpret what the effect size means</a:t>
            </a:r>
          </a:p>
          <a:p>
            <a:pPr marL="762000" lvl="1" indent="-749300">
              <a:lnSpc>
                <a:spcPct val="100000"/>
              </a:lnSpc>
              <a:buBlip>
                <a:blip r:embed="rId2"/>
              </a:buBlip>
            </a:pPr>
            <a:r>
              <a:rPr lang="en-HK" sz="3600" dirty="0"/>
              <a:t>Explore </a:t>
            </a:r>
            <a:r>
              <a:rPr lang="en-US" sz="3600" dirty="0"/>
              <a:t>high-impact strategies and the conditions under which they work best</a:t>
            </a:r>
          </a:p>
          <a:p>
            <a:pPr marL="762000" lvl="1" indent="-749300">
              <a:lnSpc>
                <a:spcPct val="100000"/>
              </a:lnSpc>
              <a:buBlip>
                <a:blip r:embed="rId2"/>
              </a:buBlip>
            </a:pPr>
            <a:endParaRPr lang="en-HK" sz="3600" dirty="0"/>
          </a:p>
        </p:txBody>
      </p:sp>
    </p:spTree>
    <p:extLst>
      <p:ext uri="{BB962C8B-B14F-4D97-AF65-F5344CB8AC3E}">
        <p14:creationId xmlns:p14="http://schemas.microsoft.com/office/powerpoint/2010/main" val="18345724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127B82-E56E-6768-3D52-FD4D8A909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1E1BF-2094-10CB-7CAA-6F16F58E19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HK" dirty="0"/>
              <a:t>Anxiety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0CC3FD-6C08-161B-A9EB-A648E10AD9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168380"/>
            <a:ext cx="11229976" cy="167640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What it is:</a:t>
            </a:r>
            <a:r>
              <a:rPr lang="en-HK" sz="2400" b="1" dirty="0"/>
              <a:t> </a:t>
            </a:r>
            <a:endParaRPr lang="en-US" sz="2400" dirty="0">
              <a:solidFill>
                <a:srgbClr val="2D2D2D"/>
              </a:solidFill>
              <a:ea typeface="Calibri" pitchFamily="34" charset="-122"/>
              <a:cs typeface="Calibri" pitchFamily="34" charset="-120"/>
            </a:endParaRP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High levels of student anxiety about learning, performance, or school.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Why it works:</a:t>
            </a:r>
            <a:r>
              <a:rPr lang="en-HK" sz="24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Anxiety impairs working memory, reduces risk-taking, and directly undermines learning.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How to use it tomorrow:</a:t>
            </a:r>
            <a:r>
              <a:rPr lang="en-HK" sz="2400" b="1" dirty="0"/>
              <a:t> 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Create psychologically safe classrooms where mistakes are expected and valued.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Separate performance from worth: struggling does not mean failing.</a:t>
            </a:r>
          </a:p>
          <a:p>
            <a:pPr marL="534988" indent="-534988">
              <a:lnSpc>
                <a:spcPct val="100000"/>
              </a:lnSpc>
              <a:buBlip>
                <a:blip r:embed="rId3"/>
              </a:buBlip>
            </a:pPr>
            <a:r>
              <a:rPr lang="en-US" sz="24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Teach evidence-based regulation skills: breathing, reframing,        and perspective-taking.</a:t>
            </a:r>
            <a:endParaRPr lang="en-US" sz="24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68CB41A-BE45-E1F2-1B26-3418CE0C67FD}"/>
              </a:ext>
            </a:extLst>
          </p:cNvPr>
          <p:cNvSpPr/>
          <p:nvPr/>
        </p:nvSpPr>
        <p:spPr>
          <a:xfrm>
            <a:off x="10201275" y="353461"/>
            <a:ext cx="1771650" cy="714375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77"/>
              </a:rPr>
              <a:t>-0.40</a:t>
            </a:r>
            <a:endParaRPr lang="en-GB" sz="2400" b="1" dirty="0"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7CBE34-F377-F0C3-E78F-062183AD4B48}"/>
              </a:ext>
            </a:extLst>
          </p:cNvPr>
          <p:cNvSpPr txBox="1"/>
          <p:nvPr/>
        </p:nvSpPr>
        <p:spPr>
          <a:xfrm>
            <a:off x="7669978" y="3690055"/>
            <a:ext cx="4156883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rgbClr val="FF0000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⚠  Strongest negative influence shown here (d = -0.40). Psychological safety is not a soft extra. It is a prerequisite for learning.</a:t>
            </a:r>
            <a:endParaRPr lang="en-US" sz="1200" dirty="0">
              <a:solidFill>
                <a:srgbClr val="FF00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25926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43B068-BE56-795E-4CA7-A2C61FF7D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158834"/>
              </p:ext>
            </p:extLst>
          </p:nvPr>
        </p:nvGraphicFramePr>
        <p:xfrm>
          <a:off x="604751" y="103750"/>
          <a:ext cx="11432079" cy="6679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7213">
                  <a:extLst>
                    <a:ext uri="{9D8B030D-6E8A-4147-A177-3AD203B41FA5}">
                      <a16:colId xmlns:a16="http://schemas.microsoft.com/office/drawing/2014/main" val="591323666"/>
                    </a:ext>
                  </a:extLst>
                </a:gridCol>
                <a:gridCol w="3419518">
                  <a:extLst>
                    <a:ext uri="{9D8B030D-6E8A-4147-A177-3AD203B41FA5}">
                      <a16:colId xmlns:a16="http://schemas.microsoft.com/office/drawing/2014/main" val="727628097"/>
                    </a:ext>
                  </a:extLst>
                </a:gridCol>
                <a:gridCol w="1119231">
                  <a:extLst>
                    <a:ext uri="{9D8B030D-6E8A-4147-A177-3AD203B41FA5}">
                      <a16:colId xmlns:a16="http://schemas.microsoft.com/office/drawing/2014/main" val="2740533018"/>
                    </a:ext>
                  </a:extLst>
                </a:gridCol>
                <a:gridCol w="4256117">
                  <a:extLst>
                    <a:ext uri="{9D8B030D-6E8A-4147-A177-3AD203B41FA5}">
                      <a16:colId xmlns:a16="http://schemas.microsoft.com/office/drawing/2014/main" val="162349559"/>
                    </a:ext>
                  </a:extLst>
                </a:gridCol>
              </a:tblGrid>
              <a:tr h="4349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HK" sz="1600" b="1" u="none" strike="noStrike" dirty="0">
                          <a:solidFill>
                            <a:srgbClr val="C3A48C"/>
                          </a:solidFill>
                          <a:effectLst/>
                          <a:latin typeface="Montserrat" pitchFamily="2" charset="77"/>
                        </a:rPr>
                        <a:t>Teacher action</a:t>
                      </a:r>
                      <a:endParaRPr lang="en-HK" sz="1600" b="1" i="0" u="none" strike="noStrike" dirty="0">
                        <a:solidFill>
                          <a:srgbClr val="C3A48C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1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HK" sz="1600" b="1" u="none" strike="noStrike" dirty="0">
                          <a:solidFill>
                            <a:srgbClr val="C3A48C"/>
                          </a:solidFill>
                          <a:effectLst/>
                          <a:latin typeface="Montserrat" pitchFamily="2" charset="77"/>
                        </a:rPr>
                        <a:t>Linked source influence(s)</a:t>
                      </a:r>
                      <a:endParaRPr lang="en-HK" sz="1600" b="1" i="0" u="none" strike="noStrike" dirty="0">
                        <a:solidFill>
                          <a:srgbClr val="C3A48C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1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HK" sz="1600" b="1" u="none" strike="noStrike" dirty="0">
                          <a:solidFill>
                            <a:srgbClr val="C3A48C"/>
                          </a:solidFill>
                          <a:effectLst/>
                          <a:latin typeface="Montserrat" pitchFamily="2" charset="77"/>
                        </a:rPr>
                        <a:t>Impact value(s)</a:t>
                      </a:r>
                      <a:endParaRPr lang="en-HK" sz="1600" b="1" i="0" u="none" strike="noStrike" dirty="0">
                        <a:solidFill>
                          <a:srgbClr val="C3A48C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1B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HK" sz="1600" b="1" u="none" strike="noStrike" dirty="0">
                          <a:solidFill>
                            <a:srgbClr val="C3A48C"/>
                          </a:solidFill>
                          <a:effectLst/>
                          <a:latin typeface="Montserrat" pitchFamily="2" charset="77"/>
                        </a:rPr>
                        <a:t>Why it is a good teacher bet</a:t>
                      </a:r>
                      <a:endParaRPr lang="en-HK" sz="1600" b="1" i="0" u="none" strike="noStrike" dirty="0">
                        <a:solidFill>
                          <a:srgbClr val="C3A48C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1B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92702"/>
                  </a:ext>
                </a:extLst>
              </a:tr>
              <a:tr h="64867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Know where students are, then adapt teaching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Teacher estimates of achievement; prior achievement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1.30; 0.73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High value, highly actionable when based on evidence rather than assumptions.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318023"/>
                  </a:ext>
                </a:extLst>
              </a:tr>
              <a:tr h="43499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Make learning intentions and success criteria clear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Teacher clarity; clear goal intentions; success criteria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0.85; 0.44; 0.64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 dirty="0">
                          <a:effectLst/>
                          <a:latin typeface="Montserrat" pitchFamily="2" charset="77"/>
                        </a:rPr>
                        <a:t>Gives students a clear destination and lets feedback and self-monitoring work.</a:t>
                      </a:r>
                      <a:endParaRPr lang="en-HK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067898"/>
                  </a:ext>
                </a:extLst>
              </a:tr>
              <a:tr h="64867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Model and guide new learning explicitly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Explicit teaching strategies; Direct Instruction; worked examples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0.63; 0.56; 0.47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Strong practical fit for new or difficult content, especially with checking for understanding.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673434"/>
                  </a:ext>
                </a:extLst>
              </a:tr>
              <a:tr h="64867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Check all students' understanding during learning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Questioning; formative evaluation; classroom discussion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0.49; 0.40; 0.82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Turns assessment into a next teaching decision, rather than a record after the fact.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49148"/>
                  </a:ext>
                </a:extLst>
              </a:tr>
              <a:tr h="64867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 dirty="0">
                          <a:effectLst/>
                          <a:latin typeface="Montserrat" pitchFamily="2" charset="77"/>
                        </a:rPr>
                        <a:t>Give feedback students can act on</a:t>
                      </a:r>
                      <a:endParaRPr lang="en-HK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 dirty="0">
                          <a:effectLst/>
                          <a:latin typeface="Montserrat" pitchFamily="2" charset="77"/>
                        </a:rPr>
                        <a:t>Feedback; feedback from students; feedback tasks and processes; feedback timing</a:t>
                      </a:r>
                      <a:endParaRPr lang="en-HK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0.51; 0.47; 0.63; 0.89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 dirty="0">
                          <a:effectLst/>
                          <a:latin typeface="Montserrat" pitchFamily="2" charset="77"/>
                        </a:rPr>
                        <a:t>Feedback has the most value when it changes student thinking or teacher action.</a:t>
                      </a:r>
                      <a:endParaRPr lang="en-HK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60537"/>
                  </a:ext>
                </a:extLst>
              </a:tr>
              <a:tr h="43499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Build retrieval, spacing and deliberate practice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Practice testing; spaced vs. mass practice; deliberate practice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0.49; 0.59; 0.49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Good routine for retaining and strengthening core knowledge.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13230"/>
                  </a:ext>
                </a:extLst>
              </a:tr>
              <a:tr h="43499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Teach students learning strategies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Meta-cognitive strategies; self-regulation; self-explanation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0.52; 0.51; 0.55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Helps students know what to do when they do not know what to do.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452739"/>
                  </a:ext>
                </a:extLst>
              </a:tr>
              <a:tr h="64867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Create a safe, cohesive classroom climate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Decreasing disruptive behavior; classroom cohesion; teacher-student relationships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0.82; 0.66; 0.62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 dirty="0">
                          <a:effectLst/>
                          <a:latin typeface="Montserrat" pitchFamily="2" charset="77"/>
                        </a:rPr>
                        <a:t>Protects attention, trust, feedback use and willingness to make errors visible.</a:t>
                      </a:r>
                      <a:endParaRPr lang="en-HK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753012"/>
                  </a:ext>
                </a:extLst>
              </a:tr>
              <a:tr h="43499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Use structured peer and group learning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Cooperative learning; peer tutoring; small-group learning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0.53; 0.66; 0.46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Useful when roles, accountability and success criteria are explicit.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20704"/>
                  </a:ext>
                </a:extLst>
              </a:tr>
              <a:tr h="43499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Treat technology as support, not pedagogy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 dirty="0">
                          <a:effectLst/>
                          <a:latin typeface="Montserrat" pitchFamily="2" charset="77"/>
                        </a:rPr>
                        <a:t>ICT; intelligent tutoring systems; simulations; mobile phones</a:t>
                      </a:r>
                      <a:endParaRPr lang="en-HK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>
                          <a:effectLst/>
                          <a:latin typeface="Montserrat" pitchFamily="2" charset="77"/>
                        </a:rPr>
                        <a:t>0.51; 0.52; 0.53; -0.27</a:t>
                      </a:r>
                      <a:endParaRPr lang="en-HK" sz="16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HK" sz="1600" u="none" strike="noStrike" dirty="0">
                          <a:effectLst/>
                          <a:latin typeface="Montserrat" pitchFamily="2" charset="77"/>
                        </a:rPr>
                        <a:t>Technology works when it improves instruction, practice, feedback or access.</a:t>
                      </a:r>
                      <a:endParaRPr lang="en-HK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8705" marR="8705" marT="8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827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4056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04CB92-2128-4AD1-0109-D9E0056589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10167857" cy="742950"/>
          </a:xfrm>
        </p:spPr>
        <p:txBody>
          <a:bodyPr/>
          <a:lstStyle/>
          <a:p>
            <a:r>
              <a:rPr lang="en-GB" dirty="0"/>
              <a:t>Mind Frames: </a:t>
            </a:r>
            <a:r>
              <a:rPr lang="en-HK" dirty="0"/>
              <a:t>"How we think matters most" ~ Hattie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AF5FA-CA1C-1FAA-706D-867724494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2076772"/>
            <a:ext cx="10644378" cy="444801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/>
              <a:t>Hattie developed </a:t>
            </a:r>
            <a:r>
              <a:rPr lang="en-US" sz="3600" b="1" dirty="0"/>
              <a:t>10 Mind Frames </a:t>
            </a:r>
            <a:r>
              <a:rPr lang="en-US" sz="3600" dirty="0"/>
              <a:t>for Visible Learning. They’re the </a:t>
            </a:r>
            <a:r>
              <a:rPr lang="en-US" sz="3600" b="1" dirty="0"/>
              <a:t>mental models</a:t>
            </a:r>
            <a:r>
              <a:rPr lang="en-US" sz="3600" dirty="0"/>
              <a:t> and </a:t>
            </a:r>
            <a:r>
              <a:rPr lang="en-US" sz="3600" b="1" dirty="0"/>
              <a:t>core beliefs</a:t>
            </a:r>
            <a:r>
              <a:rPr lang="en-US" sz="3600" dirty="0"/>
              <a:t> that underpin expert teaching.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3200" dirty="0"/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GB" sz="3600" b="1" dirty="0"/>
              <a:t>Thinking</a:t>
            </a:r>
            <a:r>
              <a:rPr lang="en-GB" sz="3600" dirty="0"/>
              <a:t> About </a:t>
            </a:r>
            <a:r>
              <a:rPr lang="en-GB" sz="3600" b="1" dirty="0"/>
              <a:t>Impact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GB" sz="3600" b="1" dirty="0"/>
              <a:t>Change</a:t>
            </a:r>
            <a:r>
              <a:rPr lang="en-GB" sz="3600" dirty="0"/>
              <a:t> &amp; </a:t>
            </a:r>
            <a:r>
              <a:rPr lang="en-GB" sz="3600" b="1" dirty="0"/>
              <a:t>Challenge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en-HK" sz="3600" b="1" dirty="0"/>
              <a:t>Learning-Focused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en-GB" sz="3600" dirty="0"/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endParaRPr lang="en-GB" sz="3600" dirty="0"/>
          </a:p>
        </p:txBody>
      </p:sp>
      <p:sp>
        <p:nvSpPr>
          <p:cNvPr id="4" name="Decagon 3">
            <a:extLst>
              <a:ext uri="{FF2B5EF4-FFF2-40B4-BE49-F238E27FC236}">
                <a16:creationId xmlns:a16="http://schemas.microsoft.com/office/drawing/2014/main" id="{FFD506E1-FD3F-EA7D-233B-23AEFC914C7B}"/>
              </a:ext>
            </a:extLst>
          </p:cNvPr>
          <p:cNvSpPr/>
          <p:nvPr/>
        </p:nvSpPr>
        <p:spPr>
          <a:xfrm>
            <a:off x="8803038" y="4479010"/>
            <a:ext cx="2417736" cy="2247253"/>
          </a:xfrm>
          <a:prstGeom prst="decagon">
            <a:avLst/>
          </a:prstGeom>
          <a:solidFill>
            <a:srgbClr val="C3A4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15195D"/>
                </a:solidFill>
                <a:latin typeface="Montserrat" pitchFamily="2" charset="77"/>
              </a:rPr>
              <a:t>These are based on the Newer “10 </a:t>
            </a:r>
            <a:r>
              <a:rPr lang="en-GB" sz="2000" b="1" dirty="0" err="1">
                <a:solidFill>
                  <a:srgbClr val="15195D"/>
                </a:solidFill>
                <a:latin typeface="Montserrat" pitchFamily="2" charset="77"/>
              </a:rPr>
              <a:t>MindFrames</a:t>
            </a:r>
            <a:r>
              <a:rPr lang="en-GB" sz="2000" b="1" dirty="0">
                <a:solidFill>
                  <a:srgbClr val="15195D"/>
                </a:solidFill>
                <a:latin typeface="Montserrat" pitchFamily="2" charset="77"/>
              </a:rPr>
              <a:t> for Visible Learning”</a:t>
            </a:r>
          </a:p>
        </p:txBody>
      </p:sp>
    </p:spTree>
    <p:extLst>
      <p:ext uri="{BB962C8B-B14F-4D97-AF65-F5344CB8AC3E}">
        <p14:creationId xmlns:p14="http://schemas.microsoft.com/office/powerpoint/2010/main" val="30469975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B8A1F1-9CE4-7575-A6F1-9AB89902AB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sz="3200" dirty="0"/>
              <a:t>I am an </a:t>
            </a:r>
            <a:r>
              <a:rPr lang="en-HK" sz="3200" b="1" dirty="0"/>
              <a:t>evaluator</a:t>
            </a:r>
            <a:r>
              <a:rPr lang="en-HK" sz="3200" dirty="0"/>
              <a:t> of my </a:t>
            </a:r>
            <a:r>
              <a:rPr lang="en-HK" sz="3200" b="1" dirty="0"/>
              <a:t>impact</a:t>
            </a:r>
            <a:r>
              <a:rPr lang="en-HK" sz="3200" dirty="0"/>
              <a:t> on student </a:t>
            </a:r>
            <a:r>
              <a:rPr lang="en-HK" sz="3200" b="1" dirty="0"/>
              <a:t>learning</a:t>
            </a:r>
            <a:r>
              <a:rPr lang="en-HK" sz="32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sz="3200" dirty="0"/>
              <a:t>I see </a:t>
            </a:r>
            <a:r>
              <a:rPr lang="en-HK" sz="3200" b="1" dirty="0"/>
              <a:t>assessment</a:t>
            </a:r>
            <a:r>
              <a:rPr lang="en-HK" sz="3200" dirty="0"/>
              <a:t> as </a:t>
            </a:r>
            <a:r>
              <a:rPr lang="en-HK" sz="3200" b="1" dirty="0"/>
              <a:t>informing</a:t>
            </a:r>
            <a:r>
              <a:rPr lang="en-HK" sz="3200" dirty="0"/>
              <a:t> my impact and </a:t>
            </a:r>
            <a:r>
              <a:rPr lang="en-HK" sz="3200" b="1" dirty="0"/>
              <a:t>next steps</a:t>
            </a:r>
            <a:r>
              <a:rPr lang="en-HK" sz="32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sz="3200" dirty="0"/>
              <a:t>I </a:t>
            </a:r>
            <a:r>
              <a:rPr lang="en-HK" sz="3200" b="1" dirty="0"/>
              <a:t>give</a:t>
            </a:r>
            <a:r>
              <a:rPr lang="en-HK" sz="3200" dirty="0"/>
              <a:t> and </a:t>
            </a:r>
            <a:r>
              <a:rPr lang="en-HK" sz="3200" b="1" dirty="0"/>
              <a:t>help</a:t>
            </a:r>
            <a:r>
              <a:rPr lang="en-HK" sz="3200" dirty="0"/>
              <a:t> students </a:t>
            </a:r>
            <a:r>
              <a:rPr lang="en-HK" sz="3200" b="1" dirty="0"/>
              <a:t>understand feedback</a:t>
            </a:r>
            <a:r>
              <a:rPr lang="en-HK" sz="3200" dirty="0"/>
              <a:t>, and I </a:t>
            </a:r>
            <a:r>
              <a:rPr lang="en-HK" sz="3200" b="1" dirty="0"/>
              <a:t>interpret</a:t>
            </a:r>
            <a:r>
              <a:rPr lang="en-HK" sz="3200" dirty="0"/>
              <a:t> and </a:t>
            </a:r>
            <a:r>
              <a:rPr lang="en-HK" sz="3200" b="1" dirty="0"/>
              <a:t>act on </a:t>
            </a:r>
            <a:r>
              <a:rPr lang="en-HK" sz="3200" dirty="0"/>
              <a:t>feedback to me.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HK" sz="3200" dirty="0"/>
              <a:t>I </a:t>
            </a:r>
            <a:r>
              <a:rPr lang="en-HK" sz="3200" b="1" dirty="0"/>
              <a:t>collaborate</a:t>
            </a:r>
            <a:r>
              <a:rPr lang="en-HK" sz="3200" dirty="0"/>
              <a:t> with </a:t>
            </a:r>
            <a:r>
              <a:rPr lang="en-HK" sz="3200" b="1" dirty="0"/>
              <a:t>peers</a:t>
            </a:r>
            <a:r>
              <a:rPr lang="en-HK" sz="3200" dirty="0"/>
              <a:t> and </a:t>
            </a:r>
            <a:r>
              <a:rPr lang="en-HK" sz="3200" b="1" dirty="0"/>
              <a:t>students</a:t>
            </a:r>
            <a:r>
              <a:rPr lang="en-HK" sz="3200" dirty="0"/>
              <a:t> about </a:t>
            </a:r>
            <a:r>
              <a:rPr lang="en-HK" sz="3200" b="1" dirty="0"/>
              <a:t>progress</a:t>
            </a:r>
            <a:r>
              <a:rPr lang="en-HK" sz="3200" dirty="0"/>
              <a:t> and </a:t>
            </a:r>
            <a:r>
              <a:rPr lang="en-HK" sz="3200" b="1" dirty="0"/>
              <a:t>impact</a:t>
            </a:r>
            <a:r>
              <a:rPr lang="en-HK" sz="32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1C91D-E050-AA3B-2045-762D2FD886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5683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9D602-C2AC-0998-EAAD-B18EB4529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90EAE-8493-3D20-1028-9F7AE14FEE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Montserrat" pitchFamily="2" charset="77"/>
              </a:rPr>
              <a:t>Change &amp; Challenge</a:t>
            </a:r>
            <a:endParaRPr lang="en-HK" dirty="0">
              <a:solidFill>
                <a:srgbClr val="7C1B3C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7EACFF-FC39-EF04-8136-CBF730CE39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467638"/>
            <a:ext cx="11103525" cy="3104362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5"/>
            </a:pPr>
            <a:r>
              <a:rPr lang="en-HK" sz="3200" dirty="0"/>
              <a:t>I am a </a:t>
            </a:r>
            <a:r>
              <a:rPr lang="en-HK" sz="3200" b="1" dirty="0"/>
              <a:t>change agent </a:t>
            </a:r>
            <a:r>
              <a:rPr lang="en-HK" sz="3200" dirty="0"/>
              <a:t>and </a:t>
            </a:r>
            <a:r>
              <a:rPr lang="en-HK" sz="3200" b="1" dirty="0"/>
              <a:t>believe</a:t>
            </a:r>
            <a:r>
              <a:rPr lang="en-HK" sz="3200" dirty="0"/>
              <a:t> all students can improve.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5"/>
            </a:pPr>
            <a:r>
              <a:rPr lang="en-HK" sz="3200" dirty="0"/>
              <a:t>I </a:t>
            </a:r>
            <a:r>
              <a:rPr lang="en-HK" sz="3200" b="1" dirty="0"/>
              <a:t>strive for challenge</a:t>
            </a:r>
            <a:r>
              <a:rPr lang="en-HK" sz="3200" dirty="0"/>
              <a:t>, not just to do my best.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5"/>
            </a:pPr>
            <a:r>
              <a:rPr lang="en-US" sz="32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I </a:t>
            </a:r>
            <a:r>
              <a:rPr lang="en-US" sz="3200" b="1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explicitly</a:t>
            </a:r>
            <a:r>
              <a:rPr lang="en-US" sz="32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 inform students what </a:t>
            </a:r>
            <a:r>
              <a:rPr lang="en-US" sz="3200" b="1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successful impact looks</a:t>
            </a:r>
            <a:r>
              <a:rPr lang="en-US" sz="3200" dirty="0">
                <a:solidFill>
                  <a:srgbClr val="2D2D2D"/>
                </a:solidFill>
                <a:ea typeface="Calibri" pitchFamily="34" charset="-122"/>
                <a:cs typeface="Calibri" pitchFamily="34" charset="-120"/>
              </a:rPr>
              <a:t> like from the outset.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79964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56A9E-59DA-E719-43E2-D438849DE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50926-57A2-0A06-56B9-E05D471D73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HK" b="1" dirty="0">
                <a:solidFill>
                  <a:srgbClr val="002060"/>
                </a:solidFill>
              </a:rPr>
              <a:t>Learning-Focused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FAD87C-706C-F97C-18B6-E3AC9EA111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999653"/>
            <a:ext cx="11103525" cy="1676400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en-HK" sz="3200" dirty="0"/>
              <a:t>I </a:t>
            </a:r>
            <a:r>
              <a:rPr lang="en-HK" sz="3200" b="1" dirty="0"/>
              <a:t>engage</a:t>
            </a:r>
            <a:r>
              <a:rPr lang="en-HK" sz="3200" dirty="0"/>
              <a:t> in </a:t>
            </a:r>
            <a:r>
              <a:rPr lang="en-HK" sz="3200" b="1" dirty="0"/>
              <a:t>dialogue</a:t>
            </a:r>
            <a:r>
              <a:rPr lang="en-HK" sz="3200" dirty="0"/>
              <a:t>, not monologue.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en-HK" sz="3200" dirty="0"/>
              <a:t>I </a:t>
            </a:r>
            <a:r>
              <a:rPr lang="en-HK" sz="3200" b="1" dirty="0"/>
              <a:t>build relationships </a:t>
            </a:r>
            <a:r>
              <a:rPr lang="en-HK" sz="3200" dirty="0"/>
              <a:t>and </a:t>
            </a:r>
            <a:r>
              <a:rPr lang="en-HK" sz="3200" b="1" dirty="0"/>
              <a:t>trust</a:t>
            </a:r>
            <a:r>
              <a:rPr lang="en-HK" sz="3200" dirty="0"/>
              <a:t>, where it’s </a:t>
            </a:r>
            <a:r>
              <a:rPr lang="en-HK" sz="3200" b="1" dirty="0"/>
              <a:t>safe</a:t>
            </a:r>
            <a:r>
              <a:rPr lang="en-HK" sz="3200" dirty="0"/>
              <a:t> to make </a:t>
            </a:r>
            <a:r>
              <a:rPr lang="en-HK" sz="3200" b="1" dirty="0"/>
              <a:t>mistakes</a:t>
            </a:r>
            <a:r>
              <a:rPr lang="en-HK" sz="3200" dirty="0"/>
              <a:t>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 startAt="8"/>
            </a:pPr>
            <a:r>
              <a:rPr lang="en-HK" sz="3200" dirty="0"/>
              <a:t>I </a:t>
            </a:r>
            <a:r>
              <a:rPr lang="en-HK" sz="3200" b="1" dirty="0"/>
              <a:t>focus</a:t>
            </a:r>
            <a:r>
              <a:rPr lang="en-HK" sz="3200" dirty="0"/>
              <a:t> on </a:t>
            </a:r>
            <a:r>
              <a:rPr lang="en-HK" sz="3200" b="1" dirty="0"/>
              <a:t>learning</a:t>
            </a:r>
            <a:r>
              <a:rPr lang="en-HK" sz="3200" dirty="0"/>
              <a:t>, and the language of learning.</a:t>
            </a:r>
          </a:p>
        </p:txBody>
      </p:sp>
    </p:spTree>
    <p:extLst>
      <p:ext uri="{BB962C8B-B14F-4D97-AF65-F5344CB8AC3E}">
        <p14:creationId xmlns:p14="http://schemas.microsoft.com/office/powerpoint/2010/main" val="3961164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2D296-BECC-3CB9-7457-40E6A3434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244138" cy="742950"/>
          </a:xfrm>
        </p:spPr>
        <p:txBody>
          <a:bodyPr/>
          <a:lstStyle/>
          <a:p>
            <a:r>
              <a:rPr lang="en-HK" dirty="0"/>
              <a:t>Strategy to Practice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512C3-140F-5602-3E9D-51E1AB340E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3307514"/>
          </a:xfrm>
        </p:spPr>
        <p:txBody>
          <a:bodyPr/>
          <a:lstStyle/>
          <a:p>
            <a:pPr marL="0" indent="0">
              <a:buNone/>
            </a:pPr>
            <a:r>
              <a:rPr lang="en-HK" sz="3600" b="1" dirty="0"/>
              <a:t>Objective:</a:t>
            </a:r>
          </a:p>
          <a:p>
            <a:pPr marL="0" indent="0" algn="ctr">
              <a:buNone/>
            </a:pPr>
            <a:br>
              <a:rPr lang="en-HK" sz="3600" dirty="0"/>
            </a:br>
            <a:r>
              <a:rPr lang="en-HK" sz="3600" dirty="0"/>
              <a:t>Identify and plan for the use of high-impact strategies in your classroom, based on </a:t>
            </a:r>
            <a:r>
              <a:rPr lang="en-HK" sz="3600" i="1" dirty="0"/>
              <a:t>Visible Learning</a:t>
            </a:r>
            <a:r>
              <a:rPr lang="en-HK" sz="3600" dirty="0"/>
              <a:t> research.</a:t>
            </a:r>
          </a:p>
        </p:txBody>
      </p:sp>
    </p:spTree>
    <p:extLst>
      <p:ext uri="{BB962C8B-B14F-4D97-AF65-F5344CB8AC3E}">
        <p14:creationId xmlns:p14="http://schemas.microsoft.com/office/powerpoint/2010/main" val="36469170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1B83AC-8037-9080-2763-03575D516C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201" y="330003"/>
            <a:ext cx="7581900" cy="742950"/>
          </a:xfrm>
        </p:spPr>
        <p:txBody>
          <a:bodyPr/>
          <a:lstStyle/>
          <a:p>
            <a:r>
              <a:rPr lang="en-GB" dirty="0"/>
              <a:t>Instructions: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085D7-D4F0-1D71-2C0D-CD0F6E5B1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811" y="1072953"/>
            <a:ext cx="10644378" cy="522204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HK" b="1" dirty="0"/>
              <a:t>Sort the Strategies (10 mins)</a:t>
            </a:r>
            <a:endParaRPr lang="en-HK" dirty="0"/>
          </a:p>
          <a:p>
            <a:pPr marL="719138" indent="-719138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Review the strategy cards provided.</a:t>
            </a:r>
          </a:p>
          <a:p>
            <a:pPr marL="719138" indent="-719138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In your group, sort them into 3 columns:</a:t>
            </a:r>
          </a:p>
          <a:p>
            <a:pPr marL="0" indent="0">
              <a:lnSpc>
                <a:spcPct val="100000"/>
              </a:lnSpc>
              <a:buNone/>
            </a:pPr>
            <a:endParaRPr lang="en-HK" sz="2000" dirty="0"/>
          </a:p>
          <a:p>
            <a:pPr marL="0" indent="0" algn="ctr">
              <a:lnSpc>
                <a:spcPct val="100000"/>
              </a:lnSpc>
              <a:buNone/>
            </a:pPr>
            <a:endParaRPr lang="en-HK" dirty="0"/>
          </a:p>
          <a:p>
            <a:pPr marL="719138" indent="-719138">
              <a:lnSpc>
                <a:spcPct val="100000"/>
              </a:lnSpc>
              <a:buNone/>
            </a:pPr>
            <a:r>
              <a:rPr lang="en-HK" b="1" dirty="0"/>
              <a:t>Choose &amp; Explore (10 mins)</a:t>
            </a:r>
            <a:endParaRPr lang="en-HK" dirty="0"/>
          </a:p>
          <a:p>
            <a:pPr marL="719138" indent="-719138">
              <a:lnSpc>
                <a:spcPct val="100000"/>
              </a:lnSpc>
              <a:buBlip>
                <a:blip r:embed="rId3"/>
              </a:buBlip>
            </a:pPr>
            <a:r>
              <a:rPr lang="en-HK" dirty="0"/>
              <a:t>Pick one “🚀 New to Try” strategy.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HK" b="1" dirty="0"/>
              <a:t>Discuss</a:t>
            </a:r>
            <a:r>
              <a:rPr lang="en-HK" dirty="0"/>
              <a:t>:</a:t>
            </a:r>
          </a:p>
          <a:p>
            <a:pPr marL="1071563" lvl="1" indent="-614363">
              <a:lnSpc>
                <a:spcPct val="100000"/>
              </a:lnSpc>
              <a:buBlip>
                <a:blip r:embed="rId3"/>
              </a:buBlip>
            </a:pPr>
            <a:r>
              <a:rPr lang="en-HK" sz="2800" dirty="0"/>
              <a:t>What could this look like in your subject/classroom?</a:t>
            </a:r>
          </a:p>
          <a:p>
            <a:pPr marL="1071563" lvl="1" indent="-614363">
              <a:lnSpc>
                <a:spcPct val="100000"/>
              </a:lnSpc>
              <a:buBlip>
                <a:blip r:embed="rId3"/>
              </a:buBlip>
            </a:pPr>
            <a:r>
              <a:rPr lang="en-HK" sz="2800" dirty="0"/>
              <a:t>What would students be doing differently?</a:t>
            </a:r>
          </a:p>
          <a:p>
            <a:pPr marL="1071563" lvl="1" indent="-614363">
              <a:lnSpc>
                <a:spcPct val="100000"/>
              </a:lnSpc>
              <a:buBlip>
                <a:blip r:embed="rId3"/>
              </a:buBlip>
            </a:pPr>
            <a:r>
              <a:rPr lang="en-HK" sz="2800" dirty="0"/>
              <a:t>How will you know it worked?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DD3893-72A6-ADE2-9D7C-A3C6BD31D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348618"/>
              </p:ext>
            </p:extLst>
          </p:nvPr>
        </p:nvGraphicFramePr>
        <p:xfrm>
          <a:off x="773811" y="2768139"/>
          <a:ext cx="11144250" cy="89177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94810">
                  <a:extLst>
                    <a:ext uri="{9D8B030D-6E8A-4147-A177-3AD203B41FA5}">
                      <a16:colId xmlns:a16="http://schemas.microsoft.com/office/drawing/2014/main" val="355947417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920469079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827676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HK" sz="2800" dirty="0">
                          <a:solidFill>
                            <a:srgbClr val="15195D"/>
                          </a:solidFill>
                          <a:latin typeface="Montserrat" pitchFamily="2" charset="77"/>
                        </a:rPr>
                        <a:t>💪 </a:t>
                      </a:r>
                      <a:r>
                        <a:rPr lang="en-HK" sz="2800" i="1" dirty="0">
                          <a:solidFill>
                            <a:srgbClr val="15195D"/>
                          </a:solidFill>
                          <a:latin typeface="Montserrat" pitchFamily="2" charset="77"/>
                        </a:rPr>
                        <a:t>Regular Practice</a:t>
                      </a:r>
                      <a:r>
                        <a:rPr lang="en-HK" sz="2800" dirty="0">
                          <a:solidFill>
                            <a:srgbClr val="15195D"/>
                          </a:solidFill>
                          <a:latin typeface="Montserrat" pitchFamily="2" charset="77"/>
                        </a:rPr>
                        <a:t> </a:t>
                      </a:r>
                      <a:endParaRPr lang="en-GB" sz="2800" dirty="0">
                        <a:solidFill>
                          <a:srgbClr val="15195D"/>
                        </a:solidFill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2800" dirty="0">
                          <a:solidFill>
                            <a:srgbClr val="15195D"/>
                          </a:solidFill>
                          <a:latin typeface="Montserrat" pitchFamily="2" charset="77"/>
                        </a:rPr>
                        <a:t>⚖️ </a:t>
                      </a:r>
                      <a:r>
                        <a:rPr lang="en-HK" sz="2800" i="1" dirty="0">
                          <a:solidFill>
                            <a:srgbClr val="15195D"/>
                          </a:solidFill>
                          <a:latin typeface="Montserrat" pitchFamily="2" charset="77"/>
                        </a:rPr>
                        <a:t>Occasional Use</a:t>
                      </a:r>
                      <a:r>
                        <a:rPr lang="en-HK" sz="2800" dirty="0">
                          <a:solidFill>
                            <a:srgbClr val="15195D"/>
                          </a:solidFill>
                          <a:latin typeface="Montserrat" pitchFamily="2" charset="77"/>
                        </a:rPr>
                        <a:t> </a:t>
                      </a:r>
                      <a:endParaRPr lang="en-GB" sz="2800" dirty="0">
                        <a:solidFill>
                          <a:srgbClr val="15195D"/>
                        </a:solidFill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HK" sz="2800" dirty="0">
                          <a:solidFill>
                            <a:srgbClr val="15195D"/>
                          </a:solidFill>
                          <a:latin typeface="Montserrat" pitchFamily="2" charset="77"/>
                        </a:rPr>
                        <a:t>🚀 </a:t>
                      </a:r>
                      <a:r>
                        <a:rPr lang="en-HK" sz="2800" i="1" dirty="0">
                          <a:solidFill>
                            <a:srgbClr val="15195D"/>
                          </a:solidFill>
                          <a:latin typeface="Montserrat" pitchFamily="2" charset="77"/>
                        </a:rPr>
                        <a:t>New to Try</a:t>
                      </a:r>
                      <a:endParaRPr lang="en-GB" sz="2800" dirty="0">
                        <a:solidFill>
                          <a:srgbClr val="15195D"/>
                        </a:solidFill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810955"/>
                  </a:ext>
                </a:extLst>
              </a:tr>
              <a:tr h="373611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15195D"/>
                        </a:solidFill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15195D"/>
                        </a:solidFill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15195D"/>
                        </a:solidFill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311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2995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00EFF5-6751-A499-44F6-EF0B70B4CA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Instruction: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B8226-B857-A562-DF28-FA1E260ACC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3307514"/>
          </a:xfrm>
        </p:spPr>
        <p:txBody>
          <a:bodyPr/>
          <a:lstStyle/>
          <a:p>
            <a:pPr>
              <a:buNone/>
            </a:pPr>
            <a:r>
              <a:rPr lang="en-HK" b="1" dirty="0"/>
              <a:t>Plan for Impact (15 mins)</a:t>
            </a:r>
            <a:endParaRPr lang="en-HK" dirty="0"/>
          </a:p>
          <a:p>
            <a:pPr marL="534988" indent="-522288">
              <a:buBlip>
                <a:blip r:embed="rId2"/>
              </a:buBlip>
            </a:pPr>
            <a:r>
              <a:rPr lang="en-HK" dirty="0"/>
              <a:t>Complete the </a:t>
            </a:r>
            <a:r>
              <a:rPr lang="en-HK" b="1" dirty="0"/>
              <a:t>Strategy Implementation Planner</a:t>
            </a:r>
            <a:r>
              <a:rPr lang="en-HK" dirty="0"/>
              <a:t>:</a:t>
            </a:r>
          </a:p>
          <a:p>
            <a:pPr marL="846138" lvl="1" indent="-388938">
              <a:buBlip>
                <a:blip r:embed="rId2"/>
              </a:buBlip>
            </a:pPr>
            <a:r>
              <a:rPr lang="en-HK" sz="2800" dirty="0"/>
              <a:t>Your learning goal</a:t>
            </a:r>
          </a:p>
          <a:p>
            <a:pPr marL="846138" lvl="1" indent="-388938">
              <a:buBlip>
                <a:blip r:embed="rId2"/>
              </a:buBlip>
            </a:pPr>
            <a:r>
              <a:rPr lang="en-HK" sz="2800" dirty="0"/>
              <a:t>Chosen strategy</a:t>
            </a:r>
          </a:p>
          <a:p>
            <a:pPr marL="846138" lvl="1" indent="-388938">
              <a:buBlip>
                <a:blip r:embed="rId2"/>
              </a:buBlip>
            </a:pPr>
            <a:r>
              <a:rPr lang="en-HK" sz="2800" dirty="0"/>
              <a:t>How you’ll introduce it</a:t>
            </a:r>
          </a:p>
          <a:p>
            <a:pPr marL="846138" lvl="1" indent="-388938">
              <a:buBlip>
                <a:blip r:embed="rId2"/>
              </a:buBlip>
            </a:pPr>
            <a:r>
              <a:rPr lang="en-HK" sz="2800" dirty="0"/>
              <a:t>What success will look like</a:t>
            </a:r>
          </a:p>
          <a:p>
            <a:pPr marL="846138" lvl="1" indent="-388938">
              <a:buBlip>
                <a:blip r:embed="rId2"/>
              </a:buBlip>
            </a:pPr>
            <a:r>
              <a:rPr lang="en-HK" sz="2800" dirty="0"/>
              <a:t>How you’ll evaluate impact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6928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6C0DB4-9A3D-98A4-B5DB-092110AB68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2165910"/>
            <a:ext cx="11103525" cy="1676400"/>
          </a:xfrm>
        </p:spPr>
        <p:txBody>
          <a:bodyPr/>
          <a:lstStyle/>
          <a:p>
            <a:pPr marL="719138" indent="-719138">
              <a:buBlip>
                <a:blip r:embed="rId2"/>
              </a:buBlip>
            </a:pPr>
            <a:r>
              <a:rPr lang="en-HK" sz="3600" dirty="0"/>
              <a:t>What did I learn that challenged my thinking?</a:t>
            </a:r>
          </a:p>
          <a:p>
            <a:pPr marL="719138" indent="-719138">
              <a:buBlip>
                <a:blip r:embed="rId2"/>
              </a:buBlip>
            </a:pPr>
            <a:r>
              <a:rPr lang="en-HK" sz="3600" dirty="0"/>
              <a:t>Which strategy will I apply first?</a:t>
            </a:r>
          </a:p>
          <a:p>
            <a:pPr marL="719138" indent="-719138">
              <a:buBlip>
                <a:blip r:embed="rId2"/>
              </a:buBlip>
            </a:pPr>
            <a:r>
              <a:rPr lang="en-HK" sz="3600" dirty="0"/>
              <a:t>What does visible learning look like in my subject?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C7A43-5E47-AFF7-1F5D-2BD9D99B7E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Reflection:</a:t>
            </a:r>
          </a:p>
        </p:txBody>
      </p:sp>
    </p:spTree>
    <p:extLst>
      <p:ext uri="{BB962C8B-B14F-4D97-AF65-F5344CB8AC3E}">
        <p14:creationId xmlns:p14="http://schemas.microsoft.com/office/powerpoint/2010/main" val="336593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F897DB-4FE2-E431-01AA-11B835BFD6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384514"/>
            <a:ext cx="11103525" cy="1676400"/>
          </a:xfrm>
        </p:spPr>
        <p:txBody>
          <a:bodyPr/>
          <a:lstStyle/>
          <a:p>
            <a:pPr marL="12700" indent="-12700" algn="ctr">
              <a:lnSpc>
                <a:spcPct val="100000"/>
              </a:lnSpc>
              <a:buNone/>
            </a:pPr>
            <a:r>
              <a:rPr lang="en-HK" sz="3200" b="1" dirty="0"/>
              <a:t>Effect size</a:t>
            </a:r>
            <a:r>
              <a:rPr lang="en-HK" sz="3200" dirty="0"/>
              <a:t> is a way of measuring </a:t>
            </a:r>
            <a:r>
              <a:rPr lang="en-HK" sz="3200" b="1" dirty="0"/>
              <a:t>how much impact</a:t>
            </a:r>
            <a:r>
              <a:rPr lang="en-HK" sz="3200" dirty="0"/>
              <a:t> a teaching strategy or intervention has on student learning.</a:t>
            </a:r>
          </a:p>
          <a:p>
            <a:pPr marL="12700" indent="-12700" algn="ctr">
              <a:lnSpc>
                <a:spcPct val="100000"/>
              </a:lnSpc>
              <a:buNone/>
            </a:pPr>
            <a:r>
              <a:rPr lang="en-HK" sz="3200" dirty="0"/>
              <a:t>It helps us understand </a:t>
            </a:r>
            <a:r>
              <a:rPr lang="en-HK" sz="3200" b="1" dirty="0"/>
              <a:t>not just whether a strategy works</a:t>
            </a:r>
            <a:r>
              <a:rPr lang="en-HK" sz="3200" dirty="0"/>
              <a:t>, but </a:t>
            </a:r>
            <a:r>
              <a:rPr lang="en-HK" sz="3200" b="1" dirty="0"/>
              <a:t>how well it works</a:t>
            </a:r>
            <a:r>
              <a:rPr lang="en-HK" sz="3200" dirty="0"/>
              <a:t>.</a:t>
            </a:r>
          </a:p>
          <a:p>
            <a:pPr marL="12700" indent="-12700" algn="ctr">
              <a:lnSpc>
                <a:spcPct val="100000"/>
              </a:lnSpc>
              <a:buNone/>
            </a:pPr>
            <a:r>
              <a:rPr lang="en-HK" sz="3200" dirty="0"/>
              <a:t>It’s measured using </a:t>
            </a:r>
            <a:r>
              <a:rPr lang="en-HK" sz="3200" b="1" dirty="0"/>
              <a:t>Cohen’s d</a:t>
            </a:r>
            <a:r>
              <a:rPr lang="en-HK" sz="3200" dirty="0"/>
              <a:t>, which gives a numerical value to the size of the improvement.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The larger the effect size, the </a:t>
            </a:r>
            <a:r>
              <a:rPr lang="en-HK" sz="3200" b="1" dirty="0"/>
              <a:t>greater the educational value</a:t>
            </a:r>
            <a:r>
              <a:rPr lang="en-HK" sz="3200" dirty="0"/>
              <a:t> of the strategy.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5285D-2762-18D8-2B55-7B234270A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Effect Size</a:t>
            </a:r>
          </a:p>
        </p:txBody>
      </p:sp>
    </p:spTree>
    <p:extLst>
      <p:ext uri="{BB962C8B-B14F-4D97-AF65-F5344CB8AC3E}">
        <p14:creationId xmlns:p14="http://schemas.microsoft.com/office/powerpoint/2010/main" val="37892743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95C7C-A8EB-FAB4-059E-9FE881B2E8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Strategy Implementation Planner</a:t>
            </a:r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E4243B-2032-1343-6A3F-FC8D0BF7AE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157021"/>
              </p:ext>
            </p:extLst>
          </p:nvPr>
        </p:nvGraphicFramePr>
        <p:xfrm>
          <a:off x="609945" y="1118498"/>
          <a:ext cx="11310677" cy="551589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172816">
                  <a:extLst>
                    <a:ext uri="{9D8B030D-6E8A-4147-A177-3AD203B41FA5}">
                      <a16:colId xmlns:a16="http://schemas.microsoft.com/office/drawing/2014/main" val="770202649"/>
                    </a:ext>
                  </a:extLst>
                </a:gridCol>
                <a:gridCol w="7137861">
                  <a:extLst>
                    <a:ext uri="{9D8B030D-6E8A-4147-A177-3AD203B41FA5}">
                      <a16:colId xmlns:a16="http://schemas.microsoft.com/office/drawing/2014/main" val="1768382176"/>
                    </a:ext>
                  </a:extLst>
                </a:gridCol>
              </a:tblGrid>
              <a:tr h="7028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2000" noProof="1">
                          <a:solidFill>
                            <a:srgbClr val="15195D"/>
                          </a:solidFill>
                          <a:effectLst/>
                          <a:latin typeface="Montserrat" pitchFamily="2" charset="77"/>
                        </a:rPr>
                        <a:t>Learning Goal</a:t>
                      </a:r>
                      <a:endParaRPr lang="en-GB" sz="2000" noProof="1">
                        <a:solidFill>
                          <a:srgbClr val="15195D"/>
                        </a:solidFill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600" noProof="1">
                          <a:solidFill>
                            <a:srgbClr val="15195D"/>
                          </a:solidFill>
                          <a:effectLst/>
                          <a:latin typeface="Montserrat" pitchFamily="2" charset="77"/>
                        </a:rPr>
                        <a:t> </a:t>
                      </a:r>
                      <a:endParaRPr lang="en-GB" sz="1600" noProof="1">
                        <a:solidFill>
                          <a:srgbClr val="15195D"/>
                        </a:solidFill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296989"/>
                  </a:ext>
                </a:extLst>
              </a:tr>
              <a:tr h="7028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2000" noProof="1">
                          <a:solidFill>
                            <a:srgbClr val="15195D"/>
                          </a:solidFill>
                          <a:effectLst/>
                          <a:latin typeface="Montserrat" pitchFamily="2" charset="77"/>
                        </a:rPr>
                        <a:t>Chosen Strategy</a:t>
                      </a:r>
                      <a:endParaRPr lang="en-GB" sz="2000" noProof="1">
                        <a:solidFill>
                          <a:srgbClr val="15195D"/>
                        </a:solidFill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600" noProof="1">
                          <a:solidFill>
                            <a:srgbClr val="15195D"/>
                          </a:solidFill>
                          <a:effectLst/>
                          <a:latin typeface="Montserrat" pitchFamily="2" charset="77"/>
                        </a:rPr>
                        <a:t> </a:t>
                      </a:r>
                      <a:endParaRPr lang="en-GB" sz="1600" noProof="1">
                        <a:solidFill>
                          <a:srgbClr val="15195D"/>
                        </a:solidFill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178319"/>
                  </a:ext>
                </a:extLst>
              </a:tr>
              <a:tr h="71406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2000" b="1" noProof="1">
                          <a:solidFill>
                            <a:srgbClr val="15195D"/>
                          </a:solidFill>
                          <a:latin typeface="Montserrat" pitchFamily="2" charset="77"/>
                          <a:ea typeface="Calibri" pitchFamily="34" charset="-122"/>
                          <a:cs typeface="Calibri" pitchFamily="34" charset="-120"/>
                        </a:rPr>
                        <a:t>Cognitive Phase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1" noProof="1">
                          <a:solidFill>
                            <a:srgbClr val="15195D"/>
                          </a:solidFill>
                          <a:latin typeface="Montserrat" pitchFamily="2" charset="77"/>
                          <a:ea typeface="Calibri" pitchFamily="34" charset="-122"/>
                          <a:cs typeface="Calibri" pitchFamily="34" charset="-120"/>
                        </a:rPr>
                        <a:t>(Surface / Deep / Transfer, and why?)</a:t>
                      </a:r>
                      <a:endParaRPr lang="en-GB" sz="2000" b="0" noProof="1">
                        <a:solidFill>
                          <a:srgbClr val="15195D"/>
                        </a:solidFill>
                        <a:latin typeface="Montserrat" pitchFamily="2" charset="7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600" noProof="1">
                          <a:solidFill>
                            <a:srgbClr val="15195D"/>
                          </a:solidFill>
                          <a:effectLst/>
                          <a:latin typeface="Montserrat" pitchFamily="2" charset="77"/>
                        </a:rPr>
                        <a:t> </a:t>
                      </a:r>
                      <a:endParaRPr lang="en-GB" sz="1600" noProof="1">
                        <a:solidFill>
                          <a:srgbClr val="15195D"/>
                        </a:solidFill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937183"/>
                  </a:ext>
                </a:extLst>
              </a:tr>
              <a:tr h="7028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noProof="1">
                          <a:solidFill>
                            <a:srgbClr val="15195D"/>
                          </a:solidFill>
                          <a:latin typeface="Montserrat" pitchFamily="2" charset="77"/>
                          <a:ea typeface="Calibri" pitchFamily="34" charset="-122"/>
                          <a:cs typeface="Calibri" pitchFamily="34" charset="-120"/>
                        </a:rPr>
                        <a:t>How I'll Introduce It</a:t>
                      </a:r>
                      <a:endParaRPr lang="en-GB" sz="2000" noProof="1">
                        <a:solidFill>
                          <a:srgbClr val="15195D"/>
                        </a:solidFill>
                        <a:latin typeface="Montserrat" pitchFamily="2" charset="7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GB" sz="1600" noProof="1">
                        <a:solidFill>
                          <a:srgbClr val="15195D"/>
                        </a:solidFill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879269"/>
                  </a:ext>
                </a:extLst>
              </a:tr>
              <a:tr h="1076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1">
                          <a:solidFill>
                            <a:srgbClr val="15195D"/>
                          </a:solidFill>
                          <a:effectLst/>
                          <a:latin typeface="Montserrat" pitchFamily="2" charset="77"/>
                        </a:rPr>
                        <a:t>What Success Will Look Like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1" noProof="1">
                          <a:solidFill>
                            <a:srgbClr val="15195D"/>
                          </a:solidFill>
                          <a:latin typeface="Montserrat" pitchFamily="2" charset="77"/>
                          <a:ea typeface="Calibri" pitchFamily="34" charset="-122"/>
                          <a:cs typeface="Calibri" pitchFamily="34" charset="-120"/>
                        </a:rPr>
                        <a:t>(Student behaviours AND work quality)</a:t>
                      </a:r>
                      <a:endParaRPr lang="en-GB" sz="2000" b="0" noProof="1">
                        <a:solidFill>
                          <a:srgbClr val="15195D"/>
                        </a:solidFill>
                        <a:latin typeface="Montserrat" pitchFamily="2" charset="7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600" noProof="1">
                          <a:solidFill>
                            <a:srgbClr val="15195D"/>
                          </a:solidFill>
                          <a:effectLst/>
                          <a:latin typeface="Montserrat" pitchFamily="2" charset="77"/>
                        </a:rPr>
                        <a:t> </a:t>
                      </a:r>
                      <a:endParaRPr lang="en-GB" sz="1600" noProof="1">
                        <a:solidFill>
                          <a:srgbClr val="15195D"/>
                        </a:solidFill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186350"/>
                  </a:ext>
                </a:extLst>
              </a:tr>
              <a:tr h="7140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1">
                          <a:solidFill>
                            <a:srgbClr val="15195D"/>
                          </a:solidFill>
                          <a:effectLst/>
                          <a:latin typeface="Montserrat" pitchFamily="2" charset="77"/>
                        </a:rPr>
                        <a:t>How I’ll Evaluate Impact </a:t>
                      </a:r>
                      <a:r>
                        <a:rPr lang="en-US" sz="2000" b="0" i="1" dirty="0">
                          <a:solidFill>
                            <a:srgbClr val="15195D"/>
                          </a:solidFill>
                          <a:latin typeface="Montserrat" pitchFamily="2" charset="77"/>
                          <a:ea typeface="Calibri" pitchFamily="34" charset="-122"/>
                          <a:cs typeface="Calibri" pitchFamily="34" charset="-120"/>
                        </a:rPr>
                        <a:t>(Evidence / data I will collect)</a:t>
                      </a:r>
                      <a:endParaRPr lang="en-US" sz="2000" b="0" dirty="0">
                        <a:solidFill>
                          <a:srgbClr val="15195D"/>
                        </a:solidFill>
                        <a:latin typeface="Montserrat" pitchFamily="2" charset="77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600" noProof="1">
                          <a:solidFill>
                            <a:srgbClr val="15195D"/>
                          </a:solidFill>
                          <a:effectLst/>
                          <a:latin typeface="Montserrat" pitchFamily="2" charset="77"/>
                        </a:rPr>
                        <a:t> </a:t>
                      </a:r>
                      <a:endParaRPr lang="en-GB" sz="1600" noProof="1">
                        <a:solidFill>
                          <a:srgbClr val="15195D"/>
                        </a:solidFill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253068"/>
                  </a:ext>
                </a:extLst>
              </a:tr>
              <a:tr h="70284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2000" noProof="1">
                          <a:solidFill>
                            <a:srgbClr val="15195D"/>
                          </a:solidFill>
                          <a:effectLst/>
                          <a:latin typeface="Montserrat" pitchFamily="2" charset="77"/>
                        </a:rPr>
                        <a:t>When I’ll Review and Reflect</a:t>
                      </a:r>
                      <a:endParaRPr lang="en-GB" sz="2000" noProof="1">
                        <a:solidFill>
                          <a:srgbClr val="15195D"/>
                        </a:solidFill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600" noProof="1">
                          <a:solidFill>
                            <a:srgbClr val="15195D"/>
                          </a:solidFill>
                          <a:effectLst/>
                          <a:latin typeface="Montserrat" pitchFamily="2" charset="77"/>
                        </a:rPr>
                        <a:t> </a:t>
                      </a:r>
                      <a:endParaRPr lang="en-GB" sz="1600" noProof="1">
                        <a:solidFill>
                          <a:srgbClr val="15195D"/>
                        </a:solidFill>
                        <a:effectLst/>
                        <a:latin typeface="Montserrat" pitchFamily="2" charset="77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645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052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3B75A0-171C-F932-464B-96FAC68B0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Useful Links: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8FD3B5-8B50-1F39-E6C9-4B2CE773BAF5}"/>
              </a:ext>
            </a:extLst>
          </p:cNvPr>
          <p:cNvSpPr txBox="1"/>
          <p:nvPr/>
        </p:nvSpPr>
        <p:spPr>
          <a:xfrm>
            <a:off x="518497" y="2407920"/>
            <a:ext cx="8730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Visible Learning</a:t>
            </a:r>
            <a:r>
              <a:rPr lang="en-US" sz="3600" dirty="0">
                <a:solidFill>
                  <a:srgbClr val="C3A48C"/>
                </a:solidFill>
                <a:latin typeface="Montserrat" pitchFamily="2" charset="77"/>
              </a:rPr>
              <a:t>: The Sequel</a:t>
            </a:r>
          </a:p>
          <a:p>
            <a:pPr marL="571500" indent="-571500">
              <a:buBlip>
                <a:blip r:embed="rId3"/>
              </a:buBlip>
            </a:pPr>
            <a:r>
              <a:rPr lang="en-US" sz="3600" dirty="0">
                <a:solidFill>
                  <a:srgbClr val="C3A48C"/>
                </a:solidFill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Mindframes for Visible Learning</a:t>
            </a:r>
            <a:endParaRPr lang="en-US" sz="3600" dirty="0">
              <a:solidFill>
                <a:srgbClr val="C3A48C"/>
              </a:solidFill>
              <a:latin typeface="Montserrat" pitchFamily="2" charset="77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Rounded Rectangle 3">
            <a:hlinkClick r:id="rId7"/>
            <a:extLst>
              <a:ext uri="{FF2B5EF4-FFF2-40B4-BE49-F238E27FC236}">
                <a16:creationId xmlns:a16="http://schemas.microsoft.com/office/drawing/2014/main" id="{E44D6BF5-6B31-3F39-6C87-3D339AB030CB}"/>
              </a:ext>
            </a:extLst>
          </p:cNvPr>
          <p:cNvSpPr/>
          <p:nvPr/>
        </p:nvSpPr>
        <p:spPr>
          <a:xfrm>
            <a:off x="8823960" y="6172200"/>
            <a:ext cx="2362200" cy="472440"/>
          </a:xfrm>
          <a:prstGeom prst="roundRect">
            <a:avLst/>
          </a:prstGeom>
          <a:solidFill>
            <a:srgbClr val="C3A48C"/>
          </a:solidFill>
          <a:ln cmpd="dbl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15195D"/>
                </a:solidFill>
                <a:latin typeface="Montserrat" pitchFamily="2" charset="77"/>
              </a:rPr>
              <a:t>@Gina Davies</a:t>
            </a:r>
          </a:p>
        </p:txBody>
      </p:sp>
    </p:spTree>
    <p:extLst>
      <p:ext uri="{BB962C8B-B14F-4D97-AF65-F5344CB8AC3E}">
        <p14:creationId xmlns:p14="http://schemas.microsoft.com/office/powerpoint/2010/main" val="59581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66DFCFAD-79A6-930D-B9DA-D5B88E5B33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Barometer of Influence: Know Thy Impact</a:t>
            </a:r>
            <a:endParaRPr lang="en-US" dirty="0"/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2411C793-3C2A-8990-AB1F-1BA2561C7847}"/>
              </a:ext>
            </a:extLst>
          </p:cNvPr>
          <p:cNvSpPr/>
          <p:nvPr/>
        </p:nvSpPr>
        <p:spPr>
          <a:xfrm>
            <a:off x="1219200" y="5052660"/>
            <a:ext cx="1381760" cy="640080"/>
          </a:xfrm>
          <a:prstGeom prst="rect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65A7ED3C-FE3D-7BCF-55C8-991FB48D3D22}"/>
              </a:ext>
            </a:extLst>
          </p:cNvPr>
          <p:cNvSpPr/>
          <p:nvPr/>
        </p:nvSpPr>
        <p:spPr>
          <a:xfrm>
            <a:off x="1055624" y="5894226"/>
            <a:ext cx="1499616" cy="25787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B3A5C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Negative impact</a:t>
            </a:r>
            <a:endParaRPr lang="en-US" sz="1600" dirty="0">
              <a:latin typeface="Montserrat" pitchFamily="2" charset="77"/>
            </a:endParaRPr>
          </a:p>
        </p:txBody>
      </p:sp>
      <p:sp>
        <p:nvSpPr>
          <p:cNvPr id="6" name="Text 6">
            <a:extLst>
              <a:ext uri="{FF2B5EF4-FFF2-40B4-BE49-F238E27FC236}">
                <a16:creationId xmlns:a16="http://schemas.microsoft.com/office/drawing/2014/main" id="{D383E247-09F3-1FE5-A28A-319D76AD6A3E}"/>
              </a:ext>
            </a:extLst>
          </p:cNvPr>
          <p:cNvSpPr/>
          <p:nvPr/>
        </p:nvSpPr>
        <p:spPr>
          <a:xfrm>
            <a:off x="1262380" y="6346189"/>
            <a:ext cx="10058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6B7280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d &lt; 0</a:t>
            </a:r>
            <a:endParaRPr lang="en-US" sz="1600" dirty="0">
              <a:latin typeface="Montserrat" pitchFamily="2" charset="77"/>
            </a:endParaRPr>
          </a:p>
        </p:txBody>
      </p:sp>
      <p:sp>
        <p:nvSpPr>
          <p:cNvPr id="7" name="Shape 7">
            <a:extLst>
              <a:ext uri="{FF2B5EF4-FFF2-40B4-BE49-F238E27FC236}">
                <a16:creationId xmlns:a16="http://schemas.microsoft.com/office/drawing/2014/main" id="{B8ECAC49-09F1-EB91-2F03-A8C6A0BE296D}"/>
              </a:ext>
            </a:extLst>
          </p:cNvPr>
          <p:cNvSpPr/>
          <p:nvPr/>
        </p:nvSpPr>
        <p:spPr>
          <a:xfrm>
            <a:off x="2600960" y="5052660"/>
            <a:ext cx="1645920" cy="640080"/>
          </a:xfrm>
          <a:prstGeom prst="rect">
            <a:avLst/>
          </a:prstGeom>
          <a:solidFill>
            <a:srgbClr val="E67E22"/>
          </a:solidFill>
          <a:ln w="12700">
            <a:solidFill>
              <a:srgbClr val="E67E22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8">
            <a:extLst>
              <a:ext uri="{FF2B5EF4-FFF2-40B4-BE49-F238E27FC236}">
                <a16:creationId xmlns:a16="http://schemas.microsoft.com/office/drawing/2014/main" id="{84801D8D-FACB-E5D1-6EE3-A85267A3DD39}"/>
              </a:ext>
            </a:extLst>
          </p:cNvPr>
          <p:cNvSpPr/>
          <p:nvPr/>
        </p:nvSpPr>
        <p:spPr>
          <a:xfrm>
            <a:off x="2646680" y="5862384"/>
            <a:ext cx="1554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B3A5C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Below average</a:t>
            </a:r>
            <a:endParaRPr lang="en-US" sz="1600" dirty="0">
              <a:latin typeface="Montserrat" pitchFamily="2" charset="77"/>
            </a:endParaRPr>
          </a:p>
        </p:txBody>
      </p:sp>
      <p:sp>
        <p:nvSpPr>
          <p:cNvPr id="9" name="Text 9">
            <a:extLst>
              <a:ext uri="{FF2B5EF4-FFF2-40B4-BE49-F238E27FC236}">
                <a16:creationId xmlns:a16="http://schemas.microsoft.com/office/drawing/2014/main" id="{7391433F-89A6-A8C2-5B3C-A8B064EEA002}"/>
              </a:ext>
            </a:extLst>
          </p:cNvPr>
          <p:cNvSpPr/>
          <p:nvPr/>
        </p:nvSpPr>
        <p:spPr>
          <a:xfrm>
            <a:off x="2600960" y="6346189"/>
            <a:ext cx="1554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6B7280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d = 0 to 0.20</a:t>
            </a:r>
            <a:endParaRPr lang="en-US" sz="1600" dirty="0">
              <a:latin typeface="Montserrat" pitchFamily="2" charset="77"/>
            </a:endParaRPr>
          </a:p>
        </p:txBody>
      </p:sp>
      <p:sp>
        <p:nvSpPr>
          <p:cNvPr id="10" name="Shape 10">
            <a:extLst>
              <a:ext uri="{FF2B5EF4-FFF2-40B4-BE49-F238E27FC236}">
                <a16:creationId xmlns:a16="http://schemas.microsoft.com/office/drawing/2014/main" id="{19A398A9-4084-2BE0-5EB5-9240F6C19EA1}"/>
              </a:ext>
            </a:extLst>
          </p:cNvPr>
          <p:cNvSpPr/>
          <p:nvPr/>
        </p:nvSpPr>
        <p:spPr>
          <a:xfrm>
            <a:off x="4246880" y="5052660"/>
            <a:ext cx="1645920" cy="640080"/>
          </a:xfrm>
          <a:prstGeom prst="rect">
            <a:avLst/>
          </a:prstGeom>
          <a:solidFill>
            <a:srgbClr val="F1C40F"/>
          </a:solidFill>
          <a:ln w="12700">
            <a:solidFill>
              <a:srgbClr val="F1C40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11">
            <a:extLst>
              <a:ext uri="{FF2B5EF4-FFF2-40B4-BE49-F238E27FC236}">
                <a16:creationId xmlns:a16="http://schemas.microsoft.com/office/drawing/2014/main" id="{4FC0BF83-2F54-8DBE-B19C-6A8817EB3769}"/>
              </a:ext>
            </a:extLst>
          </p:cNvPr>
          <p:cNvSpPr/>
          <p:nvPr/>
        </p:nvSpPr>
        <p:spPr>
          <a:xfrm>
            <a:off x="4292600" y="5837076"/>
            <a:ext cx="15544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B3A5C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Low-moderate</a:t>
            </a:r>
            <a:endParaRPr lang="en-US" sz="1600" dirty="0">
              <a:latin typeface="Montserrat" pitchFamily="2" charset="77"/>
            </a:endParaRPr>
          </a:p>
        </p:txBody>
      </p:sp>
      <p:sp>
        <p:nvSpPr>
          <p:cNvPr id="12" name="Text 12">
            <a:extLst>
              <a:ext uri="{FF2B5EF4-FFF2-40B4-BE49-F238E27FC236}">
                <a16:creationId xmlns:a16="http://schemas.microsoft.com/office/drawing/2014/main" id="{7B973BDA-87CB-20CD-5A99-091615313AB5}"/>
              </a:ext>
            </a:extLst>
          </p:cNvPr>
          <p:cNvSpPr/>
          <p:nvPr/>
        </p:nvSpPr>
        <p:spPr>
          <a:xfrm>
            <a:off x="4246880" y="6450768"/>
            <a:ext cx="15544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6B7280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d = 0.20 to 0.40</a:t>
            </a:r>
            <a:endParaRPr lang="en-US" sz="1600" dirty="0">
              <a:latin typeface="Montserrat" pitchFamily="2" charset="77"/>
            </a:endParaRPr>
          </a:p>
        </p:txBody>
      </p:sp>
      <p:sp>
        <p:nvSpPr>
          <p:cNvPr id="13" name="Shape 13">
            <a:extLst>
              <a:ext uri="{FF2B5EF4-FFF2-40B4-BE49-F238E27FC236}">
                <a16:creationId xmlns:a16="http://schemas.microsoft.com/office/drawing/2014/main" id="{79BFE2CE-AC6E-673A-DA4E-4D1E1A008B19}"/>
              </a:ext>
            </a:extLst>
          </p:cNvPr>
          <p:cNvSpPr/>
          <p:nvPr/>
        </p:nvSpPr>
        <p:spPr>
          <a:xfrm>
            <a:off x="5892800" y="5052660"/>
            <a:ext cx="2103120" cy="640080"/>
          </a:xfrm>
          <a:prstGeom prst="rect">
            <a:avLst/>
          </a:prstGeom>
          <a:solidFill>
            <a:srgbClr val="27AE60"/>
          </a:solidFill>
          <a:ln w="12700">
            <a:solidFill>
              <a:srgbClr val="27AE6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4">
            <a:extLst>
              <a:ext uri="{FF2B5EF4-FFF2-40B4-BE49-F238E27FC236}">
                <a16:creationId xmlns:a16="http://schemas.microsoft.com/office/drawing/2014/main" id="{AFFDAD92-94EB-A6A6-2054-1C3F58691652}"/>
              </a:ext>
            </a:extLst>
          </p:cNvPr>
          <p:cNvSpPr/>
          <p:nvPr/>
        </p:nvSpPr>
        <p:spPr>
          <a:xfrm>
            <a:off x="5910580" y="5894226"/>
            <a:ext cx="21031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B3A5C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Above hinge point</a:t>
            </a:r>
            <a:endParaRPr lang="en-US" sz="1600" dirty="0">
              <a:latin typeface="Montserrat" pitchFamily="2" charset="77"/>
            </a:endParaRPr>
          </a:p>
        </p:txBody>
      </p:sp>
      <p:sp>
        <p:nvSpPr>
          <p:cNvPr id="15" name="Text 15">
            <a:extLst>
              <a:ext uri="{FF2B5EF4-FFF2-40B4-BE49-F238E27FC236}">
                <a16:creationId xmlns:a16="http://schemas.microsoft.com/office/drawing/2014/main" id="{0106ECF7-F4BB-370C-DA91-3CA029D214E7}"/>
              </a:ext>
            </a:extLst>
          </p:cNvPr>
          <p:cNvSpPr/>
          <p:nvPr/>
        </p:nvSpPr>
        <p:spPr>
          <a:xfrm>
            <a:off x="5892800" y="6332658"/>
            <a:ext cx="21031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6B7280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d = 0.40+</a:t>
            </a:r>
            <a:endParaRPr lang="en-US" sz="1600" dirty="0">
              <a:latin typeface="Montserrat" pitchFamily="2" charset="77"/>
            </a:endParaRPr>
          </a:p>
        </p:txBody>
      </p:sp>
      <p:sp>
        <p:nvSpPr>
          <p:cNvPr id="16" name="Shape 16">
            <a:extLst>
              <a:ext uri="{FF2B5EF4-FFF2-40B4-BE49-F238E27FC236}">
                <a16:creationId xmlns:a16="http://schemas.microsoft.com/office/drawing/2014/main" id="{24749183-96AC-3C53-036C-EDC88C1A2196}"/>
              </a:ext>
            </a:extLst>
          </p:cNvPr>
          <p:cNvSpPr/>
          <p:nvPr/>
        </p:nvSpPr>
        <p:spPr>
          <a:xfrm>
            <a:off x="7995920" y="5052660"/>
            <a:ext cx="1920240" cy="640080"/>
          </a:xfrm>
          <a:prstGeom prst="rect">
            <a:avLst/>
          </a:prstGeom>
          <a:solidFill>
            <a:srgbClr val="1B7A4A"/>
          </a:solidFill>
          <a:ln w="12700">
            <a:solidFill>
              <a:srgbClr val="1B7A4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7">
            <a:extLst>
              <a:ext uri="{FF2B5EF4-FFF2-40B4-BE49-F238E27FC236}">
                <a16:creationId xmlns:a16="http://schemas.microsoft.com/office/drawing/2014/main" id="{1564140D-4C31-ACD5-2002-40C85FF4B3AD}"/>
              </a:ext>
            </a:extLst>
          </p:cNvPr>
          <p:cNvSpPr/>
          <p:nvPr/>
        </p:nvSpPr>
        <p:spPr>
          <a:xfrm>
            <a:off x="8178800" y="5818026"/>
            <a:ext cx="17373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1B3A5C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High impact</a:t>
            </a:r>
            <a:endParaRPr lang="en-US" sz="1600" dirty="0">
              <a:latin typeface="Montserrat" pitchFamily="2" charset="77"/>
            </a:endParaRPr>
          </a:p>
        </p:txBody>
      </p:sp>
      <p:sp>
        <p:nvSpPr>
          <p:cNvPr id="18" name="Text 18">
            <a:extLst>
              <a:ext uri="{FF2B5EF4-FFF2-40B4-BE49-F238E27FC236}">
                <a16:creationId xmlns:a16="http://schemas.microsoft.com/office/drawing/2014/main" id="{47CC7A99-7868-82CF-40C1-18ADB58FB866}"/>
              </a:ext>
            </a:extLst>
          </p:cNvPr>
          <p:cNvSpPr/>
          <p:nvPr/>
        </p:nvSpPr>
        <p:spPr>
          <a:xfrm>
            <a:off x="8133080" y="6332658"/>
            <a:ext cx="17373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6B7280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d = 0.70+</a:t>
            </a:r>
            <a:endParaRPr lang="en-US" sz="1600" dirty="0">
              <a:latin typeface="Montserrat" pitchFamily="2" charset="77"/>
            </a:endParaRPr>
          </a:p>
        </p:txBody>
      </p:sp>
      <p:sp>
        <p:nvSpPr>
          <p:cNvPr id="19" name="Shape 19">
            <a:extLst>
              <a:ext uri="{FF2B5EF4-FFF2-40B4-BE49-F238E27FC236}">
                <a16:creationId xmlns:a16="http://schemas.microsoft.com/office/drawing/2014/main" id="{2AE1178D-C27F-5F86-EC56-890870C4468B}"/>
              </a:ext>
            </a:extLst>
          </p:cNvPr>
          <p:cNvSpPr/>
          <p:nvPr/>
        </p:nvSpPr>
        <p:spPr>
          <a:xfrm>
            <a:off x="5847080" y="4915500"/>
            <a:ext cx="54864" cy="1554480"/>
          </a:xfrm>
          <a:prstGeom prst="rect">
            <a:avLst/>
          </a:prstGeom>
          <a:solidFill>
            <a:srgbClr val="1B3A5C"/>
          </a:solidFill>
          <a:ln w="12700">
            <a:solidFill>
              <a:srgbClr val="1B3A5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 24">
            <a:extLst>
              <a:ext uri="{FF2B5EF4-FFF2-40B4-BE49-F238E27FC236}">
                <a16:creationId xmlns:a16="http://schemas.microsoft.com/office/drawing/2014/main" id="{DF0A90E4-4EB0-EFBF-BF55-F82C9E142E10}"/>
              </a:ext>
            </a:extLst>
          </p:cNvPr>
          <p:cNvSpPr/>
          <p:nvPr/>
        </p:nvSpPr>
        <p:spPr>
          <a:xfrm>
            <a:off x="4201160" y="-1135882"/>
            <a:ext cx="681228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2800" dirty="0">
              <a:latin typeface="Montserrat" pitchFamily="2" charset="77"/>
            </a:endParaRPr>
          </a:p>
        </p:txBody>
      </p:sp>
      <p:sp>
        <p:nvSpPr>
          <p:cNvPr id="27" name="Text 26">
            <a:extLst>
              <a:ext uri="{FF2B5EF4-FFF2-40B4-BE49-F238E27FC236}">
                <a16:creationId xmlns:a16="http://schemas.microsoft.com/office/drawing/2014/main" id="{3FAB9987-78B0-E081-19BD-7CD69D5DC42C}"/>
              </a:ext>
            </a:extLst>
          </p:cNvPr>
          <p:cNvSpPr/>
          <p:nvPr/>
        </p:nvSpPr>
        <p:spPr>
          <a:xfrm>
            <a:off x="886459" y="919775"/>
            <a:ext cx="1865449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2800" dirty="0">
              <a:latin typeface="Montserrat" pitchFamily="2" charset="77"/>
            </a:endParaRPr>
          </a:p>
        </p:txBody>
      </p:sp>
      <p:sp>
        <p:nvSpPr>
          <p:cNvPr id="29" name="Text 28">
            <a:extLst>
              <a:ext uri="{FF2B5EF4-FFF2-40B4-BE49-F238E27FC236}">
                <a16:creationId xmlns:a16="http://schemas.microsoft.com/office/drawing/2014/main" id="{07A73C8B-25A9-9A1F-E03E-7671086D74BA}"/>
              </a:ext>
            </a:extLst>
          </p:cNvPr>
          <p:cNvSpPr/>
          <p:nvPr/>
        </p:nvSpPr>
        <p:spPr>
          <a:xfrm>
            <a:off x="2189480" y="1525813"/>
            <a:ext cx="681228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2800" dirty="0">
              <a:latin typeface="Montserrat" pitchFamily="2" charset="77"/>
            </a:endParaRPr>
          </a:p>
        </p:txBody>
      </p:sp>
      <p:sp>
        <p:nvSpPr>
          <p:cNvPr id="31" name="Text 30">
            <a:extLst>
              <a:ext uri="{FF2B5EF4-FFF2-40B4-BE49-F238E27FC236}">
                <a16:creationId xmlns:a16="http://schemas.microsoft.com/office/drawing/2014/main" id="{0AB3E0F9-C054-BB92-62CE-1F9B7BD4057B}"/>
              </a:ext>
            </a:extLst>
          </p:cNvPr>
          <p:cNvSpPr/>
          <p:nvPr/>
        </p:nvSpPr>
        <p:spPr>
          <a:xfrm>
            <a:off x="609600" y="3540289"/>
            <a:ext cx="1739900" cy="12828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15195D"/>
            </a:solidFill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800" b="1" dirty="0">
                <a:latin typeface="Montserrat" pitchFamily="2" charset="77"/>
              </a:rPr>
              <a:t>d &lt; 0.40</a:t>
            </a:r>
          </a:p>
        </p:txBody>
      </p:sp>
      <p:sp>
        <p:nvSpPr>
          <p:cNvPr id="32" name="Shape 31">
            <a:extLst>
              <a:ext uri="{FF2B5EF4-FFF2-40B4-BE49-F238E27FC236}">
                <a16:creationId xmlns:a16="http://schemas.microsoft.com/office/drawing/2014/main" id="{86098D30-477E-7611-16B3-3FF93891C886}"/>
              </a:ext>
            </a:extLst>
          </p:cNvPr>
          <p:cNvSpPr/>
          <p:nvPr/>
        </p:nvSpPr>
        <p:spPr>
          <a:xfrm>
            <a:off x="2393042" y="3542999"/>
            <a:ext cx="9519976" cy="12828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15195D"/>
            </a:solidFill>
            <a:prstDash val="solid"/>
          </a:ln>
        </p:spPr>
        <p:txBody>
          <a:bodyPr/>
          <a:lstStyle/>
          <a:p>
            <a:endParaRPr lang="en-GB" sz="2800">
              <a:latin typeface="Montserrat" pitchFamily="2" charset="77"/>
            </a:endParaRPr>
          </a:p>
        </p:txBody>
      </p:sp>
      <p:sp>
        <p:nvSpPr>
          <p:cNvPr id="33" name="Text 32">
            <a:extLst>
              <a:ext uri="{FF2B5EF4-FFF2-40B4-BE49-F238E27FC236}">
                <a16:creationId xmlns:a16="http://schemas.microsoft.com/office/drawing/2014/main" id="{23CC8325-D050-5165-C4EB-31FED2640D47}"/>
              </a:ext>
            </a:extLst>
          </p:cNvPr>
          <p:cNvSpPr/>
          <p:nvPr/>
        </p:nvSpPr>
        <p:spPr>
          <a:xfrm>
            <a:off x="2486660" y="3729086"/>
            <a:ext cx="9426358" cy="9746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dirty="0">
                <a:latin typeface="Montserrat" pitchFamily="2" charset="77"/>
              </a:rPr>
              <a:t>Below average: not necessarily ineffective, but requires consideration of context and implementation</a:t>
            </a:r>
          </a:p>
        </p:txBody>
      </p:sp>
      <p:sp>
        <p:nvSpPr>
          <p:cNvPr id="34" name="Text 30">
            <a:extLst>
              <a:ext uri="{FF2B5EF4-FFF2-40B4-BE49-F238E27FC236}">
                <a16:creationId xmlns:a16="http://schemas.microsoft.com/office/drawing/2014/main" id="{75C9C076-9889-5A46-71F2-17C7468A48A4}"/>
              </a:ext>
            </a:extLst>
          </p:cNvPr>
          <p:cNvSpPr/>
          <p:nvPr/>
        </p:nvSpPr>
        <p:spPr>
          <a:xfrm>
            <a:off x="609600" y="2524135"/>
            <a:ext cx="1739900" cy="91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15195D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>
                <a:latin typeface="Montserrat" pitchFamily="2" charset="77"/>
              </a:rPr>
              <a:t>d = 0.40</a:t>
            </a:r>
          </a:p>
        </p:txBody>
      </p:sp>
      <p:sp>
        <p:nvSpPr>
          <p:cNvPr id="35" name="Shape 31">
            <a:extLst>
              <a:ext uri="{FF2B5EF4-FFF2-40B4-BE49-F238E27FC236}">
                <a16:creationId xmlns:a16="http://schemas.microsoft.com/office/drawing/2014/main" id="{F5D8CC6F-B3DC-EE6E-EBCE-3C9D7FA420F3}"/>
              </a:ext>
            </a:extLst>
          </p:cNvPr>
          <p:cNvSpPr/>
          <p:nvPr/>
        </p:nvSpPr>
        <p:spPr>
          <a:xfrm>
            <a:off x="2393042" y="2526845"/>
            <a:ext cx="9519976" cy="91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solidFill>
              <a:srgbClr val="15195D"/>
            </a:solidFill>
            <a:prstDash val="solid"/>
          </a:ln>
        </p:spPr>
        <p:txBody>
          <a:bodyPr/>
          <a:lstStyle/>
          <a:p>
            <a:endParaRPr lang="en-GB" sz="2800">
              <a:latin typeface="Montserrat" pitchFamily="2" charset="77"/>
            </a:endParaRPr>
          </a:p>
        </p:txBody>
      </p:sp>
      <p:sp>
        <p:nvSpPr>
          <p:cNvPr id="36" name="Text 32">
            <a:extLst>
              <a:ext uri="{FF2B5EF4-FFF2-40B4-BE49-F238E27FC236}">
                <a16:creationId xmlns:a16="http://schemas.microsoft.com/office/drawing/2014/main" id="{D17992F2-4D86-E254-EBA4-BA7C71A075FA}"/>
              </a:ext>
            </a:extLst>
          </p:cNvPr>
          <p:cNvSpPr/>
          <p:nvPr/>
        </p:nvSpPr>
        <p:spPr>
          <a:xfrm>
            <a:off x="2486660" y="2542315"/>
            <a:ext cx="9426358" cy="9746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2800" dirty="0">
                <a:latin typeface="Montserrat" pitchFamily="2" charset="77"/>
              </a:rPr>
              <a:t>The average expected gain from a year of schooling</a:t>
            </a:r>
          </a:p>
        </p:txBody>
      </p:sp>
      <p:sp>
        <p:nvSpPr>
          <p:cNvPr id="37" name="Text 30">
            <a:extLst>
              <a:ext uri="{FF2B5EF4-FFF2-40B4-BE49-F238E27FC236}">
                <a16:creationId xmlns:a16="http://schemas.microsoft.com/office/drawing/2014/main" id="{4CDD23AB-584E-8359-457C-A79D76104F3B}"/>
              </a:ext>
            </a:extLst>
          </p:cNvPr>
          <p:cNvSpPr/>
          <p:nvPr/>
        </p:nvSpPr>
        <p:spPr>
          <a:xfrm>
            <a:off x="609600" y="1520560"/>
            <a:ext cx="1739900" cy="9175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15195D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>
                <a:latin typeface="Montserrat" pitchFamily="2" charset="77"/>
              </a:rPr>
              <a:t>d &gt; 0.40</a:t>
            </a:r>
          </a:p>
        </p:txBody>
      </p:sp>
      <p:sp>
        <p:nvSpPr>
          <p:cNvPr id="38" name="Shape 31">
            <a:extLst>
              <a:ext uri="{FF2B5EF4-FFF2-40B4-BE49-F238E27FC236}">
                <a16:creationId xmlns:a16="http://schemas.microsoft.com/office/drawing/2014/main" id="{9C88712B-A3EE-AC23-0BA7-41E40910343E}"/>
              </a:ext>
            </a:extLst>
          </p:cNvPr>
          <p:cNvSpPr/>
          <p:nvPr/>
        </p:nvSpPr>
        <p:spPr>
          <a:xfrm>
            <a:off x="2393042" y="1523270"/>
            <a:ext cx="9519976" cy="9175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15195D"/>
            </a:solidFill>
            <a:prstDash val="solid"/>
          </a:ln>
        </p:spPr>
        <p:txBody>
          <a:bodyPr/>
          <a:lstStyle/>
          <a:p>
            <a:endParaRPr lang="en-GB" sz="2800">
              <a:latin typeface="Montserrat" pitchFamily="2" charset="77"/>
            </a:endParaRPr>
          </a:p>
        </p:txBody>
      </p:sp>
      <p:sp>
        <p:nvSpPr>
          <p:cNvPr id="39" name="Text 32">
            <a:extLst>
              <a:ext uri="{FF2B5EF4-FFF2-40B4-BE49-F238E27FC236}">
                <a16:creationId xmlns:a16="http://schemas.microsoft.com/office/drawing/2014/main" id="{6539D28A-A0C3-01E2-17A1-5B0F975D3B53}"/>
              </a:ext>
            </a:extLst>
          </p:cNvPr>
          <p:cNvSpPr/>
          <p:nvPr/>
        </p:nvSpPr>
        <p:spPr>
          <a:xfrm>
            <a:off x="2530202" y="1561544"/>
            <a:ext cx="9426358" cy="9746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endParaRPr lang="en-US" sz="2800" dirty="0">
              <a:latin typeface="Montserrat" pitchFamily="2" charset="7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0D08E5-029A-9AF9-6AAC-AE6A3A108824}"/>
              </a:ext>
            </a:extLst>
          </p:cNvPr>
          <p:cNvSpPr txBox="1"/>
          <p:nvPr/>
        </p:nvSpPr>
        <p:spPr>
          <a:xfrm>
            <a:off x="2555240" y="1717742"/>
            <a:ext cx="8532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Montserrat" pitchFamily="2" charset="77"/>
              </a:rPr>
              <a:t>Above the hinge point; worth implementing</a:t>
            </a:r>
          </a:p>
        </p:txBody>
      </p:sp>
    </p:spTree>
    <p:extLst>
      <p:ext uri="{BB962C8B-B14F-4D97-AF65-F5344CB8AC3E}">
        <p14:creationId xmlns:p14="http://schemas.microsoft.com/office/powerpoint/2010/main" val="192116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0C3200-576D-5F4A-61C4-AAE5C093AC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Intentional Alignment</a:t>
            </a:r>
          </a:p>
        </p:txBody>
      </p:sp>
      <p:sp>
        <p:nvSpPr>
          <p:cNvPr id="15" name="Shape 4">
            <a:extLst>
              <a:ext uri="{FF2B5EF4-FFF2-40B4-BE49-F238E27FC236}">
                <a16:creationId xmlns:a16="http://schemas.microsoft.com/office/drawing/2014/main" id="{04963D85-D601-69AC-1B03-6673ADFC4420}"/>
              </a:ext>
            </a:extLst>
          </p:cNvPr>
          <p:cNvSpPr/>
          <p:nvPr/>
        </p:nvSpPr>
        <p:spPr>
          <a:xfrm>
            <a:off x="595361" y="3038330"/>
            <a:ext cx="3624349" cy="1122218"/>
          </a:xfrm>
          <a:prstGeom prst="rect">
            <a:avLst/>
          </a:prstGeom>
          <a:solidFill>
            <a:srgbClr val="7C1B3C"/>
          </a:solidFill>
          <a:ln w="15875">
            <a:solidFill>
              <a:srgbClr val="C3A48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Intentions</a:t>
            </a:r>
            <a:endParaRPr lang="en-US" sz="3200" dirty="0"/>
          </a:p>
        </p:txBody>
      </p:sp>
      <p:sp>
        <p:nvSpPr>
          <p:cNvPr id="16" name="Shape 6">
            <a:extLst>
              <a:ext uri="{FF2B5EF4-FFF2-40B4-BE49-F238E27FC236}">
                <a16:creationId xmlns:a16="http://schemas.microsoft.com/office/drawing/2014/main" id="{B52C1AC3-351F-5256-F24D-173E6998A44B}"/>
              </a:ext>
            </a:extLst>
          </p:cNvPr>
          <p:cNvSpPr/>
          <p:nvPr/>
        </p:nvSpPr>
        <p:spPr>
          <a:xfrm>
            <a:off x="4338688" y="3038330"/>
            <a:ext cx="3624349" cy="1122218"/>
          </a:xfrm>
          <a:prstGeom prst="rect">
            <a:avLst/>
          </a:prstGeom>
          <a:solidFill>
            <a:srgbClr val="7C1B3C"/>
          </a:solidFill>
          <a:ln w="15875">
            <a:solidFill>
              <a:srgbClr val="C3A48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Success Criteria</a:t>
            </a:r>
            <a:endParaRPr lang="en-US" sz="3200" dirty="0"/>
          </a:p>
        </p:txBody>
      </p:sp>
      <p:sp>
        <p:nvSpPr>
          <p:cNvPr id="18" name="Text 9">
            <a:extLst>
              <a:ext uri="{FF2B5EF4-FFF2-40B4-BE49-F238E27FC236}">
                <a16:creationId xmlns:a16="http://schemas.microsoft.com/office/drawing/2014/main" id="{7E068928-76A4-6D8A-43E4-26BD22DB092A}"/>
              </a:ext>
            </a:extLst>
          </p:cNvPr>
          <p:cNvSpPr/>
          <p:nvPr/>
        </p:nvSpPr>
        <p:spPr>
          <a:xfrm>
            <a:off x="8152015" y="3038330"/>
            <a:ext cx="3624349" cy="1122218"/>
          </a:xfrm>
          <a:prstGeom prst="rect">
            <a:avLst/>
          </a:prstGeom>
          <a:solidFill>
            <a:srgbClr val="7C1B3C"/>
          </a:solidFill>
          <a:ln w="15875">
            <a:solidFill>
              <a:srgbClr val="C3A48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Cognitive Task Analysis</a:t>
            </a:r>
            <a:endParaRPr lang="en-US" sz="3200" dirty="0"/>
          </a:p>
        </p:txBody>
      </p:sp>
      <p:sp>
        <p:nvSpPr>
          <p:cNvPr id="20" name="Text 11">
            <a:extLst>
              <a:ext uri="{FF2B5EF4-FFF2-40B4-BE49-F238E27FC236}">
                <a16:creationId xmlns:a16="http://schemas.microsoft.com/office/drawing/2014/main" id="{CBD63BCE-CB64-F7FB-9600-FCE64A7E83F7}"/>
              </a:ext>
            </a:extLst>
          </p:cNvPr>
          <p:cNvSpPr/>
          <p:nvPr/>
        </p:nvSpPr>
        <p:spPr>
          <a:xfrm>
            <a:off x="595362" y="4320311"/>
            <a:ext cx="3624349" cy="1122218"/>
          </a:xfrm>
          <a:prstGeom prst="rect">
            <a:avLst/>
          </a:prstGeom>
          <a:solidFill>
            <a:srgbClr val="7C1B3C"/>
          </a:solidFill>
          <a:ln w="15875">
            <a:solidFill>
              <a:srgbClr val="C3A48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Teaching Methods</a:t>
            </a:r>
            <a:endParaRPr lang="en-US" sz="3200" dirty="0"/>
          </a:p>
        </p:txBody>
      </p:sp>
      <p:sp>
        <p:nvSpPr>
          <p:cNvPr id="22" name="Text 13">
            <a:extLst>
              <a:ext uri="{FF2B5EF4-FFF2-40B4-BE49-F238E27FC236}">
                <a16:creationId xmlns:a16="http://schemas.microsoft.com/office/drawing/2014/main" id="{C234FB86-BB44-F77A-2E9E-6857CE4176C0}"/>
              </a:ext>
            </a:extLst>
          </p:cNvPr>
          <p:cNvSpPr/>
          <p:nvPr/>
        </p:nvSpPr>
        <p:spPr>
          <a:xfrm>
            <a:off x="4373689" y="4342478"/>
            <a:ext cx="3624349" cy="1122218"/>
          </a:xfrm>
          <a:prstGeom prst="rect">
            <a:avLst/>
          </a:prstGeom>
          <a:solidFill>
            <a:srgbClr val="7C1B3C"/>
          </a:solidFill>
          <a:ln w="15875">
            <a:solidFill>
              <a:srgbClr val="C3A48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Strategies</a:t>
            </a:r>
            <a:endParaRPr lang="en-US" sz="3200" dirty="0"/>
          </a:p>
        </p:txBody>
      </p:sp>
      <p:sp>
        <p:nvSpPr>
          <p:cNvPr id="24" name="Text 15">
            <a:extLst>
              <a:ext uri="{FF2B5EF4-FFF2-40B4-BE49-F238E27FC236}">
                <a16:creationId xmlns:a16="http://schemas.microsoft.com/office/drawing/2014/main" id="{47B416CA-B1B0-7941-F253-8AD8A5E8CAA1}"/>
              </a:ext>
            </a:extLst>
          </p:cNvPr>
          <p:cNvSpPr/>
          <p:nvPr/>
        </p:nvSpPr>
        <p:spPr>
          <a:xfrm>
            <a:off x="8152016" y="4320311"/>
            <a:ext cx="3624349" cy="1122218"/>
          </a:xfrm>
          <a:prstGeom prst="rect">
            <a:avLst/>
          </a:prstGeom>
          <a:solidFill>
            <a:srgbClr val="7C1B3C"/>
          </a:solidFill>
          <a:ln w="15875">
            <a:solidFill>
              <a:srgbClr val="C3A48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Activities</a:t>
            </a:r>
            <a:endParaRPr lang="en-US" sz="3200" dirty="0"/>
          </a:p>
        </p:txBody>
      </p:sp>
      <p:sp>
        <p:nvSpPr>
          <p:cNvPr id="26" name="Text 17">
            <a:extLst>
              <a:ext uri="{FF2B5EF4-FFF2-40B4-BE49-F238E27FC236}">
                <a16:creationId xmlns:a16="http://schemas.microsoft.com/office/drawing/2014/main" id="{9A43607B-248A-81C3-0388-8F3FB3593717}"/>
              </a:ext>
            </a:extLst>
          </p:cNvPr>
          <p:cNvSpPr/>
          <p:nvPr/>
        </p:nvSpPr>
        <p:spPr>
          <a:xfrm>
            <a:off x="4373689" y="5593465"/>
            <a:ext cx="3624349" cy="1122218"/>
          </a:xfrm>
          <a:prstGeom prst="rect">
            <a:avLst/>
          </a:prstGeom>
          <a:solidFill>
            <a:srgbClr val="7C1B3C"/>
          </a:solidFill>
          <a:ln w="15875">
            <a:solidFill>
              <a:srgbClr val="C3A48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Assessment</a:t>
            </a:r>
            <a:endParaRPr lang="en-US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CCA057-ABD3-F161-B61F-6A66F7904831}"/>
              </a:ext>
            </a:extLst>
          </p:cNvPr>
          <p:cNvSpPr txBox="1"/>
          <p:nvPr/>
        </p:nvSpPr>
        <p:spPr>
          <a:xfrm>
            <a:off x="595361" y="1367873"/>
            <a:ext cx="1118100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7C1B3C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Strategies only work when they are intentionally aligned with each other</a:t>
            </a:r>
            <a:r>
              <a:rPr lang="en-US" sz="2800" i="1" dirty="0">
                <a:solidFill>
                  <a:srgbClr val="7C1B3C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.</a:t>
            </a:r>
            <a:endParaRPr lang="en-US" sz="2800" dirty="0">
              <a:solidFill>
                <a:srgbClr val="7C1B3C"/>
              </a:solidFill>
              <a:latin typeface="Montserrat" pitchFamily="2" charset="77"/>
            </a:endParaRPr>
          </a:p>
          <a:p>
            <a:pPr marL="0" indent="0" algn="ctr">
              <a:buNone/>
            </a:pPr>
            <a:r>
              <a:rPr lang="en-US" sz="2400" i="1" dirty="0">
                <a:solidFill>
                  <a:srgbClr val="7C1B3C"/>
                </a:solidFill>
                <a:latin typeface="Montserrat" pitchFamily="2" charset="77"/>
                <a:ea typeface="Calibri" pitchFamily="34" charset="-122"/>
                <a:cs typeface="Calibri" pitchFamily="34" charset="-120"/>
              </a:rPr>
              <a:t>Choosing a high-effect strategy is not enough if the other components point in different directions.</a:t>
            </a:r>
            <a:endParaRPr lang="en-US" sz="2400" dirty="0">
              <a:solidFill>
                <a:srgbClr val="7C1B3C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0989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>
            <a:extLst>
              <a:ext uri="{FF2B5EF4-FFF2-40B4-BE49-F238E27FC236}">
                <a16:creationId xmlns:a16="http://schemas.microsoft.com/office/drawing/2014/main" id="{0ADF1C0E-73FB-FCB6-6A4A-B4806791318B}"/>
              </a:ext>
            </a:extLst>
          </p:cNvPr>
          <p:cNvSpPr/>
          <p:nvPr/>
        </p:nvSpPr>
        <p:spPr>
          <a:xfrm>
            <a:off x="611987" y="748144"/>
            <a:ext cx="3624349" cy="735705"/>
          </a:xfrm>
          <a:prstGeom prst="rect">
            <a:avLst/>
          </a:prstGeom>
          <a:solidFill>
            <a:srgbClr val="7C1B3C"/>
          </a:solidFill>
          <a:ln w="19050">
            <a:solidFill>
              <a:srgbClr val="C3A48C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Intentions</a:t>
            </a:r>
            <a:endParaRPr lang="en-US" sz="2800" dirty="0"/>
          </a:p>
        </p:txBody>
      </p:sp>
      <p:sp>
        <p:nvSpPr>
          <p:cNvPr id="5" name="Shape 6">
            <a:extLst>
              <a:ext uri="{FF2B5EF4-FFF2-40B4-BE49-F238E27FC236}">
                <a16:creationId xmlns:a16="http://schemas.microsoft.com/office/drawing/2014/main" id="{E3ADE53D-A0A3-C8D8-D0A8-CC60EE72B48F}"/>
              </a:ext>
            </a:extLst>
          </p:cNvPr>
          <p:cNvSpPr/>
          <p:nvPr/>
        </p:nvSpPr>
        <p:spPr>
          <a:xfrm>
            <a:off x="611984" y="1579473"/>
            <a:ext cx="3624349" cy="735705"/>
          </a:xfrm>
          <a:prstGeom prst="rect">
            <a:avLst/>
          </a:prstGeom>
          <a:solidFill>
            <a:srgbClr val="7C1B3C"/>
          </a:solidFill>
          <a:ln w="19050">
            <a:solidFill>
              <a:srgbClr val="C3A48C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Success Criteria</a:t>
            </a:r>
            <a:endParaRPr lang="en-US" sz="2800" dirty="0"/>
          </a:p>
        </p:txBody>
      </p:sp>
      <p:sp>
        <p:nvSpPr>
          <p:cNvPr id="6" name="Text 9">
            <a:extLst>
              <a:ext uri="{FF2B5EF4-FFF2-40B4-BE49-F238E27FC236}">
                <a16:creationId xmlns:a16="http://schemas.microsoft.com/office/drawing/2014/main" id="{EF75AE56-833A-C459-DF3D-8577719F4E70}"/>
              </a:ext>
            </a:extLst>
          </p:cNvPr>
          <p:cNvSpPr/>
          <p:nvPr/>
        </p:nvSpPr>
        <p:spPr>
          <a:xfrm>
            <a:off x="611980" y="5839663"/>
            <a:ext cx="3624349" cy="735705"/>
          </a:xfrm>
          <a:prstGeom prst="rect">
            <a:avLst/>
          </a:prstGeom>
          <a:solidFill>
            <a:srgbClr val="7C1B3C"/>
          </a:solidFill>
          <a:ln w="19050">
            <a:solidFill>
              <a:srgbClr val="C3A4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Cognitive Task Analysis</a:t>
            </a:r>
            <a:endParaRPr lang="en-US" sz="2800" dirty="0"/>
          </a:p>
        </p:txBody>
      </p:sp>
      <p:sp>
        <p:nvSpPr>
          <p:cNvPr id="7" name="Text 11">
            <a:extLst>
              <a:ext uri="{FF2B5EF4-FFF2-40B4-BE49-F238E27FC236}">
                <a16:creationId xmlns:a16="http://schemas.microsoft.com/office/drawing/2014/main" id="{9DBB4231-1D11-8B03-79CB-E82E6FA5C204}"/>
              </a:ext>
            </a:extLst>
          </p:cNvPr>
          <p:cNvSpPr/>
          <p:nvPr/>
        </p:nvSpPr>
        <p:spPr>
          <a:xfrm>
            <a:off x="611983" y="2431471"/>
            <a:ext cx="3624349" cy="735705"/>
          </a:xfrm>
          <a:prstGeom prst="rect">
            <a:avLst/>
          </a:prstGeom>
          <a:solidFill>
            <a:srgbClr val="7C1B3C"/>
          </a:solidFill>
          <a:ln w="19050">
            <a:solidFill>
              <a:srgbClr val="C3A4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Teaching Methods</a:t>
            </a:r>
            <a:endParaRPr lang="en-US" sz="2800" dirty="0"/>
          </a:p>
        </p:txBody>
      </p:sp>
      <p:sp>
        <p:nvSpPr>
          <p:cNvPr id="8" name="Text 13">
            <a:extLst>
              <a:ext uri="{FF2B5EF4-FFF2-40B4-BE49-F238E27FC236}">
                <a16:creationId xmlns:a16="http://schemas.microsoft.com/office/drawing/2014/main" id="{094CDB74-07C2-9E74-6E8C-FBCE261AE0EB}"/>
              </a:ext>
            </a:extLst>
          </p:cNvPr>
          <p:cNvSpPr/>
          <p:nvPr/>
        </p:nvSpPr>
        <p:spPr>
          <a:xfrm>
            <a:off x="611982" y="3283469"/>
            <a:ext cx="3624349" cy="735705"/>
          </a:xfrm>
          <a:prstGeom prst="rect">
            <a:avLst/>
          </a:prstGeom>
          <a:solidFill>
            <a:srgbClr val="7C1B3C"/>
          </a:solidFill>
          <a:ln w="19050">
            <a:solidFill>
              <a:srgbClr val="C3A4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Learning Strategies</a:t>
            </a:r>
            <a:endParaRPr lang="en-US" sz="2800" dirty="0"/>
          </a:p>
        </p:txBody>
      </p:sp>
      <p:sp>
        <p:nvSpPr>
          <p:cNvPr id="9" name="Text 15">
            <a:extLst>
              <a:ext uri="{FF2B5EF4-FFF2-40B4-BE49-F238E27FC236}">
                <a16:creationId xmlns:a16="http://schemas.microsoft.com/office/drawing/2014/main" id="{C5603502-406C-D872-5A90-2A9943687CA7}"/>
              </a:ext>
            </a:extLst>
          </p:cNvPr>
          <p:cNvSpPr/>
          <p:nvPr/>
        </p:nvSpPr>
        <p:spPr>
          <a:xfrm>
            <a:off x="611980" y="4987465"/>
            <a:ext cx="3624349" cy="735705"/>
          </a:xfrm>
          <a:prstGeom prst="rect">
            <a:avLst/>
          </a:prstGeom>
          <a:solidFill>
            <a:srgbClr val="7C1B3C"/>
          </a:solidFill>
          <a:ln w="19050">
            <a:solidFill>
              <a:srgbClr val="C3A4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Activities</a:t>
            </a:r>
            <a:endParaRPr lang="en-US" sz="2800" dirty="0"/>
          </a:p>
        </p:txBody>
      </p:sp>
      <p:sp>
        <p:nvSpPr>
          <p:cNvPr id="10" name="Text 17">
            <a:extLst>
              <a:ext uri="{FF2B5EF4-FFF2-40B4-BE49-F238E27FC236}">
                <a16:creationId xmlns:a16="http://schemas.microsoft.com/office/drawing/2014/main" id="{06825334-07BD-7FE6-2D67-C89076AC8A2F}"/>
              </a:ext>
            </a:extLst>
          </p:cNvPr>
          <p:cNvSpPr/>
          <p:nvPr/>
        </p:nvSpPr>
        <p:spPr>
          <a:xfrm>
            <a:off x="611981" y="4135467"/>
            <a:ext cx="3624349" cy="735705"/>
          </a:xfrm>
          <a:prstGeom prst="rect">
            <a:avLst/>
          </a:prstGeom>
          <a:solidFill>
            <a:srgbClr val="7C1B3C"/>
          </a:solidFill>
          <a:ln w="19050">
            <a:solidFill>
              <a:srgbClr val="C3A4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Assessment</a:t>
            </a:r>
            <a:endParaRPr lang="en-US" sz="2800" dirty="0"/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01A07582-1676-242B-4CBE-F619C3D9750C}"/>
              </a:ext>
            </a:extLst>
          </p:cNvPr>
          <p:cNvSpPr/>
          <p:nvPr/>
        </p:nvSpPr>
        <p:spPr>
          <a:xfrm>
            <a:off x="4366956" y="748144"/>
            <a:ext cx="6788729" cy="735705"/>
          </a:xfrm>
          <a:prstGeom prst="rect">
            <a:avLst/>
          </a:prstGeom>
          <a:solidFill>
            <a:srgbClr val="C3A48C">
              <a:alpha val="28000"/>
            </a:srgbClr>
          </a:solidFill>
          <a:ln w="25400">
            <a:solidFill>
              <a:srgbClr val="7C1B3C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r>
              <a:rPr lang="en-HK" sz="2400" i="1" dirty="0">
                <a:latin typeface="Montserrat" pitchFamily="2" charset="77"/>
              </a:rPr>
              <a:t>What students are meant to learn (not just do)</a:t>
            </a:r>
            <a:endParaRPr lang="en-US" sz="2400" i="1" dirty="0">
              <a:latin typeface="Montserrat" pitchFamily="2" charset="77"/>
            </a:endParaRPr>
          </a:p>
        </p:txBody>
      </p:sp>
      <p:sp>
        <p:nvSpPr>
          <p:cNvPr id="12" name="Shape 6">
            <a:extLst>
              <a:ext uri="{FF2B5EF4-FFF2-40B4-BE49-F238E27FC236}">
                <a16:creationId xmlns:a16="http://schemas.microsoft.com/office/drawing/2014/main" id="{B9DD2100-B9BF-15AC-22E9-D416FC3D5065}"/>
              </a:ext>
            </a:extLst>
          </p:cNvPr>
          <p:cNvSpPr/>
          <p:nvPr/>
        </p:nvSpPr>
        <p:spPr>
          <a:xfrm>
            <a:off x="4366953" y="1579473"/>
            <a:ext cx="6788729" cy="735705"/>
          </a:xfrm>
          <a:prstGeom prst="rect">
            <a:avLst/>
          </a:prstGeom>
          <a:solidFill>
            <a:srgbClr val="C3A48C">
              <a:alpha val="28000"/>
            </a:srgbClr>
          </a:solidFill>
          <a:ln w="25400">
            <a:solidFill>
              <a:srgbClr val="7C1B3C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000" tIns="36000" rIns="36000" bIns="36000" anchor="ctr"/>
          <a:lstStyle/>
          <a:p>
            <a:r>
              <a:rPr lang="en-HK" sz="2400" i="1" dirty="0">
                <a:latin typeface="Montserrat" pitchFamily="2" charset="77"/>
              </a:rPr>
              <a:t>What quality looks like for that specific learning goal</a:t>
            </a:r>
            <a:endParaRPr lang="en-US" sz="2400" i="1" dirty="0">
              <a:latin typeface="Montserrat" pitchFamily="2" charset="77"/>
            </a:endParaRPr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E071BDE7-04C3-A178-BF99-E752CCAEA2E6}"/>
              </a:ext>
            </a:extLst>
          </p:cNvPr>
          <p:cNvSpPr/>
          <p:nvPr/>
        </p:nvSpPr>
        <p:spPr>
          <a:xfrm>
            <a:off x="4366949" y="5839663"/>
            <a:ext cx="6788729" cy="735705"/>
          </a:xfrm>
          <a:prstGeom prst="rect">
            <a:avLst/>
          </a:prstGeom>
          <a:solidFill>
            <a:srgbClr val="C3A48C">
              <a:alpha val="28000"/>
            </a:srgbClr>
          </a:solidFill>
          <a:ln w="25400">
            <a:solidFill>
              <a:srgbClr val="7C1B3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/>
          <a:lstStyle/>
          <a:p>
            <a:r>
              <a:rPr lang="en-HK" sz="2400" i="1" dirty="0">
                <a:latin typeface="Montserrat" pitchFamily="2" charset="77"/>
              </a:rPr>
              <a:t>The thinking demands required to achieve it</a:t>
            </a: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34D65FFA-23E2-3481-74A3-7A5648ADD3A6}"/>
              </a:ext>
            </a:extLst>
          </p:cNvPr>
          <p:cNvSpPr/>
          <p:nvPr/>
        </p:nvSpPr>
        <p:spPr>
          <a:xfrm>
            <a:off x="4366952" y="2431471"/>
            <a:ext cx="6788729" cy="735705"/>
          </a:xfrm>
          <a:prstGeom prst="rect">
            <a:avLst/>
          </a:prstGeom>
          <a:solidFill>
            <a:srgbClr val="C3A48C">
              <a:alpha val="28000"/>
            </a:srgbClr>
          </a:solidFill>
          <a:ln w="25400">
            <a:solidFill>
              <a:srgbClr val="7C1B3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/>
          <a:lstStyle/>
          <a:p>
            <a:r>
              <a:rPr lang="en-HK" sz="2400" i="1" dirty="0">
                <a:latin typeface="Montserrat" pitchFamily="2" charset="77"/>
              </a:rPr>
              <a:t>How the teacher delivers the content</a:t>
            </a: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63F2C909-BAAE-47AE-E893-DCF3990C96DB}"/>
              </a:ext>
            </a:extLst>
          </p:cNvPr>
          <p:cNvSpPr/>
          <p:nvPr/>
        </p:nvSpPr>
        <p:spPr>
          <a:xfrm>
            <a:off x="4366951" y="3283469"/>
            <a:ext cx="6788729" cy="735705"/>
          </a:xfrm>
          <a:prstGeom prst="rect">
            <a:avLst/>
          </a:prstGeom>
          <a:solidFill>
            <a:srgbClr val="C3A48C">
              <a:alpha val="28000"/>
            </a:srgbClr>
          </a:solidFill>
          <a:ln w="25400">
            <a:solidFill>
              <a:srgbClr val="7C1B3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/>
          <a:lstStyle/>
          <a:p>
            <a:r>
              <a:rPr lang="en-HK" sz="2400" i="1" dirty="0">
                <a:latin typeface="Montserrat" pitchFamily="2" charset="77"/>
              </a:rPr>
              <a:t>How students are expected to process it</a:t>
            </a:r>
            <a:endParaRPr lang="en-US" sz="2400" i="1" dirty="0">
              <a:latin typeface="Montserrat" pitchFamily="2" charset="77"/>
            </a:endParaRPr>
          </a:p>
        </p:txBody>
      </p:sp>
      <p:sp>
        <p:nvSpPr>
          <p:cNvPr id="16" name="Text 15">
            <a:extLst>
              <a:ext uri="{FF2B5EF4-FFF2-40B4-BE49-F238E27FC236}">
                <a16:creationId xmlns:a16="http://schemas.microsoft.com/office/drawing/2014/main" id="{75F19D33-8253-09B9-6522-7FACD4FC91F9}"/>
              </a:ext>
            </a:extLst>
          </p:cNvPr>
          <p:cNvSpPr/>
          <p:nvPr/>
        </p:nvSpPr>
        <p:spPr>
          <a:xfrm>
            <a:off x="4366949" y="4987465"/>
            <a:ext cx="6788729" cy="735705"/>
          </a:xfrm>
          <a:prstGeom prst="rect">
            <a:avLst/>
          </a:prstGeom>
          <a:solidFill>
            <a:srgbClr val="C3A48C">
              <a:alpha val="28000"/>
            </a:srgbClr>
          </a:solidFill>
          <a:ln w="25400">
            <a:solidFill>
              <a:srgbClr val="7C1B3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/>
          <a:lstStyle/>
          <a:p>
            <a:r>
              <a:rPr lang="en-HK" sz="2400" i="1" dirty="0">
                <a:latin typeface="Montserrat" pitchFamily="2" charset="77"/>
              </a:rPr>
              <a:t>The tasks students actually do</a:t>
            </a:r>
          </a:p>
        </p:txBody>
      </p:sp>
      <p:sp>
        <p:nvSpPr>
          <p:cNvPr id="17" name="Text 17">
            <a:extLst>
              <a:ext uri="{FF2B5EF4-FFF2-40B4-BE49-F238E27FC236}">
                <a16:creationId xmlns:a16="http://schemas.microsoft.com/office/drawing/2014/main" id="{C094C158-20B6-AE7F-C233-19FDB5599A26}"/>
              </a:ext>
            </a:extLst>
          </p:cNvPr>
          <p:cNvSpPr/>
          <p:nvPr/>
        </p:nvSpPr>
        <p:spPr>
          <a:xfrm>
            <a:off x="4366950" y="4135467"/>
            <a:ext cx="6788729" cy="735705"/>
          </a:xfrm>
          <a:prstGeom prst="rect">
            <a:avLst/>
          </a:prstGeom>
          <a:solidFill>
            <a:srgbClr val="C3A48C">
              <a:alpha val="28000"/>
            </a:srgbClr>
          </a:solidFill>
          <a:ln w="25400">
            <a:solidFill>
              <a:srgbClr val="7C1B3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 anchor="ctr"/>
          <a:lstStyle/>
          <a:p>
            <a:r>
              <a:rPr lang="en-HK" sz="2400" i="1" dirty="0">
                <a:latin typeface="Montserrat" pitchFamily="2" charset="77"/>
              </a:rPr>
              <a:t>How learning is evaluated and evidenced</a:t>
            </a:r>
            <a:endParaRPr lang="en-US" sz="2400" i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0866144"/>
      </p:ext>
    </p:extLst>
  </p:cSld>
  <p:clrMapOvr>
    <a:masterClrMapping/>
  </p:clrMapOvr>
</p:sld>
</file>

<file path=ppt/theme/theme1.xml><?xml version="1.0" encoding="utf-8"?>
<a:theme xmlns:a="http://schemas.openxmlformats.org/drawingml/2006/main" name="P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D" id="{834CD58F-69CF-024C-A907-08E67EAB35EB}" vid="{2651FBC5-EDEC-504E-9148-AB3C6E664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</Template>
  <TotalTime>11045</TotalTime>
  <Words>4677</Words>
  <Application>Microsoft Macintosh PowerPoint</Application>
  <PresentationFormat>Widescreen</PresentationFormat>
  <Paragraphs>686</Paragraphs>
  <Slides>61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MS Mincho</vt:lpstr>
      <vt:lpstr>Aptos</vt:lpstr>
      <vt:lpstr>Arial</vt:lpstr>
      <vt:lpstr>Calibri</vt:lpstr>
      <vt:lpstr>Montserrat</vt:lpstr>
      <vt:lpstr>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 Davies</dc:creator>
  <cp:lastModifiedBy>Gina Davies</cp:lastModifiedBy>
  <cp:revision>204</cp:revision>
  <dcterms:created xsi:type="dcterms:W3CDTF">2024-11-04T11:58:24Z</dcterms:created>
  <dcterms:modified xsi:type="dcterms:W3CDTF">2026-05-24T22:24:12Z</dcterms:modified>
</cp:coreProperties>
</file>