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sldIdLst>
    <p:sldId id="257" r:id="rId2"/>
    <p:sldId id="296" r:id="rId3"/>
    <p:sldId id="297" r:id="rId4"/>
    <p:sldId id="300" r:id="rId5"/>
    <p:sldId id="294" r:id="rId6"/>
    <p:sldId id="295" r:id="rId7"/>
    <p:sldId id="298" r:id="rId8"/>
    <p:sldId id="301" r:id="rId9"/>
    <p:sldId id="302" r:id="rId10"/>
    <p:sldId id="303" r:id="rId11"/>
    <p:sldId id="304" r:id="rId12"/>
    <p:sldId id="305" r:id="rId13"/>
    <p:sldId id="299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B3C"/>
    <a:srgbClr val="15195D"/>
    <a:srgbClr val="C3A4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2"/>
    <p:restoredTop sz="90508"/>
  </p:normalViewPr>
  <p:slideViewPr>
    <p:cSldViewPr snapToGrid="0">
      <p:cViewPr varScale="1">
        <p:scale>
          <a:sx n="100" d="100"/>
          <a:sy n="100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Helping students </a:t>
            </a:r>
            <a:r>
              <a:rPr lang="en-HK" i="1" dirty="0"/>
              <a:t>understand, remember, and apply</a:t>
            </a:r>
            <a:r>
              <a:rPr lang="en-HK" dirty="0"/>
              <a:t> knowledge through structured, deliberate instruction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3" name="Picture 2" descr="A pocket with a button&#10;&#10;AI-generated content may be incorrect.">
            <a:extLst>
              <a:ext uri="{FF2B5EF4-FFF2-40B4-BE49-F238E27FC236}">
                <a16:creationId xmlns:a16="http://schemas.microsoft.com/office/drawing/2014/main" id="{241850F9-168F-9E59-3D50-8BA613A33F5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6058" y="5905729"/>
            <a:ext cx="836930" cy="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gina-dav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ft.org/sites/default/files/Rosenshine.pdf" TargetMode="External"/><Relationship Id="rId5" Type="http://schemas.openxmlformats.org/officeDocument/2006/relationships/hyperlink" Target="https://www.learningscientists.org/blog/2016/9/1-1" TargetMode="External"/><Relationship Id="rId4" Type="http://schemas.openxmlformats.org/officeDocument/2006/relationships/hyperlink" Target="https://www.amazon.com/Rosenshines-Principles-Action-Tom-Sherrington/dp/19129062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11040767" cy="18875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Rosenshine’s Principles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1DE7-C0D6-48BA-C6C1-40D56DDB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19322-4141-5C79-C837-8C25CCED3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5405" y="1224997"/>
            <a:ext cx="9886951" cy="1676400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Students rehearse new learning with teacher support.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Teacher checks, prompts, and corrects.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Whole-class guided questions, scaffolded tasks.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E717-9EEA-1441-3AD4-AFCF49057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5. </a:t>
            </a:r>
            <a:r>
              <a:rPr lang="en-HK" b="1" dirty="0"/>
              <a:t>Guide Student Practice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65942D-4453-F11B-5562-35E15C75D422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6. </a:t>
            </a:r>
            <a:r>
              <a:rPr lang="en-HK" b="1" dirty="0"/>
              <a:t>Check for Student Understanding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2286259-0578-A079-6B0B-09D915C7FE31}"/>
              </a:ext>
            </a:extLst>
          </p:cNvPr>
          <p:cNvSpPr txBox="1">
            <a:spLocks/>
          </p:cNvSpPr>
          <p:nvPr/>
        </p:nvSpPr>
        <p:spPr>
          <a:xfrm>
            <a:off x="773811" y="4549228"/>
            <a:ext cx="9856089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Avoids moving on when misconceptions exist.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Can be verbal, visual, or written.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Ask multiple students, peer explain, hinge questions.</a:t>
            </a:r>
          </a:p>
        </p:txBody>
      </p:sp>
      <p:pic>
        <p:nvPicPr>
          <p:cNvPr id="7" name="Graphic 6" descr="Compass outline">
            <a:extLst>
              <a:ext uri="{FF2B5EF4-FFF2-40B4-BE49-F238E27FC236}">
                <a16:creationId xmlns:a16="http://schemas.microsoft.com/office/drawing/2014/main" id="{D34258FB-BDB5-DD37-89CA-8B2569119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722" y="1649143"/>
            <a:ext cx="586428" cy="586428"/>
          </a:xfrm>
          <a:prstGeom prst="rect">
            <a:avLst/>
          </a:prstGeom>
        </p:spPr>
      </p:pic>
      <p:pic>
        <p:nvPicPr>
          <p:cNvPr id="9" name="Graphic 8" descr="Thought outline">
            <a:extLst>
              <a:ext uri="{FF2B5EF4-FFF2-40B4-BE49-F238E27FC236}">
                <a16:creationId xmlns:a16="http://schemas.microsoft.com/office/drawing/2014/main" id="{CDF73F62-3A7C-F415-64FF-8756F59B8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3826" y="4277901"/>
            <a:ext cx="2371451" cy="2371451"/>
          </a:xfrm>
          <a:prstGeom prst="rect">
            <a:avLst/>
          </a:prstGeom>
        </p:spPr>
      </p:pic>
      <p:pic>
        <p:nvPicPr>
          <p:cNvPr id="10" name="Graphic 9" descr="Route (Two Pins With A Path) outline">
            <a:extLst>
              <a:ext uri="{FF2B5EF4-FFF2-40B4-BE49-F238E27FC236}">
                <a16:creationId xmlns:a16="http://schemas.microsoft.com/office/drawing/2014/main" id="{84539210-E866-0925-8A87-B7957EAB1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726" y="1477410"/>
            <a:ext cx="1951590" cy="1951590"/>
          </a:xfrm>
          <a:prstGeom prst="rect">
            <a:avLst/>
          </a:prstGeom>
        </p:spPr>
      </p:pic>
      <p:pic>
        <p:nvPicPr>
          <p:cNvPr id="11" name="Graphic 10" descr="Puzzle pieces outline">
            <a:extLst>
              <a:ext uri="{FF2B5EF4-FFF2-40B4-BE49-F238E27FC236}">
                <a16:creationId xmlns:a16="http://schemas.microsoft.com/office/drawing/2014/main" id="{3456489A-114D-0149-1098-1F3D66572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40" y="4534238"/>
            <a:ext cx="807849" cy="8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5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9E30-4035-3758-D2AF-E1D6FFBAE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313A0-0477-053D-DC5A-78BA8FE9E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24997"/>
            <a:ext cx="9886951" cy="1676400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Aim for around 80% correctness during guided work.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Encourages motivation, confidence, and accuracy.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Carefully pitched questions, adjusted pacing.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29A3B-B7C7-15F9-D7E5-71F838435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7. </a:t>
            </a:r>
            <a:r>
              <a:rPr lang="en-HK" b="1" dirty="0"/>
              <a:t>Obtain a High Success Rate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9146CD-8AC0-5AD5-0B97-5BAA2C1F6333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8. </a:t>
            </a:r>
            <a:r>
              <a:rPr lang="en-HK" b="1" dirty="0"/>
              <a:t>Provide Scaffolds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F38C32D-8BC0-C3A1-D084-FA52656C181E}"/>
              </a:ext>
            </a:extLst>
          </p:cNvPr>
          <p:cNvSpPr txBox="1">
            <a:spLocks/>
          </p:cNvSpPr>
          <p:nvPr/>
        </p:nvSpPr>
        <p:spPr>
          <a:xfrm>
            <a:off x="2338465" y="4549228"/>
            <a:ext cx="9079723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Temporary supports to reduce difficulty and promote independence.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Sentence stems, visual organisers, writing frames, cue cards.</a:t>
            </a:r>
          </a:p>
        </p:txBody>
      </p:sp>
      <p:pic>
        <p:nvPicPr>
          <p:cNvPr id="7" name="Graphic 6" descr="Aspiration outline">
            <a:extLst>
              <a:ext uri="{FF2B5EF4-FFF2-40B4-BE49-F238E27FC236}">
                <a16:creationId xmlns:a16="http://schemas.microsoft.com/office/drawing/2014/main" id="{81E156AC-FC53-290C-1456-1DCFF9FEE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1262" y="1665413"/>
            <a:ext cx="1769390" cy="1769390"/>
          </a:xfrm>
          <a:prstGeom prst="rect">
            <a:avLst/>
          </a:prstGeom>
        </p:spPr>
      </p:pic>
      <p:pic>
        <p:nvPicPr>
          <p:cNvPr id="10" name="Graphic 9" descr="Lightbulb and pencil outline">
            <a:extLst>
              <a:ext uri="{FF2B5EF4-FFF2-40B4-BE49-F238E27FC236}">
                <a16:creationId xmlns:a16="http://schemas.microsoft.com/office/drawing/2014/main" id="{E4185E04-D833-D9F9-5D01-0D9ECAFFF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296" y="4588649"/>
            <a:ext cx="1912169" cy="1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153C5-47D3-F7D7-F0B9-54EA059C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BC25FE-3845-6126-200B-92E539175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8269" y="1224997"/>
            <a:ext cx="9186938" cy="1676400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Consolidates learning through repeated, individual retrieval.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Builds fluency and long-term memory.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Homework, independent writing or problem-solving.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3862-EC47-AFD2-F000-5F187E0AA3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9. </a:t>
            </a:r>
            <a:r>
              <a:rPr lang="en-HK" b="1" dirty="0"/>
              <a:t>Require Independent Practice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19D304-41E2-BD8D-0493-D238194FD0CE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10. </a:t>
            </a:r>
            <a:r>
              <a:rPr lang="en-HK" b="1" dirty="0"/>
              <a:t>Engage Students in Weekly/Monthly Review</a:t>
            </a:r>
          </a:p>
          <a:p>
            <a:endParaRPr lang="en-HK" b="1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6D20701-DB29-67A5-CE95-A295ED92E125}"/>
              </a:ext>
            </a:extLst>
          </p:cNvPr>
          <p:cNvSpPr txBox="1">
            <a:spLocks/>
          </p:cNvSpPr>
          <p:nvPr/>
        </p:nvSpPr>
        <p:spPr>
          <a:xfrm>
            <a:off x="676826" y="4949282"/>
            <a:ext cx="10794734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Counters forgetting and strengthens schema.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Encourages cumulative and distributed practice.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Weekly review quizzes, spaced retrieval grids.</a:t>
            </a:r>
          </a:p>
        </p:txBody>
      </p:sp>
      <p:pic>
        <p:nvPicPr>
          <p:cNvPr id="9" name="Graphic 8" descr="Daily calendar outline">
            <a:extLst>
              <a:ext uri="{FF2B5EF4-FFF2-40B4-BE49-F238E27FC236}">
                <a16:creationId xmlns:a16="http://schemas.microsoft.com/office/drawing/2014/main" id="{4CE8EEDB-B1FE-BDDC-7A6C-478E20FC3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0170" y="4105911"/>
            <a:ext cx="1945037" cy="1945037"/>
          </a:xfrm>
          <a:prstGeom prst="rect">
            <a:avLst/>
          </a:prstGeom>
        </p:spPr>
      </p:pic>
      <p:pic>
        <p:nvPicPr>
          <p:cNvPr id="12" name="Graphic 11" descr="Target Audience outline">
            <a:extLst>
              <a:ext uri="{FF2B5EF4-FFF2-40B4-BE49-F238E27FC236}">
                <a16:creationId xmlns:a16="http://schemas.microsoft.com/office/drawing/2014/main" id="{E750A57F-D9B0-2B57-9161-E6694460A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497" y="1224996"/>
            <a:ext cx="1845899" cy="18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857CCC-4DCB-CA76-ABB8-9B1679256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707689"/>
          </a:xfrm>
        </p:spPr>
        <p:txBody>
          <a:bodyPr/>
          <a:lstStyle/>
          <a:p>
            <a:pPr marL="12700" indent="0">
              <a:buNone/>
            </a:pPr>
            <a:r>
              <a:rPr lang="en-GB" noProof="0" dirty="0"/>
              <a:t>To make the ten principles more accessible, Sherrington categorised them into four themes:</a:t>
            </a:r>
          </a:p>
          <a:p>
            <a:pPr marL="12700" indent="0">
              <a:buNone/>
            </a:pPr>
            <a:endParaRPr lang="en-GB" noProof="0" dirty="0"/>
          </a:p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Sequencing Concepts and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Questioning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Reviewing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Stages of Practice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This structure helps embed Rosenshine’s ideas in lesson planning and practice.</a:t>
            </a:r>
          </a:p>
          <a:p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2B988-3389-04B5-982D-A3E94F7FD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Tom Sherrington</a:t>
            </a:r>
          </a:p>
        </p:txBody>
      </p:sp>
    </p:spTree>
    <p:extLst>
      <p:ext uri="{BB962C8B-B14F-4D97-AF65-F5344CB8AC3E}">
        <p14:creationId xmlns:p14="http://schemas.microsoft.com/office/powerpoint/2010/main" val="16217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FBFDF-30E2-3240-2A73-5C8395783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0915650" cy="5250614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What:</a:t>
            </a:r>
            <a:br>
              <a:rPr lang="en-HK" dirty="0"/>
            </a:br>
            <a:r>
              <a:rPr lang="en-HK" dirty="0"/>
              <a:t>Break complex ideas into small, manageable steps. Model expert thinking using worked examples and scaffolded visuals.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Why:</a:t>
            </a:r>
            <a:br>
              <a:rPr lang="en-HK" dirty="0"/>
            </a:br>
            <a:r>
              <a:rPr lang="en-HK" dirty="0"/>
              <a:t>Reduces cognitive load and helps students master each stage before progressing.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Try:</a:t>
            </a:r>
            <a:endParaRPr lang="en-HK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HK" dirty="0"/>
              <a:t>Use “I do, we do, you do”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HK" dirty="0"/>
              <a:t>Provide model answers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HK" dirty="0"/>
              <a:t>Use diagrams to explain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0B9E-DB4A-1279-EC3E-0C23129CF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710651"/>
            <a:ext cx="11329988" cy="742950"/>
          </a:xfrm>
        </p:spPr>
        <p:txBody>
          <a:bodyPr/>
          <a:lstStyle/>
          <a:p>
            <a:r>
              <a:rPr lang="en-HK" b="1" dirty="0"/>
              <a:t>Strand 1: Sequencing Concepts and Modelling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0F1FA2-D3C7-998D-99BE-558F1A53F916}"/>
              </a:ext>
            </a:extLst>
          </p:cNvPr>
          <p:cNvSpPr/>
          <p:nvPr/>
        </p:nvSpPr>
        <p:spPr>
          <a:xfrm>
            <a:off x="7477125" y="31681"/>
            <a:ext cx="4686299" cy="518077"/>
          </a:xfrm>
          <a:prstGeom prst="roundRect">
            <a:avLst/>
          </a:prstGeom>
          <a:solidFill>
            <a:srgbClr val="7C1B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" pitchFamily="2" charset="77"/>
              </a:rPr>
              <a:t>Rosenshine: 2, 4 &amp; 8</a:t>
            </a:r>
          </a:p>
        </p:txBody>
      </p:sp>
      <p:pic>
        <p:nvPicPr>
          <p:cNvPr id="7" name="Graphic 6" descr="Upstairs outline">
            <a:extLst>
              <a:ext uri="{FF2B5EF4-FFF2-40B4-BE49-F238E27FC236}">
                <a16:creationId xmlns:a16="http://schemas.microsoft.com/office/drawing/2014/main" id="{AB216BC1-4B85-6AA2-B9E3-644F95039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1848" y="4321038"/>
            <a:ext cx="2184492" cy="2184492"/>
          </a:xfrm>
          <a:prstGeom prst="rect">
            <a:avLst/>
          </a:prstGeom>
        </p:spPr>
      </p:pic>
      <p:pic>
        <p:nvPicPr>
          <p:cNvPr id="8" name="Graphic 7" descr="Dance steps outline">
            <a:extLst>
              <a:ext uri="{FF2B5EF4-FFF2-40B4-BE49-F238E27FC236}">
                <a16:creationId xmlns:a16="http://schemas.microsoft.com/office/drawing/2014/main" id="{804C423B-FA40-24BF-AE6E-A1E8A6F9F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0657">
            <a:off x="8514186" y="5695728"/>
            <a:ext cx="1215325" cy="12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5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C02B83-0115-0AC5-DDB6-2A87BA931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0644378" cy="549350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What:</a:t>
            </a:r>
            <a:br>
              <a:rPr lang="en-HK" dirty="0"/>
            </a:br>
            <a:r>
              <a:rPr lang="en-HK" dirty="0"/>
              <a:t>Frequent, varied questioning to check understanding and promote engagement.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Why:</a:t>
            </a:r>
            <a:br>
              <a:rPr lang="en-HK" dirty="0"/>
            </a:br>
            <a:r>
              <a:rPr lang="en-HK" dirty="0"/>
              <a:t>Questions reveal misconceptions, deepen thinking, and improve recall.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Try:</a:t>
            </a:r>
            <a:endParaRPr lang="en-HK" dirty="0"/>
          </a:p>
          <a:p>
            <a:pPr marL="409575" indent="-409575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Cold call and no opt-out</a:t>
            </a:r>
          </a:p>
          <a:p>
            <a:pPr marL="409575" indent="-409575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Think-Pair-Share</a:t>
            </a:r>
          </a:p>
          <a:p>
            <a:pPr marL="409575" indent="-409575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Ask follow-up questions like “Why?” or “Can you add to that?”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5F2E5-B29B-AA44-5386-635E943A1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Strand 2: Questioning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C8EDC7-A440-C578-33E6-C072804410A3}"/>
              </a:ext>
            </a:extLst>
          </p:cNvPr>
          <p:cNvSpPr/>
          <p:nvPr/>
        </p:nvSpPr>
        <p:spPr>
          <a:xfrm>
            <a:off x="8086724" y="31681"/>
            <a:ext cx="4076700" cy="518077"/>
          </a:xfrm>
          <a:prstGeom prst="roundRect">
            <a:avLst/>
          </a:prstGeom>
          <a:solidFill>
            <a:srgbClr val="7C1B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" pitchFamily="2" charset="77"/>
              </a:rPr>
              <a:t>Rosenshine: 3 &amp; 6</a:t>
            </a:r>
          </a:p>
        </p:txBody>
      </p:sp>
      <p:pic>
        <p:nvPicPr>
          <p:cNvPr id="6" name="Graphic 5" descr="Question mark outline">
            <a:extLst>
              <a:ext uri="{FF2B5EF4-FFF2-40B4-BE49-F238E27FC236}">
                <a16:creationId xmlns:a16="http://schemas.microsoft.com/office/drawing/2014/main" id="{34DCA893-3E47-E613-2642-08AF2A605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4627" y="4564329"/>
            <a:ext cx="742701" cy="742701"/>
          </a:xfrm>
          <a:prstGeom prst="rect">
            <a:avLst/>
          </a:prstGeom>
        </p:spPr>
      </p:pic>
      <p:pic>
        <p:nvPicPr>
          <p:cNvPr id="10" name="Graphic 9" descr="Mental Health outline">
            <a:extLst>
              <a:ext uri="{FF2B5EF4-FFF2-40B4-BE49-F238E27FC236}">
                <a16:creationId xmlns:a16="http://schemas.microsoft.com/office/drawing/2014/main" id="{7E1175DB-5A00-BE8B-E38B-CEA175232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2599" y="4152276"/>
            <a:ext cx="1664831" cy="1664831"/>
          </a:xfrm>
          <a:prstGeom prst="rect">
            <a:avLst/>
          </a:prstGeom>
        </p:spPr>
      </p:pic>
      <p:pic>
        <p:nvPicPr>
          <p:cNvPr id="11" name="Graphic 10" descr="Speech outline">
            <a:extLst>
              <a:ext uri="{FF2B5EF4-FFF2-40B4-BE49-F238E27FC236}">
                <a16:creationId xmlns:a16="http://schemas.microsoft.com/office/drawing/2014/main" id="{DEE314C6-AEDE-4FA4-0CBA-06A11F9AE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8891" y="4227739"/>
            <a:ext cx="1694171" cy="16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693C8-FA92-1BDD-8EE7-4CDE6ABA2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78810"/>
            <a:ext cx="10644378" cy="4936289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What:</a:t>
            </a:r>
            <a:br>
              <a:rPr lang="en-HK" dirty="0"/>
            </a:br>
            <a:r>
              <a:rPr lang="en-HK" dirty="0"/>
              <a:t>Structured retrieval over time: daily, weekly, and monthly reviews.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Why:</a:t>
            </a:r>
            <a:br>
              <a:rPr lang="en-HK" dirty="0"/>
            </a:br>
            <a:r>
              <a:rPr lang="en-HK" dirty="0"/>
              <a:t>Strengthens memory and prevents forgetting through spaced practice.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Try:</a:t>
            </a:r>
            <a:endParaRPr lang="en-HK" dirty="0"/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Do Now quizzes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“Last lesson, last week” prompts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Cumulative flashcards or quick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6074F-EC67-E602-023F-7A8B37DF4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Strand 3: Reviewing Material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1D4C34-6B38-0C79-5105-DBC502990F85}"/>
              </a:ext>
            </a:extLst>
          </p:cNvPr>
          <p:cNvSpPr/>
          <p:nvPr/>
        </p:nvSpPr>
        <p:spPr>
          <a:xfrm>
            <a:off x="8086724" y="31681"/>
            <a:ext cx="4076700" cy="518077"/>
          </a:xfrm>
          <a:prstGeom prst="roundRect">
            <a:avLst/>
          </a:prstGeom>
          <a:solidFill>
            <a:srgbClr val="7C1B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" pitchFamily="2" charset="77"/>
              </a:rPr>
              <a:t>Rosenshine: 1 &amp; 10</a:t>
            </a:r>
          </a:p>
        </p:txBody>
      </p:sp>
      <p:pic>
        <p:nvPicPr>
          <p:cNvPr id="9" name="Graphic 8" descr="Circles with arrows outline">
            <a:extLst>
              <a:ext uri="{FF2B5EF4-FFF2-40B4-BE49-F238E27FC236}">
                <a16:creationId xmlns:a16="http://schemas.microsoft.com/office/drawing/2014/main" id="{B2A45608-A199-C285-E5A3-E3FD1CC3C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4730" y="4839606"/>
            <a:ext cx="1781175" cy="1781175"/>
          </a:xfrm>
          <a:prstGeom prst="rect">
            <a:avLst/>
          </a:prstGeom>
        </p:spPr>
      </p:pic>
      <p:pic>
        <p:nvPicPr>
          <p:cNvPr id="11" name="Graphic 10" descr="Clock outline">
            <a:extLst>
              <a:ext uri="{FF2B5EF4-FFF2-40B4-BE49-F238E27FC236}">
                <a16:creationId xmlns:a16="http://schemas.microsoft.com/office/drawing/2014/main" id="{5FA807F4-A21D-4BDF-9AD1-2942C63D9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1980" y="5381141"/>
            <a:ext cx="701321" cy="701321"/>
          </a:xfrm>
          <a:prstGeom prst="rect">
            <a:avLst/>
          </a:prstGeom>
        </p:spPr>
      </p:pic>
      <p:pic>
        <p:nvPicPr>
          <p:cNvPr id="12" name="Graphic 11" descr="Flip calendar outline">
            <a:extLst>
              <a:ext uri="{FF2B5EF4-FFF2-40B4-BE49-F238E27FC236}">
                <a16:creationId xmlns:a16="http://schemas.microsoft.com/office/drawing/2014/main" id="{ECE98267-E64F-6BC9-78C0-CCB4360FE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19059" y="3746639"/>
            <a:ext cx="3244981" cy="32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BF04A-D3BC-1231-649B-054A031BE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5388"/>
            <a:ext cx="10872788" cy="4707689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What:</a:t>
            </a:r>
            <a:br>
              <a:rPr lang="en-HK" dirty="0"/>
            </a:br>
            <a:r>
              <a:rPr lang="en-HK" dirty="0"/>
              <a:t>Move from guided to independent practice, with scaffolds gradually removed.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Why:</a:t>
            </a:r>
            <a:br>
              <a:rPr lang="en-HK" dirty="0"/>
            </a:br>
            <a:r>
              <a:rPr lang="en-HK" dirty="0"/>
              <a:t>Ensures accuracy and fluency before students work alone.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Try:</a:t>
            </a:r>
            <a:endParaRPr lang="en-HK" dirty="0"/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Use sentence starters or worked examples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Writing frames (PEEL, PETAL, </a:t>
            </a:r>
            <a:r>
              <a:rPr lang="en-HK" dirty="0" err="1"/>
              <a:t>SQuID</a:t>
            </a:r>
            <a:r>
              <a:rPr lang="en-HK" dirty="0"/>
              <a:t>)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Gradually remove supports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Allow paired practice before solo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14335-638B-4E6E-6BDF-20F7AB876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Strand 4: Stages of Practice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1C1CCD-687C-D6E0-7FD4-7971242AE021}"/>
              </a:ext>
            </a:extLst>
          </p:cNvPr>
          <p:cNvSpPr/>
          <p:nvPr/>
        </p:nvSpPr>
        <p:spPr>
          <a:xfrm>
            <a:off x="7700962" y="31681"/>
            <a:ext cx="4462462" cy="518077"/>
          </a:xfrm>
          <a:prstGeom prst="roundRect">
            <a:avLst/>
          </a:prstGeom>
          <a:solidFill>
            <a:srgbClr val="7C1B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" pitchFamily="2" charset="77"/>
              </a:rPr>
              <a:t>Rosenshine: 5, 7 &amp; 9</a:t>
            </a: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5C7A901B-2D32-40AA-5CAB-F4B995697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2965" y="4168573"/>
            <a:ext cx="1929593" cy="19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7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77C7D-45E2-E6F7-3B14-9A88ACB2E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Task: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C8D392-63AB-CB24-8BAA-4579CC462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Strand 1: </a:t>
            </a:r>
            <a:r>
              <a:rPr lang="en-HK" dirty="0"/>
              <a:t>Choose a key concept from your subject. Break it into 3-5 instructional steps. What worked example could you provide?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Strand 2: </a:t>
            </a:r>
            <a:r>
              <a:rPr lang="en-HK" dirty="0"/>
              <a:t>Choose one question strategy to trial next week. What will it look like in your classroom?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Strand 3: </a:t>
            </a:r>
            <a:r>
              <a:rPr lang="en-HK" dirty="0"/>
              <a:t>Plan a short review activity for tomorrow’s lesson. Make sure it activates prior knowledge.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Strand 4: </a:t>
            </a:r>
            <a:r>
              <a:rPr lang="en-HK" dirty="0"/>
              <a:t>Look at a lesson you’re teaching this week. Where can you scaffold more deliberately before moving to independence?</a:t>
            </a:r>
          </a:p>
        </p:txBody>
      </p:sp>
    </p:spTree>
    <p:extLst>
      <p:ext uri="{BB962C8B-B14F-4D97-AF65-F5344CB8AC3E}">
        <p14:creationId xmlns:p14="http://schemas.microsoft.com/office/powerpoint/2010/main" val="65176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9930E-2B2B-E0A4-42F5-7A724B883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DE194-3ECE-7AB4-3BCC-035122D96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In pairs or groups, discuss:</a:t>
            </a:r>
            <a:endParaRPr lang="en-HK" dirty="0"/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Which strand is most embedded in your teaching already?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Which principle would have the biggest impact if improved?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How might these principles look different in your subject?</a:t>
            </a:r>
          </a:p>
        </p:txBody>
      </p:sp>
    </p:spTree>
    <p:extLst>
      <p:ext uri="{BB962C8B-B14F-4D97-AF65-F5344CB8AC3E}">
        <p14:creationId xmlns:p14="http://schemas.microsoft.com/office/powerpoint/2010/main" val="191797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CB1C11-6DE9-7FC0-B46F-6B1DA16A2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5AE0-8B65-A07F-0FC7-FDF460B3C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07703"/>
          </a:xfrm>
        </p:spPr>
        <p:txBody>
          <a:bodyPr/>
          <a:lstStyle/>
          <a:p>
            <a:pPr marL="0" indent="0" algn="ctr">
              <a:buNone/>
            </a:pPr>
            <a:r>
              <a:rPr lang="en-HK" sz="3200" dirty="0"/>
              <a:t>A set of </a:t>
            </a:r>
            <a:r>
              <a:rPr lang="en-HK" sz="3200" b="1" dirty="0"/>
              <a:t>ten research-based teaching strategies </a:t>
            </a:r>
            <a:r>
              <a:rPr lang="en-HK" sz="3200" dirty="0"/>
              <a:t>developed by </a:t>
            </a:r>
            <a:r>
              <a:rPr lang="en-HK" sz="3200" b="1" dirty="0"/>
              <a:t>Barak</a:t>
            </a:r>
            <a:r>
              <a:rPr lang="en-HK" sz="3200" dirty="0"/>
              <a:t> </a:t>
            </a:r>
            <a:r>
              <a:rPr lang="en-HK" sz="3200" b="1" dirty="0"/>
              <a:t>Rosenshine</a:t>
            </a:r>
            <a:r>
              <a:rPr lang="en-HK" sz="3200" dirty="0"/>
              <a:t>, grounded in cognitive science and classroom practice.</a:t>
            </a:r>
          </a:p>
          <a:p>
            <a:pPr marL="0" indent="0">
              <a:buNone/>
            </a:pPr>
            <a:endParaRPr lang="en-HK" sz="3200" dirty="0"/>
          </a:p>
          <a:p>
            <a:pPr marL="0" indent="0">
              <a:buNone/>
            </a:pPr>
            <a:endParaRPr lang="en-HK" sz="3200" dirty="0"/>
          </a:p>
          <a:p>
            <a:pPr marL="0" indent="0">
              <a:buNone/>
            </a:pPr>
            <a:endParaRPr lang="en-HK" sz="3200" dirty="0"/>
          </a:p>
          <a:p>
            <a:pPr marL="0" indent="0">
              <a:buNone/>
            </a:pPr>
            <a:endParaRPr lang="en-HK" sz="3200" dirty="0"/>
          </a:p>
          <a:p>
            <a:pPr marL="0" indent="0" algn="ctr">
              <a:buNone/>
            </a:pPr>
            <a:r>
              <a:rPr lang="en-HK" sz="3200" dirty="0"/>
              <a:t>They focus on </a:t>
            </a:r>
            <a:r>
              <a:rPr lang="en-HK" sz="3200" b="1" i="1" dirty="0"/>
              <a:t>how to teach</a:t>
            </a:r>
            <a:r>
              <a:rPr lang="en-HK" sz="3200" b="1" dirty="0"/>
              <a:t> </a:t>
            </a:r>
            <a:r>
              <a:rPr lang="en-HK" sz="3200" dirty="0"/>
              <a:t>so students </a:t>
            </a:r>
            <a:r>
              <a:rPr lang="en-HK" sz="3200" i="1" dirty="0"/>
              <a:t>actually learn</a:t>
            </a:r>
            <a:r>
              <a:rPr lang="en-HK" sz="3200" dirty="0"/>
              <a:t>, not just </a:t>
            </a:r>
            <a:r>
              <a:rPr lang="en-HK" sz="3200" i="1" dirty="0"/>
              <a:t>what</a:t>
            </a:r>
            <a:r>
              <a:rPr lang="en-HK" sz="3200" dirty="0"/>
              <a:t> to teach.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2F213F-C30E-C195-4692-FA7A1E167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72989"/>
              </p:ext>
            </p:extLst>
          </p:nvPr>
        </p:nvGraphicFramePr>
        <p:xfrm>
          <a:off x="742950" y="3429000"/>
          <a:ext cx="1098862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75">
                  <a:extLst>
                    <a:ext uri="{9D8B030D-6E8A-4147-A177-3AD203B41FA5}">
                      <a16:colId xmlns:a16="http://schemas.microsoft.com/office/drawing/2014/main" val="3475427875"/>
                    </a:ext>
                  </a:extLst>
                </a:gridCol>
                <a:gridCol w="3662875">
                  <a:extLst>
                    <a:ext uri="{9D8B030D-6E8A-4147-A177-3AD203B41FA5}">
                      <a16:colId xmlns:a16="http://schemas.microsoft.com/office/drawing/2014/main" val="3574748158"/>
                    </a:ext>
                  </a:extLst>
                </a:gridCol>
                <a:gridCol w="3662875">
                  <a:extLst>
                    <a:ext uri="{9D8B030D-6E8A-4147-A177-3AD203B41FA5}">
                      <a16:colId xmlns:a16="http://schemas.microsoft.com/office/drawing/2014/main" val="232612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Cognitive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Master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Scaffolding 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How memory works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What effective teachers do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How students learn complex tasks step by step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69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38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906B1-1CB3-A5AF-D34A-BBA1E0C30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39324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Choose ONE Principle to Focus On.</a:t>
            </a:r>
            <a:r>
              <a:rPr lang="en-HK" dirty="0"/>
              <a:t> </a:t>
            </a:r>
          </a:p>
          <a:p>
            <a:pPr>
              <a:lnSpc>
                <a:spcPct val="100000"/>
              </a:lnSpc>
              <a:buNone/>
            </a:pPr>
            <a:endParaRPr lang="en-HK" dirty="0"/>
          </a:p>
          <a:p>
            <a:pPr>
              <a:lnSpc>
                <a:spcPct val="100000"/>
              </a:lnSpc>
              <a:buNone/>
            </a:pPr>
            <a:r>
              <a:rPr lang="en-HK" dirty="0"/>
              <a:t>Use this template: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 will focus on Principle #__ because...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 will trial it by...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 will know it’s working when...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63936-C286-73F9-2AD1-EA22A579F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This term:</a:t>
            </a:r>
          </a:p>
        </p:txBody>
      </p:sp>
    </p:spTree>
    <p:extLst>
      <p:ext uri="{BB962C8B-B14F-4D97-AF65-F5344CB8AC3E}">
        <p14:creationId xmlns:p14="http://schemas.microsoft.com/office/powerpoint/2010/main" val="121194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D7236-E4A4-F0F1-5D86-7050092E6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Pick a Principle: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03E45-B13F-669E-542C-C947C7C79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sz="3200" dirty="0"/>
              <a:t>Say:</a:t>
            </a:r>
          </a:p>
          <a:p>
            <a:pPr marL="465138" indent="-465138">
              <a:lnSpc>
                <a:spcPct val="100000"/>
              </a:lnSpc>
              <a:buBlip>
                <a:blip r:embed="rId2"/>
              </a:buBlip>
            </a:pPr>
            <a:r>
              <a:rPr lang="en-HK" sz="3200" i="1" dirty="0"/>
              <a:t>Why you chose it</a:t>
            </a:r>
            <a:endParaRPr lang="en-HK" sz="3200" dirty="0"/>
          </a:p>
          <a:p>
            <a:pPr marL="465138" indent="-465138">
              <a:lnSpc>
                <a:spcPct val="100000"/>
              </a:lnSpc>
              <a:buBlip>
                <a:blip r:embed="rId2"/>
              </a:buBlip>
            </a:pPr>
            <a:r>
              <a:rPr lang="en-HK" sz="3200" i="1" dirty="0"/>
              <a:t>How you’ll apply it</a:t>
            </a:r>
            <a:endParaRPr lang="en-HK" sz="3200" dirty="0"/>
          </a:p>
          <a:p>
            <a:pPr marL="465138" indent="-465138">
              <a:lnSpc>
                <a:spcPct val="100000"/>
              </a:lnSpc>
              <a:buBlip>
                <a:blip r:embed="rId2"/>
              </a:buBlip>
            </a:pPr>
            <a:r>
              <a:rPr lang="en-HK" sz="3200" i="1" dirty="0"/>
              <a:t>What success looks like</a:t>
            </a:r>
            <a:endParaRPr lang="en-HK" sz="3200" dirty="0"/>
          </a:p>
          <a:p>
            <a:pPr marL="465138" indent="-465138">
              <a:lnSpc>
                <a:spcPct val="100000"/>
              </a:lnSpc>
              <a:buBlip>
                <a:blip r:embed="rId2"/>
              </a:buBlip>
            </a:pPr>
            <a:r>
              <a:rPr lang="en-HK" sz="3200" i="1" dirty="0"/>
              <a:t>How you’ll share or reflect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288262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11561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Rosenshine’s Principles in Action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- Sherrington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Principles of Instruction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- </a:t>
            </a:r>
            <a:r>
              <a:rPr lang="en-US" sz="3600" dirty="0" err="1">
                <a:solidFill>
                  <a:srgbClr val="C3A48C"/>
                </a:solidFill>
                <a:latin typeface="Montserrat" pitchFamily="2" charset="77"/>
              </a:rPr>
              <a:t>Rosenshine</a:t>
            </a:r>
            <a:endParaRPr lang="en-US" sz="3600" u="sng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7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87121C-7EF5-D76A-F1FA-FDAC202EF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A9218-9BF6-A3C7-471B-1A3600E17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2"/>
            <a:ext cx="10644378" cy="3779002"/>
          </a:xfrm>
        </p:spPr>
        <p:txBody>
          <a:bodyPr/>
          <a:lstStyle/>
          <a:p>
            <a:pPr marL="0" indent="0" algn="ctr">
              <a:buNone/>
            </a:pPr>
            <a:r>
              <a:rPr lang="en-HK" sz="3600" b="1" dirty="0" err="1"/>
              <a:t>Rosenshine’s</a:t>
            </a:r>
            <a:r>
              <a:rPr lang="en-HK" sz="3600" dirty="0"/>
              <a:t> principles are </a:t>
            </a:r>
            <a:r>
              <a:rPr lang="en-HK" sz="3600" b="1" dirty="0"/>
              <a:t>practical</a:t>
            </a:r>
            <a:r>
              <a:rPr lang="en-HK" sz="3600" dirty="0"/>
              <a:t>, </a:t>
            </a:r>
            <a:r>
              <a:rPr lang="en-HK" sz="3600" b="1" dirty="0"/>
              <a:t>research-informed</a:t>
            </a:r>
            <a:r>
              <a:rPr lang="en-HK" sz="3600" dirty="0"/>
              <a:t>, and </a:t>
            </a:r>
            <a:r>
              <a:rPr lang="en-HK" sz="3600" b="1" dirty="0"/>
              <a:t>improve learning outcomes</a:t>
            </a:r>
            <a:r>
              <a:rPr lang="en-HK" sz="3600" dirty="0"/>
              <a:t>.</a:t>
            </a:r>
          </a:p>
          <a:p>
            <a:pPr marL="0" indent="0" algn="ctr">
              <a:buNone/>
            </a:pPr>
            <a:endParaRPr lang="en-HK" sz="3600" dirty="0"/>
          </a:p>
          <a:p>
            <a:pPr marL="0" indent="0" algn="ctr">
              <a:buNone/>
            </a:pPr>
            <a:endParaRPr lang="en-HK" sz="3600" dirty="0"/>
          </a:p>
          <a:p>
            <a:pPr marL="0" indent="0" algn="ctr">
              <a:buNone/>
            </a:pPr>
            <a:endParaRPr lang="en-HK" sz="3600" dirty="0"/>
          </a:p>
          <a:p>
            <a:pPr marL="0" indent="0" algn="ctr">
              <a:buNone/>
            </a:pPr>
            <a:r>
              <a:rPr lang="en-HK" sz="3600" dirty="0"/>
              <a:t>They are </a:t>
            </a:r>
            <a:r>
              <a:rPr lang="en-HK" sz="3600" b="1" dirty="0"/>
              <a:t>not</a:t>
            </a:r>
            <a:r>
              <a:rPr lang="en-HK" sz="3600" dirty="0"/>
              <a:t> about doing </a:t>
            </a:r>
            <a:r>
              <a:rPr lang="en-HK" sz="3600" b="1" dirty="0"/>
              <a:t>more</a:t>
            </a:r>
            <a:r>
              <a:rPr lang="en-HK" sz="3600" dirty="0"/>
              <a:t>, but doing </a:t>
            </a:r>
            <a:r>
              <a:rPr lang="en-HK" sz="3600" b="1" dirty="0"/>
              <a:t>better</a:t>
            </a:r>
            <a:r>
              <a:rPr lang="en-HK" sz="3600" dirty="0"/>
              <a:t>.</a:t>
            </a:r>
          </a:p>
        </p:txBody>
      </p:sp>
      <p:pic>
        <p:nvPicPr>
          <p:cNvPr id="4" name="Graphic 3" descr="Escalator Up outline">
            <a:extLst>
              <a:ext uri="{FF2B5EF4-FFF2-40B4-BE49-F238E27FC236}">
                <a16:creationId xmlns:a16="http://schemas.microsoft.com/office/drawing/2014/main" id="{ACF3FE11-3A42-A2D9-9B24-3F4E6FF8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250" y="2682322"/>
            <a:ext cx="2300288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5A2E8-80EB-AB41-5DEC-6A9921747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7B1B8-A7EF-E7F8-ED6B-6AAE4818E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They </a:t>
            </a:r>
            <a:r>
              <a:rPr lang="en-HK" sz="3200" b="1" dirty="0"/>
              <a:t>bridge theory and practice</a:t>
            </a:r>
            <a:r>
              <a:rPr lang="en-HK" sz="3200" dirty="0"/>
              <a:t>: practical strategies with deep research roots.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They </a:t>
            </a:r>
            <a:r>
              <a:rPr lang="en-HK" sz="3200" b="1" dirty="0"/>
              <a:t>support all learners</a:t>
            </a:r>
            <a:r>
              <a:rPr lang="en-HK" sz="3200" dirty="0"/>
              <a:t>: by reducing cognitive overload and building knowledge over time.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They </a:t>
            </a:r>
            <a:r>
              <a:rPr lang="en-HK" sz="3200" b="1" dirty="0"/>
              <a:t>raise achievement</a:t>
            </a:r>
            <a:r>
              <a:rPr lang="en-HK" sz="3200" dirty="0"/>
              <a:t>: by guiding students through deliberate, structured practice.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They </a:t>
            </a:r>
            <a:r>
              <a:rPr lang="en-HK" sz="3200" b="1" dirty="0"/>
              <a:t>help teachers improve</a:t>
            </a:r>
            <a:r>
              <a:rPr lang="en-HK" sz="3200" dirty="0"/>
              <a:t>: focusing on clarity, questioning, feedback, and memory-building.</a:t>
            </a:r>
          </a:p>
        </p:txBody>
      </p:sp>
      <p:pic>
        <p:nvPicPr>
          <p:cNvPr id="5" name="Graphic 4" descr="Bridge scene outline">
            <a:extLst>
              <a:ext uri="{FF2B5EF4-FFF2-40B4-BE49-F238E27FC236}">
                <a16:creationId xmlns:a16="http://schemas.microsoft.com/office/drawing/2014/main" id="{70E71C81-305E-B827-4699-2F2185301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6352" y="237844"/>
            <a:ext cx="1478848" cy="14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836152"/>
          </a:xfrm>
        </p:spPr>
        <p:txBody>
          <a:bodyPr/>
          <a:lstStyle/>
          <a:p>
            <a:pPr marL="409575" indent="-409575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Understand the background and research behind Rosenshine’s Principles</a:t>
            </a:r>
          </a:p>
          <a:p>
            <a:pPr marL="409575" indent="-409575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Explore each principle through classroom-based examples</a:t>
            </a:r>
          </a:p>
          <a:p>
            <a:pPr marL="409575" indent="-409575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Reflect on our own practice</a:t>
            </a:r>
          </a:p>
          <a:p>
            <a:pPr marL="409575" indent="-409575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Identify one principle to focus on improving</a:t>
            </a:r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2198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Barak Rosenshine (1930–2017) was an </a:t>
            </a:r>
            <a:r>
              <a:rPr lang="en-HK" sz="3200" b="1" dirty="0"/>
              <a:t>American</a:t>
            </a:r>
            <a:r>
              <a:rPr lang="en-HK" sz="3200" dirty="0"/>
              <a:t> </a:t>
            </a:r>
            <a:r>
              <a:rPr lang="en-HK" sz="3200" b="1" dirty="0"/>
              <a:t>educational</a:t>
            </a:r>
            <a:r>
              <a:rPr lang="en-HK" sz="3200" dirty="0"/>
              <a:t> </a:t>
            </a:r>
            <a:r>
              <a:rPr lang="en-HK" sz="3200" b="1" dirty="0"/>
              <a:t>psychologist</a:t>
            </a:r>
            <a:r>
              <a:rPr lang="en-HK" sz="3200" dirty="0"/>
              <a:t> and </a:t>
            </a:r>
            <a:r>
              <a:rPr lang="en-HK" sz="3200" b="1" dirty="0"/>
              <a:t>professor.</a:t>
            </a:r>
            <a:endParaRPr lang="en-HK" sz="3200" dirty="0"/>
          </a:p>
          <a:p>
            <a:pPr marL="0" indent="0" algn="ctr">
              <a:lnSpc>
                <a:spcPct val="100000"/>
              </a:lnSpc>
              <a:buNone/>
            </a:pPr>
            <a:endParaRPr lang="en-HK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He began his career as a </a:t>
            </a:r>
            <a:r>
              <a:rPr lang="en-HK" sz="3200" b="1" dirty="0"/>
              <a:t>high school teacher </a:t>
            </a:r>
            <a:r>
              <a:rPr lang="en-HK" sz="3200" dirty="0"/>
              <a:t>before turning to </a:t>
            </a:r>
            <a:r>
              <a:rPr lang="en-HK" sz="3200" b="1" dirty="0"/>
              <a:t>research</a:t>
            </a:r>
            <a:r>
              <a:rPr lang="en-HK" sz="3200" dirty="0"/>
              <a:t>, focusing on effective </a:t>
            </a:r>
            <a:r>
              <a:rPr lang="en-HK" sz="3200" b="1" dirty="0"/>
              <a:t>instruction</a:t>
            </a:r>
            <a:r>
              <a:rPr lang="en-HK" sz="3200" dirty="0"/>
              <a:t>, </a:t>
            </a:r>
            <a:r>
              <a:rPr lang="en-HK" sz="3200" b="1" dirty="0"/>
              <a:t>cognitive</a:t>
            </a:r>
            <a:r>
              <a:rPr lang="en-HK" sz="3200" dirty="0"/>
              <a:t> </a:t>
            </a:r>
            <a:r>
              <a:rPr lang="en-HK" sz="3200" b="1" dirty="0"/>
              <a:t>science</a:t>
            </a:r>
            <a:r>
              <a:rPr lang="en-HK" sz="3200" dirty="0"/>
              <a:t>, and classroom </a:t>
            </a:r>
            <a:r>
              <a:rPr lang="en-HK" sz="3200" b="1" dirty="0"/>
              <a:t>practice</a:t>
            </a:r>
            <a:r>
              <a:rPr lang="en-HK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Barak </a:t>
            </a:r>
            <a:r>
              <a:rPr lang="en-US" dirty="0" err="1"/>
              <a:t>Rosenshine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48A74-C5FB-17DF-C749-6F8FE271A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1737" y="1067834"/>
            <a:ext cx="8886825" cy="16764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Begin a lesson with a short review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Present new material in small steps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Ask a large number of questions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Provide models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Guide student practice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Check for understanding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Obtain a high success rate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Provide scaffolds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Require independent practice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Engage students in weekly/monthly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BF6F8-F4FE-02D0-0386-EF5C5A611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353460"/>
            <a:ext cx="7581900" cy="742950"/>
          </a:xfrm>
        </p:spPr>
        <p:txBody>
          <a:bodyPr/>
          <a:lstStyle/>
          <a:p>
            <a:r>
              <a:rPr lang="en-GB" dirty="0"/>
              <a:t>The Principles:</a:t>
            </a:r>
          </a:p>
        </p:txBody>
      </p:sp>
    </p:spTree>
    <p:extLst>
      <p:ext uri="{BB962C8B-B14F-4D97-AF65-F5344CB8AC3E}">
        <p14:creationId xmlns:p14="http://schemas.microsoft.com/office/powerpoint/2010/main" val="236023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783D2-F669-EF39-DBC5-D6F63BF71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2354" y="1224997"/>
            <a:ext cx="9679835" cy="2581281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Recaps prior learning to strengthen memory and schema.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Aids fluent recall needed for new learning.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Do Now tasks, verbal questioning, recap quizzes.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6669D-B0FF-2282-B812-C6D18A065C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1. </a:t>
            </a:r>
            <a:r>
              <a:rPr lang="en-HK" b="1" dirty="0"/>
              <a:t>Begin a Lesson with a Short 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E27B72-D74A-30B4-53B5-9845C65BFA18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2. </a:t>
            </a:r>
            <a:r>
              <a:rPr lang="en-HK" b="1" dirty="0"/>
              <a:t>Present New Material in Small Steps</a:t>
            </a:r>
          </a:p>
          <a:p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DA78F04-BFB8-91A2-09CD-0954283696C4}"/>
              </a:ext>
            </a:extLst>
          </p:cNvPr>
          <p:cNvSpPr txBox="1">
            <a:spLocks/>
          </p:cNvSpPr>
          <p:nvPr/>
        </p:nvSpPr>
        <p:spPr>
          <a:xfrm>
            <a:off x="773811" y="4549228"/>
            <a:ext cx="10476080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Avoids cognitive overload.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Helps students master one element before moving on.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Short explanations, visual diagrams, breaking tasks into phases.</a:t>
            </a:r>
          </a:p>
        </p:txBody>
      </p:sp>
      <p:pic>
        <p:nvPicPr>
          <p:cNvPr id="9" name="Graphic 8" descr="Dance steps outline">
            <a:extLst>
              <a:ext uri="{FF2B5EF4-FFF2-40B4-BE49-F238E27FC236}">
                <a16:creationId xmlns:a16="http://schemas.microsoft.com/office/drawing/2014/main" id="{99F3A8A7-DEF3-259B-BD09-533C3814B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9250" y="3429000"/>
            <a:ext cx="1877878" cy="1877878"/>
          </a:xfrm>
          <a:prstGeom prst="rect">
            <a:avLst/>
          </a:prstGeom>
        </p:spPr>
      </p:pic>
      <p:pic>
        <p:nvPicPr>
          <p:cNvPr id="10" name="Graphic 9" descr="Beginning outline">
            <a:extLst>
              <a:ext uri="{FF2B5EF4-FFF2-40B4-BE49-F238E27FC236}">
                <a16:creationId xmlns:a16="http://schemas.microsoft.com/office/drawing/2014/main" id="{5DF70E67-45E2-4938-B71C-4780CDE06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387" y="1454405"/>
            <a:ext cx="1718968" cy="17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0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30E99-1FCF-B6A7-A119-0D8837117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C6EE3-09F8-BFBA-4357-66D551965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24997"/>
            <a:ext cx="10364762" cy="1991688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Keeps all students engaged and checks understanding.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Supports retrieval and deep processing.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Cold calling, mini-whiteboards, follow-up/probing questions.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E54C4-B583-0C3B-4591-7768C43F2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3. </a:t>
            </a:r>
            <a:r>
              <a:rPr lang="en-HK" b="1" dirty="0"/>
              <a:t>Ask a Large Number of Questions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C0457B-180A-D85C-70DD-1DAC96154D06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4. </a:t>
            </a:r>
            <a:r>
              <a:rPr lang="en-HK" b="1" dirty="0"/>
              <a:t>Provide Models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038C845-A0FA-8C5C-798A-4D6DFC8687BD}"/>
              </a:ext>
            </a:extLst>
          </p:cNvPr>
          <p:cNvSpPr txBox="1">
            <a:spLocks/>
          </p:cNvSpPr>
          <p:nvPr/>
        </p:nvSpPr>
        <p:spPr>
          <a:xfrm>
            <a:off x="2458387" y="4549228"/>
            <a:ext cx="8959802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Shows students what success looks like.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Reduces ambiguity and cognitive load.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Worked examples, model answers, thinking aloud.</a:t>
            </a: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3D3AD0CF-AAFB-8F48-5623-BE8333004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2685" y="1293047"/>
            <a:ext cx="1689315" cy="1689315"/>
          </a:xfrm>
          <a:prstGeom prst="rect">
            <a:avLst/>
          </a:prstGeom>
        </p:spPr>
      </p:pic>
      <p:pic>
        <p:nvPicPr>
          <p:cNvPr id="9" name="Graphic 8" descr="Teacher outline">
            <a:extLst>
              <a:ext uri="{FF2B5EF4-FFF2-40B4-BE49-F238E27FC236}">
                <a16:creationId xmlns:a16="http://schemas.microsoft.com/office/drawing/2014/main" id="{D9974008-A1A1-1A8F-30EC-8CCA45909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226" y="4609451"/>
            <a:ext cx="1689315" cy="1689315"/>
          </a:xfrm>
          <a:prstGeom prst="rect">
            <a:avLst/>
          </a:prstGeom>
        </p:spPr>
      </p:pic>
      <p:pic>
        <p:nvPicPr>
          <p:cNvPr id="11" name="Graphic 10" descr="Decision chart outline">
            <a:extLst>
              <a:ext uri="{FF2B5EF4-FFF2-40B4-BE49-F238E27FC236}">
                <a16:creationId xmlns:a16="http://schemas.microsoft.com/office/drawing/2014/main" id="{9D082112-5636-B01F-6858-E10B5281B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9823" y="5037114"/>
            <a:ext cx="672059" cy="6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8953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2376</TotalTime>
  <Words>1100</Words>
  <Application>Microsoft Macintosh PowerPoint</Application>
  <PresentationFormat>Widescreen</PresentationFormat>
  <Paragraphs>159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111</cp:revision>
  <dcterms:created xsi:type="dcterms:W3CDTF">2024-11-04T11:58:24Z</dcterms:created>
  <dcterms:modified xsi:type="dcterms:W3CDTF">2025-08-11T07:53:08Z</dcterms:modified>
</cp:coreProperties>
</file>