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6"/>
  </p:notesMasterIdLst>
  <p:sldIdLst>
    <p:sldId id="257" r:id="rId2"/>
    <p:sldId id="311" r:id="rId3"/>
    <p:sldId id="294" r:id="rId4"/>
    <p:sldId id="296" r:id="rId5"/>
    <p:sldId id="322" r:id="rId6"/>
    <p:sldId id="305" r:id="rId7"/>
    <p:sldId id="306" r:id="rId8"/>
    <p:sldId id="313" r:id="rId9"/>
    <p:sldId id="307" r:id="rId10"/>
    <p:sldId id="301" r:id="rId11"/>
    <p:sldId id="344" r:id="rId12"/>
    <p:sldId id="345" r:id="rId13"/>
    <p:sldId id="346" r:id="rId14"/>
    <p:sldId id="343" r:id="rId15"/>
    <p:sldId id="302" r:id="rId16"/>
    <p:sldId id="318" r:id="rId17"/>
    <p:sldId id="303" r:id="rId18"/>
    <p:sldId id="319" r:id="rId19"/>
    <p:sldId id="304" r:id="rId20"/>
    <p:sldId id="320" r:id="rId21"/>
    <p:sldId id="323" r:id="rId22"/>
    <p:sldId id="324" r:id="rId23"/>
    <p:sldId id="314" r:id="rId24"/>
    <p:sldId id="315" r:id="rId25"/>
    <p:sldId id="327" r:id="rId26"/>
    <p:sldId id="329" r:id="rId27"/>
    <p:sldId id="331" r:id="rId28"/>
    <p:sldId id="328" r:id="rId29"/>
    <p:sldId id="330" r:id="rId30"/>
    <p:sldId id="317" r:id="rId31"/>
    <p:sldId id="309" r:id="rId32"/>
    <p:sldId id="336" r:id="rId33"/>
    <p:sldId id="326" r:id="rId34"/>
    <p:sldId id="341" r:id="rId35"/>
    <p:sldId id="333" r:id="rId36"/>
    <p:sldId id="325" r:id="rId37"/>
    <p:sldId id="340" r:id="rId38"/>
    <p:sldId id="308" r:id="rId39"/>
    <p:sldId id="334" r:id="rId40"/>
    <p:sldId id="335" r:id="rId41"/>
    <p:sldId id="337" r:id="rId42"/>
    <p:sldId id="312" r:id="rId43"/>
    <p:sldId id="293" r:id="rId44"/>
    <p:sldId id="33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A48C"/>
    <a:srgbClr val="15195D"/>
    <a:srgbClr val="EA7131"/>
    <a:srgbClr val="A072EA"/>
    <a:srgbClr val="9437FF"/>
    <a:srgbClr val="7C1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81010"/>
  </p:normalViewPr>
  <p:slideViewPr>
    <p:cSldViewPr snapToGrid="0">
      <p:cViewPr varScale="1">
        <p:scale>
          <a:sx n="81" d="100"/>
          <a:sy n="81" d="100"/>
        </p:scale>
        <p:origin x="16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7E750A-08DA-654E-A7C7-B888D006B95E}" type="doc">
      <dgm:prSet loTypeId="urn:microsoft.com/office/officeart/2005/8/layout/funnel1" loCatId="process" qsTypeId="urn:microsoft.com/office/officeart/2005/8/quickstyle/3d1" qsCatId="3D" csTypeId="urn:microsoft.com/office/officeart/2005/8/colors/colorful1" csCatId="colorful" phldr="1"/>
      <dgm:spPr/>
      <dgm:t>
        <a:bodyPr/>
        <a:lstStyle/>
        <a:p>
          <a:endParaRPr lang="en-US"/>
        </a:p>
      </dgm:t>
    </dgm:pt>
    <dgm:pt modelId="{67AC37AB-4320-024F-8699-9A7058D92156}">
      <dgm:prSet phldrT="[Text]" phldr="0" custT="1"/>
      <dgm:spPr>
        <a:gradFill rotWithShape="0">
          <a:gsLst>
            <a:gs pos="0">
              <a:srgbClr val="A072EA"/>
            </a:gs>
            <a:gs pos="52000">
              <a:srgbClr val="7030A0"/>
            </a:gs>
            <a:gs pos="100000">
              <a:srgbClr val="7030A0"/>
            </a:gs>
          </a:gsLst>
        </a:gradFill>
      </dgm:spPr>
      <dgm:t>
        <a:bodyPr/>
        <a:lstStyle/>
        <a:p>
          <a:r>
            <a:rPr lang="en-US" sz="1400" b="1" dirty="0">
              <a:solidFill>
                <a:srgbClr val="C3A48C"/>
              </a:solidFill>
              <a:latin typeface="Montserrat" pitchFamily="2" charset="77"/>
            </a:rPr>
            <a:t>Physical</a:t>
          </a:r>
        </a:p>
      </dgm:t>
    </dgm:pt>
    <dgm:pt modelId="{9FEF0F1C-6DF4-7241-86C5-D2D376585335}" type="parTrans" cxnId="{C766B5FA-152B-FC4C-BDE5-093936E7F873}">
      <dgm:prSet/>
      <dgm:spPr/>
      <dgm:t>
        <a:bodyPr/>
        <a:lstStyle/>
        <a:p>
          <a:endParaRPr lang="en-US"/>
        </a:p>
      </dgm:t>
    </dgm:pt>
    <dgm:pt modelId="{C1E37655-F47F-394A-8912-F92EF092F56D}" type="sibTrans" cxnId="{C766B5FA-152B-FC4C-BDE5-093936E7F873}">
      <dgm:prSet/>
      <dgm:spPr/>
      <dgm:t>
        <a:bodyPr/>
        <a:lstStyle/>
        <a:p>
          <a:endParaRPr lang="en-US"/>
        </a:p>
      </dgm:t>
    </dgm:pt>
    <dgm:pt modelId="{5E3BBB87-F5A5-F748-882B-30A5B786A630}">
      <dgm:prSet phldrT="[Text]" phldr="0" custT="1"/>
      <dgm:spPr/>
      <dgm:t>
        <a:bodyPr lIns="0" tIns="0" rIns="0" bIns="0"/>
        <a:lstStyle/>
        <a:p>
          <a:r>
            <a:rPr lang="en-US" sz="1200" b="1" dirty="0">
              <a:solidFill>
                <a:srgbClr val="C3A48C"/>
              </a:solidFill>
              <a:latin typeface="Montserrat" pitchFamily="2" charset="77"/>
            </a:rPr>
            <a:t>Emotional</a:t>
          </a:r>
        </a:p>
      </dgm:t>
    </dgm:pt>
    <dgm:pt modelId="{11421C66-E980-2845-B077-2AD3E3E1A795}" type="parTrans" cxnId="{AC63C74F-6672-254E-9758-A6A02FF6E8A5}">
      <dgm:prSet/>
      <dgm:spPr/>
      <dgm:t>
        <a:bodyPr/>
        <a:lstStyle/>
        <a:p>
          <a:endParaRPr lang="en-US"/>
        </a:p>
      </dgm:t>
    </dgm:pt>
    <dgm:pt modelId="{317A12D9-B4C7-5B4F-ADA6-9AA49782F773}" type="sibTrans" cxnId="{AC63C74F-6672-254E-9758-A6A02FF6E8A5}">
      <dgm:prSet/>
      <dgm:spPr/>
      <dgm:t>
        <a:bodyPr/>
        <a:lstStyle/>
        <a:p>
          <a:endParaRPr lang="en-US"/>
        </a:p>
      </dgm:t>
    </dgm:pt>
    <dgm:pt modelId="{A2D905D3-F0BF-4846-BF7C-A16A8E536651}">
      <dgm:prSet phldrT="[Text]" phldr="0" custT="1"/>
      <dgm:spPr/>
      <dgm:t>
        <a:bodyPr/>
        <a:lstStyle/>
        <a:p>
          <a:r>
            <a:rPr lang="en-US" sz="1200" b="1" dirty="0">
              <a:solidFill>
                <a:srgbClr val="15195D"/>
              </a:solidFill>
              <a:latin typeface="Montserrat" pitchFamily="2" charset="77"/>
            </a:rPr>
            <a:t>Cognitive</a:t>
          </a:r>
        </a:p>
      </dgm:t>
    </dgm:pt>
    <dgm:pt modelId="{00D447C2-0CB7-0B4E-AC03-1C223940BFB5}" type="parTrans" cxnId="{01A03563-F5B5-894E-B943-66E1B6090503}">
      <dgm:prSet/>
      <dgm:spPr/>
      <dgm:t>
        <a:bodyPr/>
        <a:lstStyle/>
        <a:p>
          <a:endParaRPr lang="en-US"/>
        </a:p>
      </dgm:t>
    </dgm:pt>
    <dgm:pt modelId="{2F3F9F3C-D8FC-7543-B8DD-BBA4DBCB68AB}" type="sibTrans" cxnId="{01A03563-F5B5-894E-B943-66E1B6090503}">
      <dgm:prSet/>
      <dgm:spPr/>
      <dgm:t>
        <a:bodyPr/>
        <a:lstStyle/>
        <a:p>
          <a:endParaRPr lang="en-US"/>
        </a:p>
      </dgm:t>
    </dgm:pt>
    <dgm:pt modelId="{9BA0CCC5-B9BF-A449-923C-3066F6588D19}">
      <dgm:prSet phldrT="[Text]" phldr="0" custT="1"/>
      <dgm:spPr/>
      <dgm:t>
        <a:bodyPr/>
        <a:lstStyle/>
        <a:p>
          <a:r>
            <a:rPr lang="en-US" sz="3600" b="1" dirty="0">
              <a:solidFill>
                <a:srgbClr val="15195D"/>
              </a:solidFill>
              <a:latin typeface="Montserrat" pitchFamily="2" charset="77"/>
            </a:rPr>
            <a:t>Well-being</a:t>
          </a:r>
        </a:p>
      </dgm:t>
    </dgm:pt>
    <dgm:pt modelId="{C9C1D0CC-DE18-BD49-8236-0FE0F1AD650D}" type="parTrans" cxnId="{3E76A519-EC79-0041-AEEA-0A629DCAF27E}">
      <dgm:prSet/>
      <dgm:spPr/>
      <dgm:t>
        <a:bodyPr/>
        <a:lstStyle/>
        <a:p>
          <a:endParaRPr lang="en-US"/>
        </a:p>
      </dgm:t>
    </dgm:pt>
    <dgm:pt modelId="{493CE45D-C9C2-714B-A741-AEEEA88D1FA2}" type="sibTrans" cxnId="{3E76A519-EC79-0041-AEEA-0A629DCAF27E}">
      <dgm:prSet/>
      <dgm:spPr/>
      <dgm:t>
        <a:bodyPr/>
        <a:lstStyle/>
        <a:p>
          <a:endParaRPr lang="en-US"/>
        </a:p>
      </dgm:t>
    </dgm:pt>
    <dgm:pt modelId="{E2F85FFE-1FCB-344A-A701-9431FA32401E}" type="pres">
      <dgm:prSet presAssocID="{F57E750A-08DA-654E-A7C7-B888D006B95E}" presName="Name0" presStyleCnt="0">
        <dgm:presLayoutVars>
          <dgm:chMax val="4"/>
          <dgm:resizeHandles val="exact"/>
        </dgm:presLayoutVars>
      </dgm:prSet>
      <dgm:spPr/>
    </dgm:pt>
    <dgm:pt modelId="{10258C93-CB62-AE44-8CEB-0D42A1FD4E93}" type="pres">
      <dgm:prSet presAssocID="{F57E750A-08DA-654E-A7C7-B888D006B95E}" presName="ellipse" presStyleLbl="trBgShp" presStyleIdx="0" presStyleCnt="1"/>
      <dgm:spPr>
        <a:solidFill>
          <a:srgbClr val="C3A48C">
            <a:alpha val="40000"/>
          </a:srgbClr>
        </a:solidFill>
      </dgm:spPr>
    </dgm:pt>
    <dgm:pt modelId="{1BD934CE-8333-4748-9B5F-F0F3B744EABF}" type="pres">
      <dgm:prSet presAssocID="{F57E750A-08DA-654E-A7C7-B888D006B95E}" presName="arrow1" presStyleLbl="fgShp" presStyleIdx="0" presStyleCnt="1"/>
      <dgm:spPr>
        <a:solidFill>
          <a:srgbClr val="C3A48C"/>
        </a:solidFill>
      </dgm:spPr>
    </dgm:pt>
    <dgm:pt modelId="{3ACDEBB1-838C-5B4F-8F82-CF20BF8B2C85}" type="pres">
      <dgm:prSet presAssocID="{F57E750A-08DA-654E-A7C7-B888D006B95E}" presName="rectangle" presStyleLbl="revTx" presStyleIdx="0" presStyleCnt="1">
        <dgm:presLayoutVars>
          <dgm:bulletEnabled val="1"/>
        </dgm:presLayoutVars>
      </dgm:prSet>
      <dgm:spPr/>
    </dgm:pt>
    <dgm:pt modelId="{3C2853C9-E30D-634F-A6FC-C9BBC275BA03}" type="pres">
      <dgm:prSet presAssocID="{5E3BBB87-F5A5-F748-882B-30A5B786A630}" presName="item1" presStyleLbl="node1" presStyleIdx="0" presStyleCnt="3">
        <dgm:presLayoutVars>
          <dgm:bulletEnabled val="1"/>
        </dgm:presLayoutVars>
      </dgm:prSet>
      <dgm:spPr/>
    </dgm:pt>
    <dgm:pt modelId="{E1D5C4CE-D120-F349-9875-10E4F88E56BA}" type="pres">
      <dgm:prSet presAssocID="{A2D905D3-F0BF-4846-BF7C-A16A8E536651}" presName="item2" presStyleLbl="node1" presStyleIdx="1" presStyleCnt="3">
        <dgm:presLayoutVars>
          <dgm:bulletEnabled val="1"/>
        </dgm:presLayoutVars>
      </dgm:prSet>
      <dgm:spPr/>
    </dgm:pt>
    <dgm:pt modelId="{37E23CDA-664D-2345-848B-9A46EC1A56EE}" type="pres">
      <dgm:prSet presAssocID="{9BA0CCC5-B9BF-A449-923C-3066F6588D19}" presName="item3" presStyleLbl="node1" presStyleIdx="2" presStyleCnt="3">
        <dgm:presLayoutVars>
          <dgm:bulletEnabled val="1"/>
        </dgm:presLayoutVars>
      </dgm:prSet>
      <dgm:spPr/>
    </dgm:pt>
    <dgm:pt modelId="{4A44E68A-AAD2-0A49-A2C1-D4C2002748CA}" type="pres">
      <dgm:prSet presAssocID="{F57E750A-08DA-654E-A7C7-B888D006B95E}" presName="funnel" presStyleLbl="trAlignAcc1" presStyleIdx="0" presStyleCnt="1" custLinFactNeighborX="-365" custLinFactNeighborY="63"/>
      <dgm:spPr>
        <a:solidFill>
          <a:schemeClr val="lt1">
            <a:hueOff val="0"/>
            <a:satOff val="0"/>
            <a:lumOff val="0"/>
            <a:alpha val="24929"/>
          </a:schemeClr>
        </a:solidFill>
        <a:ln>
          <a:solidFill>
            <a:srgbClr val="15195D"/>
          </a:solidFill>
        </a:ln>
        <a:effectLst>
          <a:outerShdw blurRad="50800" dist="38100" dir="2700000" algn="tl" rotWithShape="0">
            <a:prstClr val="black">
              <a:alpha val="40000"/>
            </a:prstClr>
          </a:outerShdw>
        </a:effectLst>
      </dgm:spPr>
    </dgm:pt>
  </dgm:ptLst>
  <dgm:cxnLst>
    <dgm:cxn modelId="{3E76A519-EC79-0041-AEEA-0A629DCAF27E}" srcId="{F57E750A-08DA-654E-A7C7-B888D006B95E}" destId="{9BA0CCC5-B9BF-A449-923C-3066F6588D19}" srcOrd="3" destOrd="0" parTransId="{C9C1D0CC-DE18-BD49-8236-0FE0F1AD650D}" sibTransId="{493CE45D-C9C2-714B-A741-AEEEA88D1FA2}"/>
    <dgm:cxn modelId="{70626026-7DDD-9E49-9019-CCF66769AC5F}" type="presOf" srcId="{F57E750A-08DA-654E-A7C7-B888D006B95E}" destId="{E2F85FFE-1FCB-344A-A701-9431FA32401E}" srcOrd="0" destOrd="0" presId="urn:microsoft.com/office/officeart/2005/8/layout/funnel1"/>
    <dgm:cxn modelId="{AC63C74F-6672-254E-9758-A6A02FF6E8A5}" srcId="{F57E750A-08DA-654E-A7C7-B888D006B95E}" destId="{5E3BBB87-F5A5-F748-882B-30A5B786A630}" srcOrd="1" destOrd="0" parTransId="{11421C66-E980-2845-B077-2AD3E3E1A795}" sibTransId="{317A12D9-B4C7-5B4F-ADA6-9AA49782F773}"/>
    <dgm:cxn modelId="{01A03563-F5B5-894E-B943-66E1B6090503}" srcId="{F57E750A-08DA-654E-A7C7-B888D006B95E}" destId="{A2D905D3-F0BF-4846-BF7C-A16A8E536651}" srcOrd="2" destOrd="0" parTransId="{00D447C2-0CB7-0B4E-AC03-1C223940BFB5}" sibTransId="{2F3F9F3C-D8FC-7543-B8DD-BBA4DBCB68AB}"/>
    <dgm:cxn modelId="{267F3F89-9A49-7749-918C-F217B89B09A1}" type="presOf" srcId="{A2D905D3-F0BF-4846-BF7C-A16A8E536651}" destId="{3C2853C9-E30D-634F-A6FC-C9BBC275BA03}" srcOrd="0" destOrd="0" presId="urn:microsoft.com/office/officeart/2005/8/layout/funnel1"/>
    <dgm:cxn modelId="{46846093-5186-924E-B2E1-0B1D6578DB92}" type="presOf" srcId="{5E3BBB87-F5A5-F748-882B-30A5B786A630}" destId="{E1D5C4CE-D120-F349-9875-10E4F88E56BA}" srcOrd="0" destOrd="0" presId="urn:microsoft.com/office/officeart/2005/8/layout/funnel1"/>
    <dgm:cxn modelId="{30A6E29A-29E2-784F-868C-9CC9C08BD8CC}" type="presOf" srcId="{9BA0CCC5-B9BF-A449-923C-3066F6588D19}" destId="{3ACDEBB1-838C-5B4F-8F82-CF20BF8B2C85}" srcOrd="0" destOrd="0" presId="urn:microsoft.com/office/officeart/2005/8/layout/funnel1"/>
    <dgm:cxn modelId="{1FDC44C0-BDEB-544D-8A88-F73C74E078E5}" type="presOf" srcId="{67AC37AB-4320-024F-8699-9A7058D92156}" destId="{37E23CDA-664D-2345-848B-9A46EC1A56EE}" srcOrd="0" destOrd="0" presId="urn:microsoft.com/office/officeart/2005/8/layout/funnel1"/>
    <dgm:cxn modelId="{C766B5FA-152B-FC4C-BDE5-093936E7F873}" srcId="{F57E750A-08DA-654E-A7C7-B888D006B95E}" destId="{67AC37AB-4320-024F-8699-9A7058D92156}" srcOrd="0" destOrd="0" parTransId="{9FEF0F1C-6DF4-7241-86C5-D2D376585335}" sibTransId="{C1E37655-F47F-394A-8912-F92EF092F56D}"/>
    <dgm:cxn modelId="{C835F483-7534-364C-84AE-19BE88CBF35F}" type="presParOf" srcId="{E2F85FFE-1FCB-344A-A701-9431FA32401E}" destId="{10258C93-CB62-AE44-8CEB-0D42A1FD4E93}" srcOrd="0" destOrd="0" presId="urn:microsoft.com/office/officeart/2005/8/layout/funnel1"/>
    <dgm:cxn modelId="{BC793F41-B001-9B47-95D4-0AEEB4F4772E}" type="presParOf" srcId="{E2F85FFE-1FCB-344A-A701-9431FA32401E}" destId="{1BD934CE-8333-4748-9B5F-F0F3B744EABF}" srcOrd="1" destOrd="0" presId="urn:microsoft.com/office/officeart/2005/8/layout/funnel1"/>
    <dgm:cxn modelId="{824C0B1F-A145-C448-AD5F-35CD7D28BEE1}" type="presParOf" srcId="{E2F85FFE-1FCB-344A-A701-9431FA32401E}" destId="{3ACDEBB1-838C-5B4F-8F82-CF20BF8B2C85}" srcOrd="2" destOrd="0" presId="urn:microsoft.com/office/officeart/2005/8/layout/funnel1"/>
    <dgm:cxn modelId="{0B945F71-BD1E-8244-8BA3-CE3C61F2EE0B}" type="presParOf" srcId="{E2F85FFE-1FCB-344A-A701-9431FA32401E}" destId="{3C2853C9-E30D-634F-A6FC-C9BBC275BA03}" srcOrd="3" destOrd="0" presId="urn:microsoft.com/office/officeart/2005/8/layout/funnel1"/>
    <dgm:cxn modelId="{7BB7DC63-7718-D740-8EB3-307A30AC2357}" type="presParOf" srcId="{E2F85FFE-1FCB-344A-A701-9431FA32401E}" destId="{E1D5C4CE-D120-F349-9875-10E4F88E56BA}" srcOrd="4" destOrd="0" presId="urn:microsoft.com/office/officeart/2005/8/layout/funnel1"/>
    <dgm:cxn modelId="{B0A25E80-276A-3248-B953-D898166EBBC7}" type="presParOf" srcId="{E2F85FFE-1FCB-344A-A701-9431FA32401E}" destId="{37E23CDA-664D-2345-848B-9A46EC1A56EE}" srcOrd="5" destOrd="0" presId="urn:microsoft.com/office/officeart/2005/8/layout/funnel1"/>
    <dgm:cxn modelId="{D730331E-F012-5A41-8334-360ACF31E95D}" type="presParOf" srcId="{E2F85FFE-1FCB-344A-A701-9431FA32401E}" destId="{4A44E68A-AAD2-0A49-A2C1-D4C2002748CA}"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58C93-CB62-AE44-8CEB-0D42A1FD4E93}">
      <dsp:nvSpPr>
        <dsp:cNvPr id="0" name=""/>
        <dsp:cNvSpPr/>
      </dsp:nvSpPr>
      <dsp:spPr>
        <a:xfrm>
          <a:off x="1040853" y="173393"/>
          <a:ext cx="3441194" cy="1195081"/>
        </a:xfrm>
        <a:prstGeom prst="ellipse">
          <a:avLst/>
        </a:prstGeom>
        <a:solidFill>
          <a:srgbClr val="C3A48C">
            <a:alpha val="40000"/>
          </a:srgb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1BD934CE-8333-4748-9B5F-F0F3B744EABF}">
      <dsp:nvSpPr>
        <dsp:cNvPr id="0" name=""/>
        <dsp:cNvSpPr/>
      </dsp:nvSpPr>
      <dsp:spPr>
        <a:xfrm>
          <a:off x="2433336" y="3099742"/>
          <a:ext cx="666898" cy="426814"/>
        </a:xfrm>
        <a:prstGeom prst="downArrow">
          <a:avLst/>
        </a:prstGeom>
        <a:solidFill>
          <a:srgbClr val="C3A48C"/>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ACDEBB1-838C-5B4F-8F82-CF20BF8B2C85}">
      <dsp:nvSpPr>
        <dsp:cNvPr id="0" name=""/>
        <dsp:cNvSpPr/>
      </dsp:nvSpPr>
      <dsp:spPr>
        <a:xfrm>
          <a:off x="1166230" y="3441194"/>
          <a:ext cx="3201111" cy="800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15195D"/>
              </a:solidFill>
              <a:latin typeface="Montserrat" pitchFamily="2" charset="77"/>
            </a:rPr>
            <a:t>Well-being</a:t>
          </a:r>
        </a:p>
      </dsp:txBody>
      <dsp:txXfrm>
        <a:off x="1166230" y="3441194"/>
        <a:ext cx="3201111" cy="800277"/>
      </dsp:txXfrm>
    </dsp:sp>
    <dsp:sp modelId="{3C2853C9-E30D-634F-A6FC-C9BBC275BA03}">
      <dsp:nvSpPr>
        <dsp:cNvPr id="0" name=""/>
        <dsp:cNvSpPr/>
      </dsp:nvSpPr>
      <dsp:spPr>
        <a:xfrm>
          <a:off x="2291954" y="1460773"/>
          <a:ext cx="1200416" cy="120041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15195D"/>
              </a:solidFill>
              <a:latin typeface="Montserrat" pitchFamily="2" charset="77"/>
            </a:rPr>
            <a:t>Cognitive</a:t>
          </a:r>
        </a:p>
      </dsp:txBody>
      <dsp:txXfrm>
        <a:off x="2467751" y="1636570"/>
        <a:ext cx="848822" cy="848822"/>
      </dsp:txXfrm>
    </dsp:sp>
    <dsp:sp modelId="{E1D5C4CE-D120-F349-9875-10E4F88E56BA}">
      <dsp:nvSpPr>
        <dsp:cNvPr id="0" name=""/>
        <dsp:cNvSpPr/>
      </dsp:nvSpPr>
      <dsp:spPr>
        <a:xfrm>
          <a:off x="1432989" y="560194"/>
          <a:ext cx="1200416" cy="120041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C3A48C"/>
              </a:solidFill>
              <a:latin typeface="Montserrat" pitchFamily="2" charset="77"/>
            </a:rPr>
            <a:t>Emotional</a:t>
          </a:r>
        </a:p>
      </dsp:txBody>
      <dsp:txXfrm>
        <a:off x="1608786" y="735991"/>
        <a:ext cx="848822" cy="848822"/>
      </dsp:txXfrm>
    </dsp:sp>
    <dsp:sp modelId="{37E23CDA-664D-2345-848B-9A46EC1A56EE}">
      <dsp:nvSpPr>
        <dsp:cNvPr id="0" name=""/>
        <dsp:cNvSpPr/>
      </dsp:nvSpPr>
      <dsp:spPr>
        <a:xfrm>
          <a:off x="2660082" y="269960"/>
          <a:ext cx="1200416" cy="1200416"/>
        </a:xfrm>
        <a:prstGeom prst="ellipse">
          <a:avLst/>
        </a:prstGeom>
        <a:gradFill rotWithShape="0">
          <a:gsLst>
            <a:gs pos="0">
              <a:srgbClr val="A072EA"/>
            </a:gs>
            <a:gs pos="52000">
              <a:srgbClr val="7030A0"/>
            </a:gs>
            <a:gs pos="100000">
              <a:srgbClr val="7030A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C3A48C"/>
              </a:solidFill>
              <a:latin typeface="Montserrat" pitchFamily="2" charset="77"/>
            </a:rPr>
            <a:t>Physical</a:t>
          </a:r>
        </a:p>
      </dsp:txBody>
      <dsp:txXfrm>
        <a:off x="2835879" y="445757"/>
        <a:ext cx="848822" cy="848822"/>
      </dsp:txXfrm>
    </dsp:sp>
    <dsp:sp modelId="{4A44E68A-AAD2-0A49-A2C1-D4C2002748CA}">
      <dsp:nvSpPr>
        <dsp:cNvPr id="0" name=""/>
        <dsp:cNvSpPr/>
      </dsp:nvSpPr>
      <dsp:spPr>
        <a:xfrm>
          <a:off x="885839" y="28558"/>
          <a:ext cx="3734629" cy="2987703"/>
        </a:xfrm>
        <a:prstGeom prst="funnel">
          <a:avLst/>
        </a:prstGeom>
        <a:solidFill>
          <a:schemeClr val="lt1">
            <a:hueOff val="0"/>
            <a:satOff val="0"/>
            <a:lumOff val="0"/>
            <a:alpha val="24929"/>
          </a:schemeClr>
        </a:solidFill>
        <a:ln w="12700" cap="flat" cmpd="sng" algn="ctr">
          <a:solidFill>
            <a:srgbClr val="15195D"/>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A8CBC-B211-DD4D-A37E-B9450AEBCC43}"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AD598-FB13-6B41-9D20-513BD8C942B2}" type="slidenum">
              <a:rPr lang="en-US" smtClean="0"/>
              <a:t>‹#›</a:t>
            </a:fld>
            <a:endParaRPr lang="en-US"/>
          </a:p>
        </p:txBody>
      </p:sp>
    </p:spTree>
    <p:extLst>
      <p:ext uri="{BB962C8B-B14F-4D97-AF65-F5344CB8AC3E}">
        <p14:creationId xmlns:p14="http://schemas.microsoft.com/office/powerpoint/2010/main" val="2865182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29cd27b27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129cd27b27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754FE-FA83-0CD2-4A44-DAA97EE41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C7C2-404C-24D5-4513-0E86040C8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6BDDF-0F95-F963-7682-8A38CED88D66}"/>
              </a:ext>
            </a:extLst>
          </p:cNvPr>
          <p:cNvSpPr>
            <a:spLocks noGrp="1"/>
          </p:cNvSpPr>
          <p:nvPr>
            <p:ph type="body" idx="1"/>
          </p:nvPr>
        </p:nvSpPr>
        <p:spPr/>
        <p:txBody>
          <a:bodyPr/>
          <a:lstStyle/>
          <a:p>
            <a:r>
              <a:rPr lang="en-GB" dirty="0"/>
              <a:t>Act on – they tell the ovaries to release hormones</a:t>
            </a:r>
          </a:p>
        </p:txBody>
      </p:sp>
      <p:sp>
        <p:nvSpPr>
          <p:cNvPr id="4" name="Slide Number Placeholder 3">
            <a:extLst>
              <a:ext uri="{FF2B5EF4-FFF2-40B4-BE49-F238E27FC236}">
                <a16:creationId xmlns:a16="http://schemas.microsoft.com/office/drawing/2014/main" id="{BBF23E08-3219-BF00-29C8-51266D32A99F}"/>
              </a:ext>
            </a:extLst>
          </p:cNvPr>
          <p:cNvSpPr>
            <a:spLocks noGrp="1"/>
          </p:cNvSpPr>
          <p:nvPr>
            <p:ph type="sldNum" sz="quarter" idx="5"/>
          </p:nvPr>
        </p:nvSpPr>
        <p:spPr/>
        <p:txBody>
          <a:bodyPr/>
          <a:lstStyle/>
          <a:p>
            <a:fld id="{228AD598-FB13-6B41-9D20-513BD8C942B2}" type="slidenum">
              <a:rPr lang="en-US" smtClean="0"/>
              <a:t>14</a:t>
            </a:fld>
            <a:endParaRPr lang="en-US"/>
          </a:p>
        </p:txBody>
      </p:sp>
    </p:spTree>
    <p:extLst>
      <p:ext uri="{BB962C8B-B14F-4D97-AF65-F5344CB8AC3E}">
        <p14:creationId xmlns:p14="http://schemas.microsoft.com/office/powerpoint/2010/main" val="126489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15</a:t>
            </a:fld>
            <a:endParaRPr lang="en-US"/>
          </a:p>
        </p:txBody>
      </p:sp>
    </p:spTree>
    <p:extLst>
      <p:ext uri="{BB962C8B-B14F-4D97-AF65-F5344CB8AC3E}">
        <p14:creationId xmlns:p14="http://schemas.microsoft.com/office/powerpoint/2010/main" val="316760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Oestrogen is also stored and produced in fat cells, particularly after menopause when ovarian production</a:t>
            </a:r>
            <a:r>
              <a:rPr lang="zh-TW" altLang="en-US" b="0" noProof="0" dirty="0"/>
              <a:t> </a:t>
            </a:r>
            <a:r>
              <a:rPr lang="en-US" altLang="zh-TW" b="0" noProof="0" dirty="0"/>
              <a:t>of it</a:t>
            </a:r>
            <a:r>
              <a:rPr lang="en-GB" b="0" noProof="0" dirty="0"/>
              <a:t> significantly declines. Adipose tissue contains aromatase, which converts androgens (such as testosterone) into oestrogen, primarily in the form of oestrone. This process helps maintain some level of oestrogen in the body even after ovarian production of it stops.</a:t>
            </a:r>
          </a:p>
          <a:p>
            <a:r>
              <a:rPr lang="en-GB" b="0" noProof="0" dirty="0"/>
              <a:t>This is a reason we need to have more body fat than men.</a:t>
            </a:r>
          </a:p>
        </p:txBody>
      </p:sp>
      <p:sp>
        <p:nvSpPr>
          <p:cNvPr id="4" name="Slide Number Placeholder 3"/>
          <p:cNvSpPr>
            <a:spLocks noGrp="1"/>
          </p:cNvSpPr>
          <p:nvPr>
            <p:ph type="sldNum" sz="quarter" idx="5"/>
          </p:nvPr>
        </p:nvSpPr>
        <p:spPr/>
        <p:txBody>
          <a:bodyPr/>
          <a:lstStyle/>
          <a:p>
            <a:fld id="{228AD598-FB13-6B41-9D20-513BD8C942B2}" type="slidenum">
              <a:rPr lang="en-US" smtClean="0"/>
              <a:t>16</a:t>
            </a:fld>
            <a:endParaRPr lang="en-US"/>
          </a:p>
        </p:txBody>
      </p:sp>
    </p:spTree>
    <p:extLst>
      <p:ext uri="{BB962C8B-B14F-4D97-AF65-F5344CB8AC3E}">
        <p14:creationId xmlns:p14="http://schemas.microsoft.com/office/powerpoint/2010/main" val="37571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pregnancy some is produced by the placenta</a:t>
            </a:r>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17</a:t>
            </a:fld>
            <a:endParaRPr lang="en-US"/>
          </a:p>
        </p:txBody>
      </p:sp>
    </p:spTree>
    <p:extLst>
      <p:ext uri="{BB962C8B-B14F-4D97-AF65-F5344CB8AC3E}">
        <p14:creationId xmlns:p14="http://schemas.microsoft.com/office/powerpoint/2010/main" val="217432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18</a:t>
            </a:fld>
            <a:endParaRPr lang="en-US"/>
          </a:p>
        </p:txBody>
      </p:sp>
    </p:spTree>
    <p:extLst>
      <p:ext uri="{BB962C8B-B14F-4D97-AF65-F5344CB8AC3E}">
        <p14:creationId xmlns:p14="http://schemas.microsoft.com/office/powerpoint/2010/main" val="289144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19</a:t>
            </a:fld>
            <a:endParaRPr lang="en-US"/>
          </a:p>
        </p:txBody>
      </p:sp>
    </p:spTree>
    <p:extLst>
      <p:ext uri="{BB962C8B-B14F-4D97-AF65-F5344CB8AC3E}">
        <p14:creationId xmlns:p14="http://schemas.microsoft.com/office/powerpoint/2010/main" val="1506922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LH is responsible for stimulating ovulation</a:t>
            </a:r>
          </a:p>
          <a:p>
            <a:r>
              <a:rPr lang="en-US" dirty="0"/>
              <a:t>It can also cause testosterone imbalance which may lead to facial hair growth</a:t>
            </a:r>
          </a:p>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20</a:t>
            </a:fld>
            <a:endParaRPr lang="en-US"/>
          </a:p>
        </p:txBody>
      </p:sp>
    </p:spTree>
    <p:extLst>
      <p:ext uri="{BB962C8B-B14F-4D97-AF65-F5344CB8AC3E}">
        <p14:creationId xmlns:p14="http://schemas.microsoft.com/office/powerpoint/2010/main" val="2222779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2D88B-86AD-6FCC-7C93-AC141494D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A304A-5067-EA29-48BB-5FB408165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824FF-302E-5D2C-8B7E-F6D8145F5463}"/>
              </a:ext>
            </a:extLst>
          </p:cNvPr>
          <p:cNvSpPr>
            <a:spLocks noGrp="1"/>
          </p:cNvSpPr>
          <p:nvPr>
            <p:ph type="body" idx="1"/>
          </p:nvPr>
        </p:nvSpPr>
        <p:spPr/>
        <p:txBody>
          <a:bodyPr/>
          <a:lstStyle/>
          <a:p>
            <a:r>
              <a:rPr lang="en-US" dirty="0"/>
              <a:t>FSH is responsible for stimulating follicles in the ovary to mature an egg. It increases to try and make that happen – not </a:t>
            </a:r>
            <a:r>
              <a:rPr lang="en-US" dirty="0" err="1"/>
              <a:t>realising</a:t>
            </a:r>
            <a:r>
              <a:rPr lang="en-US" dirty="0"/>
              <a:t> that the ovaries aren’t able to respond like that used to. </a:t>
            </a:r>
          </a:p>
          <a:p>
            <a:endParaRPr lang="en-GB" dirty="0"/>
          </a:p>
        </p:txBody>
      </p:sp>
      <p:sp>
        <p:nvSpPr>
          <p:cNvPr id="4" name="Slide Number Placeholder 3">
            <a:extLst>
              <a:ext uri="{FF2B5EF4-FFF2-40B4-BE49-F238E27FC236}">
                <a16:creationId xmlns:a16="http://schemas.microsoft.com/office/drawing/2014/main" id="{95A6BBE8-45E0-D19A-122E-A556CD74313D}"/>
              </a:ext>
            </a:extLst>
          </p:cNvPr>
          <p:cNvSpPr>
            <a:spLocks noGrp="1"/>
          </p:cNvSpPr>
          <p:nvPr>
            <p:ph type="sldNum" sz="quarter" idx="5"/>
          </p:nvPr>
        </p:nvSpPr>
        <p:spPr/>
        <p:txBody>
          <a:bodyPr/>
          <a:lstStyle/>
          <a:p>
            <a:fld id="{228AD598-FB13-6B41-9D20-513BD8C942B2}" type="slidenum">
              <a:rPr lang="en-US" smtClean="0"/>
              <a:t>21</a:t>
            </a:fld>
            <a:endParaRPr lang="en-US"/>
          </a:p>
        </p:txBody>
      </p:sp>
    </p:spTree>
    <p:extLst>
      <p:ext uri="{BB962C8B-B14F-4D97-AF65-F5344CB8AC3E}">
        <p14:creationId xmlns:p14="http://schemas.microsoft.com/office/powerpoint/2010/main" val="818679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FD577-870B-7E92-C68F-DFC7E38DD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33CDC-2427-0C1B-077C-49D977181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B2B34-3FBB-0F26-C460-5DF92AD76B2C}"/>
              </a:ext>
            </a:extLst>
          </p:cNvPr>
          <p:cNvSpPr>
            <a:spLocks noGrp="1"/>
          </p:cNvSpPr>
          <p:nvPr>
            <p:ph type="body" idx="1"/>
          </p:nvPr>
        </p:nvSpPr>
        <p:spPr/>
        <p:txBody>
          <a:bodyPr/>
          <a:lstStyle/>
          <a:p>
            <a:r>
              <a:rPr lang="en-GB" dirty="0"/>
              <a:t>Increased signs of aging is due to increased oxidative stress, melatonin is an anti oxidant so lowering it…</a:t>
            </a:r>
          </a:p>
        </p:txBody>
      </p:sp>
      <p:sp>
        <p:nvSpPr>
          <p:cNvPr id="4" name="Slide Number Placeholder 3">
            <a:extLst>
              <a:ext uri="{FF2B5EF4-FFF2-40B4-BE49-F238E27FC236}">
                <a16:creationId xmlns:a16="http://schemas.microsoft.com/office/drawing/2014/main" id="{0098BDC2-8CDE-AAA8-FD8D-5D653A4ADC4B}"/>
              </a:ext>
            </a:extLst>
          </p:cNvPr>
          <p:cNvSpPr>
            <a:spLocks noGrp="1"/>
          </p:cNvSpPr>
          <p:nvPr>
            <p:ph type="sldNum" sz="quarter" idx="5"/>
          </p:nvPr>
        </p:nvSpPr>
        <p:spPr/>
        <p:txBody>
          <a:bodyPr/>
          <a:lstStyle/>
          <a:p>
            <a:fld id="{228AD598-FB13-6B41-9D20-513BD8C942B2}" type="slidenum">
              <a:rPr lang="en-US" smtClean="0"/>
              <a:t>22</a:t>
            </a:fld>
            <a:endParaRPr lang="en-US"/>
          </a:p>
        </p:txBody>
      </p:sp>
    </p:spTree>
    <p:extLst>
      <p:ext uri="{BB962C8B-B14F-4D97-AF65-F5344CB8AC3E}">
        <p14:creationId xmlns:p14="http://schemas.microsoft.com/office/powerpoint/2010/main" val="3293314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23</a:t>
            </a:fld>
            <a:endParaRPr lang="en-US"/>
          </a:p>
        </p:txBody>
      </p:sp>
    </p:spTree>
    <p:extLst>
      <p:ext uri="{BB962C8B-B14F-4D97-AF65-F5344CB8AC3E}">
        <p14:creationId xmlns:p14="http://schemas.microsoft.com/office/powerpoint/2010/main" val="310777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2</a:t>
            </a:fld>
            <a:endParaRPr lang="en-US"/>
          </a:p>
        </p:txBody>
      </p:sp>
    </p:spTree>
    <p:extLst>
      <p:ext uri="{BB962C8B-B14F-4D97-AF65-F5344CB8AC3E}">
        <p14:creationId xmlns:p14="http://schemas.microsoft.com/office/powerpoint/2010/main" val="3341740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one drink and I’m up at 2am </a:t>
            </a:r>
          </a:p>
        </p:txBody>
      </p:sp>
      <p:sp>
        <p:nvSpPr>
          <p:cNvPr id="4" name="Slide Number Placeholder 3"/>
          <p:cNvSpPr>
            <a:spLocks noGrp="1"/>
          </p:cNvSpPr>
          <p:nvPr>
            <p:ph type="sldNum" sz="quarter" idx="5"/>
          </p:nvPr>
        </p:nvSpPr>
        <p:spPr/>
        <p:txBody>
          <a:bodyPr/>
          <a:lstStyle/>
          <a:p>
            <a:fld id="{228AD598-FB13-6B41-9D20-513BD8C942B2}" type="slidenum">
              <a:rPr lang="en-US" smtClean="0"/>
              <a:t>24</a:t>
            </a:fld>
            <a:endParaRPr lang="en-US"/>
          </a:p>
        </p:txBody>
      </p:sp>
    </p:spTree>
    <p:extLst>
      <p:ext uri="{BB962C8B-B14F-4D97-AF65-F5344CB8AC3E}">
        <p14:creationId xmlns:p14="http://schemas.microsoft.com/office/powerpoint/2010/main" val="3521275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4A2B1-FE66-99A6-18B0-AA438C968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0D3C5-C2AC-9202-B51A-7492248DD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28101-22C2-2773-4BE3-8431556653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0B64F01-1F2D-87A0-CE8D-298CB7FC144F}"/>
              </a:ext>
            </a:extLst>
          </p:cNvPr>
          <p:cNvSpPr>
            <a:spLocks noGrp="1"/>
          </p:cNvSpPr>
          <p:nvPr>
            <p:ph type="sldNum" sz="quarter" idx="5"/>
          </p:nvPr>
        </p:nvSpPr>
        <p:spPr/>
        <p:txBody>
          <a:bodyPr/>
          <a:lstStyle/>
          <a:p>
            <a:fld id="{228AD598-FB13-6B41-9D20-513BD8C942B2}" type="slidenum">
              <a:rPr lang="en-US" smtClean="0"/>
              <a:t>25</a:t>
            </a:fld>
            <a:endParaRPr lang="en-US"/>
          </a:p>
        </p:txBody>
      </p:sp>
    </p:spTree>
    <p:extLst>
      <p:ext uri="{BB962C8B-B14F-4D97-AF65-F5344CB8AC3E}">
        <p14:creationId xmlns:p14="http://schemas.microsoft.com/office/powerpoint/2010/main" val="952431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great book: The Circadian Code</a:t>
            </a:r>
          </a:p>
          <a:p>
            <a:r>
              <a:rPr lang="en-GB" dirty="0"/>
              <a:t>If I exercise close to sleep time I cannot sleep – find what works for you. </a:t>
            </a:r>
          </a:p>
        </p:txBody>
      </p:sp>
      <p:sp>
        <p:nvSpPr>
          <p:cNvPr id="4" name="Slide Number Placeholder 3"/>
          <p:cNvSpPr>
            <a:spLocks noGrp="1"/>
          </p:cNvSpPr>
          <p:nvPr>
            <p:ph type="sldNum" sz="quarter" idx="5"/>
          </p:nvPr>
        </p:nvSpPr>
        <p:spPr/>
        <p:txBody>
          <a:bodyPr/>
          <a:lstStyle/>
          <a:p>
            <a:fld id="{228AD598-FB13-6B41-9D20-513BD8C942B2}" type="slidenum">
              <a:rPr lang="en-US" smtClean="0"/>
              <a:t>26</a:t>
            </a:fld>
            <a:endParaRPr lang="en-US"/>
          </a:p>
        </p:txBody>
      </p:sp>
    </p:spTree>
    <p:extLst>
      <p:ext uri="{BB962C8B-B14F-4D97-AF65-F5344CB8AC3E}">
        <p14:creationId xmlns:p14="http://schemas.microsoft.com/office/powerpoint/2010/main" val="1880889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24690-21BC-44D9-5C06-48D844704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C3513-B969-9585-0287-132E73FB6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8AAD1-11B8-C3FF-A0B7-64E5733791E7}"/>
              </a:ext>
            </a:extLst>
          </p:cNvPr>
          <p:cNvSpPr>
            <a:spLocks noGrp="1"/>
          </p:cNvSpPr>
          <p:nvPr>
            <p:ph type="body" idx="1"/>
          </p:nvPr>
        </p:nvSpPr>
        <p:spPr/>
        <p:txBody>
          <a:bodyPr/>
          <a:lstStyle/>
          <a:p>
            <a:r>
              <a:rPr lang="en-GB" dirty="0"/>
              <a:t>A great book: The Circadian Code</a:t>
            </a:r>
          </a:p>
          <a:p>
            <a:r>
              <a:rPr lang="en-GB" dirty="0"/>
              <a:t>If I exercise close to sleep time I cannot sleep – find what works for you. </a:t>
            </a:r>
          </a:p>
          <a:p>
            <a:r>
              <a:rPr lang="en-GB" dirty="0"/>
              <a:t>I wear blue light glasses after 5pm when I’m doing work. </a:t>
            </a:r>
          </a:p>
        </p:txBody>
      </p:sp>
      <p:sp>
        <p:nvSpPr>
          <p:cNvPr id="4" name="Slide Number Placeholder 3">
            <a:extLst>
              <a:ext uri="{FF2B5EF4-FFF2-40B4-BE49-F238E27FC236}">
                <a16:creationId xmlns:a16="http://schemas.microsoft.com/office/drawing/2014/main" id="{B15A49CC-7522-780E-9502-701D0AA3204D}"/>
              </a:ext>
            </a:extLst>
          </p:cNvPr>
          <p:cNvSpPr>
            <a:spLocks noGrp="1"/>
          </p:cNvSpPr>
          <p:nvPr>
            <p:ph type="sldNum" sz="quarter" idx="5"/>
          </p:nvPr>
        </p:nvSpPr>
        <p:spPr/>
        <p:txBody>
          <a:bodyPr/>
          <a:lstStyle/>
          <a:p>
            <a:fld id="{228AD598-FB13-6B41-9D20-513BD8C942B2}" type="slidenum">
              <a:rPr lang="en-US" smtClean="0"/>
              <a:t>27</a:t>
            </a:fld>
            <a:endParaRPr lang="en-US"/>
          </a:p>
        </p:txBody>
      </p:sp>
    </p:spTree>
    <p:extLst>
      <p:ext uri="{BB962C8B-B14F-4D97-AF65-F5344CB8AC3E}">
        <p14:creationId xmlns:p14="http://schemas.microsoft.com/office/powerpoint/2010/main" val="3103318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135BB-F390-6F8B-45B6-BA4DFB7A7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F8D0E-3A67-54C0-B583-53A1155B5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F89664-248B-4DBA-9DD5-6BF39AEA5CA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472836-7DCE-07E7-2F86-FCF118510D03}"/>
              </a:ext>
            </a:extLst>
          </p:cNvPr>
          <p:cNvSpPr>
            <a:spLocks noGrp="1"/>
          </p:cNvSpPr>
          <p:nvPr>
            <p:ph type="sldNum" sz="quarter" idx="5"/>
          </p:nvPr>
        </p:nvSpPr>
        <p:spPr/>
        <p:txBody>
          <a:bodyPr/>
          <a:lstStyle/>
          <a:p>
            <a:fld id="{228AD598-FB13-6B41-9D20-513BD8C942B2}" type="slidenum">
              <a:rPr lang="en-US" smtClean="0"/>
              <a:t>28</a:t>
            </a:fld>
            <a:endParaRPr lang="en-US"/>
          </a:p>
        </p:txBody>
      </p:sp>
    </p:spTree>
    <p:extLst>
      <p:ext uri="{BB962C8B-B14F-4D97-AF65-F5344CB8AC3E}">
        <p14:creationId xmlns:p14="http://schemas.microsoft.com/office/powerpoint/2010/main" val="2725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D652E-0C7B-3C41-F8F5-60374313E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26522-C71F-B104-066C-B5D5422F7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45507-7C04-6D5F-0537-80DEB8E09F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0DC99F-7CF9-00A2-3C87-B7335B5E9BC2}"/>
              </a:ext>
            </a:extLst>
          </p:cNvPr>
          <p:cNvSpPr>
            <a:spLocks noGrp="1"/>
          </p:cNvSpPr>
          <p:nvPr>
            <p:ph type="sldNum" sz="quarter" idx="5"/>
          </p:nvPr>
        </p:nvSpPr>
        <p:spPr/>
        <p:txBody>
          <a:bodyPr/>
          <a:lstStyle/>
          <a:p>
            <a:fld id="{228AD598-FB13-6B41-9D20-513BD8C942B2}" type="slidenum">
              <a:rPr lang="en-US" smtClean="0"/>
              <a:t>29</a:t>
            </a:fld>
            <a:endParaRPr lang="en-US"/>
          </a:p>
        </p:txBody>
      </p:sp>
    </p:spTree>
    <p:extLst>
      <p:ext uri="{BB962C8B-B14F-4D97-AF65-F5344CB8AC3E}">
        <p14:creationId xmlns:p14="http://schemas.microsoft.com/office/powerpoint/2010/main" val="732538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31</a:t>
            </a:fld>
            <a:endParaRPr lang="en-US"/>
          </a:p>
        </p:txBody>
      </p:sp>
    </p:spTree>
    <p:extLst>
      <p:ext uri="{BB962C8B-B14F-4D97-AF65-F5344CB8AC3E}">
        <p14:creationId xmlns:p14="http://schemas.microsoft.com/office/powerpoint/2010/main" val="3447855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42913">
              <a:lnSpc>
                <a:spcPct val="100000"/>
              </a:lnSpc>
              <a:buNone/>
            </a:pPr>
            <a:r>
              <a:rPr lang="en-GB" b="0" noProof="0" dirty="0"/>
              <a:t>Testosterone - c</a:t>
            </a:r>
            <a:r>
              <a:rPr lang="en-GB" sz="2500" b="0" noProof="0" dirty="0"/>
              <a:t>an improve libido, energy levels, and cognitive function.</a:t>
            </a:r>
          </a:p>
          <a:p>
            <a:pPr marL="457200" indent="-442913">
              <a:lnSpc>
                <a:spcPct val="100000"/>
              </a:lnSpc>
              <a:buNone/>
            </a:pPr>
            <a:r>
              <a:rPr lang="en-GB" sz="2500" b="0" noProof="0" dirty="0"/>
              <a:t>There is also new body-identical HRT</a:t>
            </a:r>
            <a:endParaRPr lang="en-GB" b="0" dirty="0"/>
          </a:p>
          <a:p>
            <a:endParaRPr lang="en-GB" b="0" dirty="0"/>
          </a:p>
        </p:txBody>
      </p:sp>
      <p:sp>
        <p:nvSpPr>
          <p:cNvPr id="4" name="Slide Number Placeholder 3"/>
          <p:cNvSpPr>
            <a:spLocks noGrp="1"/>
          </p:cNvSpPr>
          <p:nvPr>
            <p:ph type="sldNum" sz="quarter" idx="5"/>
          </p:nvPr>
        </p:nvSpPr>
        <p:spPr/>
        <p:txBody>
          <a:bodyPr/>
          <a:lstStyle/>
          <a:p>
            <a:fld id="{228AD598-FB13-6B41-9D20-513BD8C942B2}" type="slidenum">
              <a:rPr lang="en-US" smtClean="0"/>
              <a:t>33</a:t>
            </a:fld>
            <a:endParaRPr lang="en-US"/>
          </a:p>
        </p:txBody>
      </p:sp>
    </p:spTree>
    <p:extLst>
      <p:ext uri="{BB962C8B-B14F-4D97-AF65-F5344CB8AC3E}">
        <p14:creationId xmlns:p14="http://schemas.microsoft.com/office/powerpoint/2010/main" val="197338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34</a:t>
            </a:fld>
            <a:endParaRPr lang="en-US"/>
          </a:p>
        </p:txBody>
      </p:sp>
    </p:spTree>
    <p:extLst>
      <p:ext uri="{BB962C8B-B14F-4D97-AF65-F5344CB8AC3E}">
        <p14:creationId xmlns:p14="http://schemas.microsoft.com/office/powerpoint/2010/main" val="1197541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should always try to get these through our food, but it is better to supplement if you can’t do that – I struggle with it. </a:t>
            </a:r>
          </a:p>
          <a:p>
            <a:r>
              <a:rPr lang="en-GB" dirty="0"/>
              <a:t>Fibre can also be </a:t>
            </a:r>
            <a:r>
              <a:rPr lang="en-GB"/>
              <a:t>supplemented if needed. </a:t>
            </a:r>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36</a:t>
            </a:fld>
            <a:endParaRPr lang="en-US"/>
          </a:p>
        </p:txBody>
      </p:sp>
    </p:spTree>
    <p:extLst>
      <p:ext uri="{BB962C8B-B14F-4D97-AF65-F5344CB8AC3E}">
        <p14:creationId xmlns:p14="http://schemas.microsoft.com/office/powerpoint/2010/main" val="311033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4</a:t>
            </a:fld>
            <a:endParaRPr lang="en-US"/>
          </a:p>
        </p:txBody>
      </p:sp>
    </p:spTree>
    <p:extLst>
      <p:ext uri="{BB962C8B-B14F-4D97-AF65-F5344CB8AC3E}">
        <p14:creationId xmlns:p14="http://schemas.microsoft.com/office/powerpoint/2010/main" val="3633110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 Yam Cream – hormone balance – evidence isn’t there. </a:t>
            </a:r>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37</a:t>
            </a:fld>
            <a:endParaRPr lang="en-US"/>
          </a:p>
        </p:txBody>
      </p:sp>
    </p:spTree>
    <p:extLst>
      <p:ext uri="{BB962C8B-B14F-4D97-AF65-F5344CB8AC3E}">
        <p14:creationId xmlns:p14="http://schemas.microsoft.com/office/powerpoint/2010/main" val="2776976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40</a:t>
            </a:fld>
            <a:endParaRPr lang="en-US"/>
          </a:p>
        </p:txBody>
      </p:sp>
    </p:spTree>
    <p:extLst>
      <p:ext uri="{BB962C8B-B14F-4D97-AF65-F5344CB8AC3E}">
        <p14:creationId xmlns:p14="http://schemas.microsoft.com/office/powerpoint/2010/main" val="2714081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padlet.com</a:t>
            </a:r>
            <a:r>
              <a:rPr lang="en-GB" dirty="0"/>
              <a:t>/gdavies66/what-have-you-found-useful-in-navigating-menopause-perimenop-jp2pxxqkqwe373j</a:t>
            </a:r>
          </a:p>
        </p:txBody>
      </p:sp>
      <p:sp>
        <p:nvSpPr>
          <p:cNvPr id="4" name="Slide Number Placeholder 3"/>
          <p:cNvSpPr>
            <a:spLocks noGrp="1"/>
          </p:cNvSpPr>
          <p:nvPr>
            <p:ph type="sldNum" sz="quarter" idx="5"/>
          </p:nvPr>
        </p:nvSpPr>
        <p:spPr/>
        <p:txBody>
          <a:bodyPr/>
          <a:lstStyle/>
          <a:p>
            <a:fld id="{228AD598-FB13-6B41-9D20-513BD8C942B2}" type="slidenum">
              <a:rPr lang="en-US" smtClean="0"/>
              <a:t>41</a:t>
            </a:fld>
            <a:endParaRPr lang="en-US"/>
          </a:p>
        </p:txBody>
      </p:sp>
    </p:spTree>
    <p:extLst>
      <p:ext uri="{BB962C8B-B14F-4D97-AF65-F5344CB8AC3E}">
        <p14:creationId xmlns:p14="http://schemas.microsoft.com/office/powerpoint/2010/main" val="3752542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42</a:t>
            </a:fld>
            <a:endParaRPr lang="en-US"/>
          </a:p>
        </p:txBody>
      </p:sp>
    </p:spTree>
    <p:extLst>
      <p:ext uri="{BB962C8B-B14F-4D97-AF65-F5344CB8AC3E}">
        <p14:creationId xmlns:p14="http://schemas.microsoft.com/office/powerpoint/2010/main" val="3557829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8AD598-FB13-6B41-9D20-513BD8C942B2}" type="slidenum">
              <a:rPr lang="en-US" smtClean="0"/>
              <a:t>43</a:t>
            </a:fld>
            <a:endParaRPr lang="en-US"/>
          </a:p>
        </p:txBody>
      </p:sp>
    </p:spTree>
    <p:extLst>
      <p:ext uri="{BB962C8B-B14F-4D97-AF65-F5344CB8AC3E}">
        <p14:creationId xmlns:p14="http://schemas.microsoft.com/office/powerpoint/2010/main" val="1097129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1FD39-15DA-FDA0-3EF0-0EE223D5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A14CE-EA13-9E1C-1F9B-83B70C887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9B6A7-5017-7C42-9501-824DF59F1E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B6B1F2-109B-F5D3-6167-D8A2000C7003}"/>
              </a:ext>
            </a:extLst>
          </p:cNvPr>
          <p:cNvSpPr>
            <a:spLocks noGrp="1"/>
          </p:cNvSpPr>
          <p:nvPr>
            <p:ph type="sldNum" sz="quarter" idx="5"/>
          </p:nvPr>
        </p:nvSpPr>
        <p:spPr/>
        <p:txBody>
          <a:bodyPr/>
          <a:lstStyle/>
          <a:p>
            <a:fld id="{228AD598-FB13-6B41-9D20-513BD8C942B2}" type="slidenum">
              <a:rPr lang="en-US" smtClean="0"/>
              <a:t>44</a:t>
            </a:fld>
            <a:endParaRPr lang="en-US"/>
          </a:p>
        </p:txBody>
      </p:sp>
    </p:spTree>
    <p:extLst>
      <p:ext uri="{BB962C8B-B14F-4D97-AF65-F5344CB8AC3E}">
        <p14:creationId xmlns:p14="http://schemas.microsoft.com/office/powerpoint/2010/main" val="3433536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5</a:t>
            </a:fld>
            <a:endParaRPr lang="en-US"/>
          </a:p>
        </p:txBody>
      </p:sp>
    </p:spTree>
    <p:extLst>
      <p:ext uri="{BB962C8B-B14F-4D97-AF65-F5344CB8AC3E}">
        <p14:creationId xmlns:p14="http://schemas.microsoft.com/office/powerpoint/2010/main" val="3385600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6</a:t>
            </a:fld>
            <a:endParaRPr lang="en-US"/>
          </a:p>
        </p:txBody>
      </p:sp>
    </p:spTree>
    <p:extLst>
      <p:ext uri="{BB962C8B-B14F-4D97-AF65-F5344CB8AC3E}">
        <p14:creationId xmlns:p14="http://schemas.microsoft.com/office/powerpoint/2010/main" val="618033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Pituitary hormones increase and ovarian hormones decrease</a:t>
            </a:r>
          </a:p>
          <a:p>
            <a:endParaRPr lang="en-GB" dirty="0"/>
          </a:p>
        </p:txBody>
      </p:sp>
      <p:sp>
        <p:nvSpPr>
          <p:cNvPr id="4" name="Slide Number Placeholder 3"/>
          <p:cNvSpPr>
            <a:spLocks noGrp="1"/>
          </p:cNvSpPr>
          <p:nvPr>
            <p:ph type="sldNum" sz="quarter" idx="5"/>
          </p:nvPr>
        </p:nvSpPr>
        <p:spPr/>
        <p:txBody>
          <a:bodyPr/>
          <a:lstStyle/>
          <a:p>
            <a:fld id="{228AD598-FB13-6B41-9D20-513BD8C942B2}" type="slidenum">
              <a:rPr lang="en-US" smtClean="0"/>
              <a:t>10</a:t>
            </a:fld>
            <a:endParaRPr lang="en-US"/>
          </a:p>
        </p:txBody>
      </p:sp>
    </p:spTree>
    <p:extLst>
      <p:ext uri="{BB962C8B-B14F-4D97-AF65-F5344CB8AC3E}">
        <p14:creationId xmlns:p14="http://schemas.microsoft.com/office/powerpoint/2010/main" val="2290683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5FD1E-F1B9-C9E5-85E2-C1FAD1961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EBB10-0CDA-717F-DF28-98E5B2BEA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4EB06-9749-7A8B-7DE3-719A9253913B}"/>
              </a:ext>
            </a:extLst>
          </p:cNvPr>
          <p:cNvSpPr>
            <a:spLocks noGrp="1"/>
          </p:cNvSpPr>
          <p:nvPr>
            <p:ph type="body" idx="1"/>
          </p:nvPr>
        </p:nvSpPr>
        <p:spPr/>
        <p:txBody>
          <a:bodyPr/>
          <a:lstStyle/>
          <a:p>
            <a:r>
              <a:rPr lang="en-GB" dirty="0"/>
              <a:t>This is simplistic. I drew that! </a:t>
            </a:r>
          </a:p>
        </p:txBody>
      </p:sp>
      <p:sp>
        <p:nvSpPr>
          <p:cNvPr id="4" name="Slide Number Placeholder 3">
            <a:extLst>
              <a:ext uri="{FF2B5EF4-FFF2-40B4-BE49-F238E27FC236}">
                <a16:creationId xmlns:a16="http://schemas.microsoft.com/office/drawing/2014/main" id="{407F16D2-AA36-0F99-0635-BD6D9F2626E9}"/>
              </a:ext>
            </a:extLst>
          </p:cNvPr>
          <p:cNvSpPr>
            <a:spLocks noGrp="1"/>
          </p:cNvSpPr>
          <p:nvPr>
            <p:ph type="sldNum" sz="quarter" idx="5"/>
          </p:nvPr>
        </p:nvSpPr>
        <p:spPr/>
        <p:txBody>
          <a:bodyPr/>
          <a:lstStyle/>
          <a:p>
            <a:fld id="{228AD598-FB13-6B41-9D20-513BD8C942B2}" type="slidenum">
              <a:rPr lang="en-US" smtClean="0"/>
              <a:t>11</a:t>
            </a:fld>
            <a:endParaRPr lang="en-US"/>
          </a:p>
        </p:txBody>
      </p:sp>
    </p:spTree>
    <p:extLst>
      <p:ext uri="{BB962C8B-B14F-4D97-AF65-F5344CB8AC3E}">
        <p14:creationId xmlns:p14="http://schemas.microsoft.com/office/powerpoint/2010/main" val="3715658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703D4-8574-806A-05FF-7C76BBE40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8657F-499C-D2AA-01AA-98E4ACCFF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AD65B-2019-F560-12F2-2863A276299D}"/>
              </a:ext>
            </a:extLst>
          </p:cNvPr>
          <p:cNvSpPr>
            <a:spLocks noGrp="1"/>
          </p:cNvSpPr>
          <p:nvPr>
            <p:ph type="body" idx="1"/>
          </p:nvPr>
        </p:nvSpPr>
        <p:spPr/>
        <p:txBody>
          <a:bodyPr/>
          <a:lstStyle/>
          <a:p>
            <a:r>
              <a:rPr lang="en-GB" dirty="0"/>
              <a:t>There are negative and positive feedback systems in place</a:t>
            </a:r>
          </a:p>
        </p:txBody>
      </p:sp>
      <p:sp>
        <p:nvSpPr>
          <p:cNvPr id="4" name="Slide Number Placeholder 3">
            <a:extLst>
              <a:ext uri="{FF2B5EF4-FFF2-40B4-BE49-F238E27FC236}">
                <a16:creationId xmlns:a16="http://schemas.microsoft.com/office/drawing/2014/main" id="{FF20A688-0356-296B-082F-ABBC7E7FBD50}"/>
              </a:ext>
            </a:extLst>
          </p:cNvPr>
          <p:cNvSpPr>
            <a:spLocks noGrp="1"/>
          </p:cNvSpPr>
          <p:nvPr>
            <p:ph type="sldNum" sz="quarter" idx="5"/>
          </p:nvPr>
        </p:nvSpPr>
        <p:spPr/>
        <p:txBody>
          <a:bodyPr/>
          <a:lstStyle/>
          <a:p>
            <a:fld id="{228AD598-FB13-6B41-9D20-513BD8C942B2}" type="slidenum">
              <a:rPr lang="en-US" smtClean="0"/>
              <a:t>12</a:t>
            </a:fld>
            <a:endParaRPr lang="en-US"/>
          </a:p>
        </p:txBody>
      </p:sp>
    </p:spTree>
    <p:extLst>
      <p:ext uri="{BB962C8B-B14F-4D97-AF65-F5344CB8AC3E}">
        <p14:creationId xmlns:p14="http://schemas.microsoft.com/office/powerpoint/2010/main" val="1045070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BF8B-A060-F342-5931-CF2C3DF80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F05D3-E78A-F5F6-DFED-548D6BAE09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C1BCC-60FC-0445-7400-5B72520C0553}"/>
              </a:ext>
            </a:extLst>
          </p:cNvPr>
          <p:cNvSpPr>
            <a:spLocks noGrp="1"/>
          </p:cNvSpPr>
          <p:nvPr>
            <p:ph type="body" idx="1"/>
          </p:nvPr>
        </p:nvSpPr>
        <p:spPr/>
        <p:txBody>
          <a:bodyPr/>
          <a:lstStyle/>
          <a:p>
            <a:r>
              <a:rPr lang="en-GB" dirty="0"/>
              <a:t>There are negative and positive feedback systems in place</a:t>
            </a:r>
          </a:p>
        </p:txBody>
      </p:sp>
      <p:sp>
        <p:nvSpPr>
          <p:cNvPr id="4" name="Slide Number Placeholder 3">
            <a:extLst>
              <a:ext uri="{FF2B5EF4-FFF2-40B4-BE49-F238E27FC236}">
                <a16:creationId xmlns:a16="http://schemas.microsoft.com/office/drawing/2014/main" id="{5763D5D4-FC49-832B-EF84-B9BEE1395C16}"/>
              </a:ext>
            </a:extLst>
          </p:cNvPr>
          <p:cNvSpPr>
            <a:spLocks noGrp="1"/>
          </p:cNvSpPr>
          <p:nvPr>
            <p:ph type="sldNum" sz="quarter" idx="5"/>
          </p:nvPr>
        </p:nvSpPr>
        <p:spPr/>
        <p:txBody>
          <a:bodyPr/>
          <a:lstStyle/>
          <a:p>
            <a:fld id="{228AD598-FB13-6B41-9D20-513BD8C942B2}" type="slidenum">
              <a:rPr lang="en-US" smtClean="0"/>
              <a:t>13</a:t>
            </a:fld>
            <a:endParaRPr lang="en-US"/>
          </a:p>
        </p:txBody>
      </p:sp>
    </p:spTree>
    <p:extLst>
      <p:ext uri="{BB962C8B-B14F-4D97-AF65-F5344CB8AC3E}">
        <p14:creationId xmlns:p14="http://schemas.microsoft.com/office/powerpoint/2010/main" val="194400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Title Placeholder 9">
            <a:extLst>
              <a:ext uri="{FF2B5EF4-FFF2-40B4-BE49-F238E27FC236}">
                <a16:creationId xmlns:a16="http://schemas.microsoft.com/office/drawing/2014/main" id="{BA0E8FF3-A08C-4C12-6FF8-A69F4622A0B2}"/>
              </a:ext>
            </a:extLst>
          </p:cNvPr>
          <p:cNvSpPr>
            <a:spLocks noGrp="1"/>
          </p:cNvSpPr>
          <p:nvPr>
            <p:ph type="title" hasCustomPrompt="1"/>
          </p:nvPr>
        </p:nvSpPr>
        <p:spPr>
          <a:xfrm>
            <a:off x="609566" y="2571877"/>
            <a:ext cx="10515600" cy="1325563"/>
          </a:xfrm>
          <a:prstGeom prst="rect">
            <a:avLst/>
          </a:prstGeom>
        </p:spPr>
        <p:txBody>
          <a:bodyPr vert="horz" lIns="91440" tIns="45720" rIns="91440" bIns="45720" rtlCol="0" anchor="ctr">
            <a:normAutofit/>
          </a:bodyPr>
          <a:lstStyle>
            <a:lvl1pPr>
              <a:defRPr>
                <a:latin typeface="Montserrat" pitchFamily="2" charset="77"/>
              </a:defRPr>
            </a:lvl1pPr>
          </a:lstStyle>
          <a:p>
            <a:r>
              <a:rPr lang="en-US" sz="4400" dirty="0">
                <a:solidFill>
                  <a:srgbClr val="C3A48C"/>
                </a:solidFill>
                <a:latin typeface="Montserrat"/>
                <a:ea typeface="Montserrat"/>
                <a:cs typeface="Montserrat"/>
                <a:sym typeface="Montserrat"/>
              </a:rPr>
              <a:t>Pocket PD:</a:t>
            </a:r>
            <a:br>
              <a:rPr lang="en-US" sz="4400" dirty="0">
                <a:solidFill>
                  <a:srgbClr val="C3A48C"/>
                </a:solidFill>
                <a:latin typeface="Montserrat"/>
                <a:ea typeface="Montserrat"/>
                <a:cs typeface="Montserrat"/>
                <a:sym typeface="Montserrat"/>
              </a:rPr>
            </a:br>
            <a:r>
              <a:rPr lang="en-US" sz="4400" b="1" dirty="0">
                <a:solidFill>
                  <a:srgbClr val="C3A48C"/>
                </a:solidFill>
                <a:latin typeface="Montserrat"/>
                <a:ea typeface="Montserrat"/>
                <a:cs typeface="Montserrat"/>
                <a:sym typeface="Montserrat"/>
              </a:rPr>
              <a:t>Topic</a:t>
            </a:r>
          </a:p>
        </p:txBody>
      </p:sp>
    </p:spTree>
    <p:extLst>
      <p:ext uri="{BB962C8B-B14F-4D97-AF65-F5344CB8AC3E}">
        <p14:creationId xmlns:p14="http://schemas.microsoft.com/office/powerpoint/2010/main" val="2883628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FFFFFF"/>
        </a:solidFill>
        <a:effectLst/>
      </p:bgPr>
    </p:bg>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279D796C-08D5-D047-40FC-DD129EAB7F16}"/>
              </a:ext>
            </a:extLst>
          </p:cNvPr>
          <p:cNvSpPr>
            <a:spLocks noGrp="1"/>
          </p:cNvSpPr>
          <p:nvPr>
            <p:ph type="body" sz="quarter" idx="14"/>
          </p:nvPr>
        </p:nvSpPr>
        <p:spPr>
          <a:xfrm>
            <a:off x="742950" y="624923"/>
            <a:ext cx="7581900" cy="742950"/>
          </a:xfrm>
          <a:prstGeom prst="rect">
            <a:avLst/>
          </a:prstGeom>
        </p:spPr>
        <p:txBody>
          <a:bodyPr>
            <a:noAutofit/>
          </a:bodyPr>
          <a:lstStyle>
            <a:lvl1pPr marL="0" indent="0">
              <a:buNone/>
              <a:defRPr sz="3600" b="1" i="0">
                <a:solidFill>
                  <a:srgbClr val="002060"/>
                </a:solidFill>
                <a:latin typeface="Montserrat" pitchFamily="2" charset="77"/>
              </a:defRPr>
            </a:lvl1pPr>
            <a:lvl2pPr marL="457200" indent="0">
              <a:buNone/>
              <a:defRPr/>
            </a:lvl2pPr>
          </a:lstStyle>
          <a:p>
            <a:pPr lvl="0"/>
            <a:r>
              <a:rPr lang="en-US"/>
              <a:t>Click to edit Master text styles</a:t>
            </a:r>
          </a:p>
        </p:txBody>
      </p:sp>
      <p:sp>
        <p:nvSpPr>
          <p:cNvPr id="2" name="Google Shape;65;p14">
            <a:extLst>
              <a:ext uri="{FF2B5EF4-FFF2-40B4-BE49-F238E27FC236}">
                <a16:creationId xmlns:a16="http://schemas.microsoft.com/office/drawing/2014/main" id="{3D750FFD-2C10-FE91-9191-7CDBC0B49BB3}"/>
              </a:ext>
            </a:extLst>
          </p:cNvPr>
          <p:cNvSpPr/>
          <p:nvPr/>
        </p:nvSpPr>
        <p:spPr>
          <a:xfrm>
            <a:off x="94424" y="-4676"/>
            <a:ext cx="290200" cy="6862675"/>
          </a:xfrm>
          <a:prstGeom prst="rect">
            <a:avLst/>
          </a:prstGeom>
          <a:solidFill>
            <a:srgbClr val="C3A48C"/>
          </a:solidFill>
          <a:ln>
            <a:solidFill>
              <a:srgbClr val="C3A48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 name="Straight Connector 4">
            <a:extLst>
              <a:ext uri="{FF2B5EF4-FFF2-40B4-BE49-F238E27FC236}">
                <a16:creationId xmlns:a16="http://schemas.microsoft.com/office/drawing/2014/main" id="{5F638186-CF1E-37A8-4470-32D8E27E23FD}"/>
              </a:ext>
            </a:extLst>
          </p:cNvPr>
          <p:cNvCxnSpPr>
            <a:cxnSpLocks/>
          </p:cNvCxnSpPr>
          <p:nvPr/>
        </p:nvCxnSpPr>
        <p:spPr>
          <a:xfrm>
            <a:off x="131718" y="-33986"/>
            <a:ext cx="0" cy="6923061"/>
          </a:xfrm>
          <a:prstGeom prst="line">
            <a:avLst/>
          </a:prstGeom>
          <a:ln w="19050" cmpd="sng">
            <a:solidFill>
              <a:srgbClr val="15195D"/>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AAF236D-8D16-346D-E3A3-C25F4ABAB968}"/>
              </a:ext>
            </a:extLst>
          </p:cNvPr>
          <p:cNvCxnSpPr>
            <a:cxnSpLocks/>
          </p:cNvCxnSpPr>
          <p:nvPr/>
        </p:nvCxnSpPr>
        <p:spPr>
          <a:xfrm>
            <a:off x="345525" y="-33986"/>
            <a:ext cx="0" cy="6923061"/>
          </a:xfrm>
          <a:prstGeom prst="line">
            <a:avLst/>
          </a:prstGeom>
          <a:ln w="19050" cmpd="sng">
            <a:solidFill>
              <a:srgbClr val="15195D"/>
            </a:solidFill>
            <a:prstDash val="dash"/>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7F9E8CA-5040-112B-751B-072EB6092400}"/>
              </a:ext>
            </a:extLst>
          </p:cNvPr>
          <p:cNvPicPr>
            <a:picLocks noChangeAspect="1"/>
          </p:cNvPicPr>
          <p:nvPr/>
        </p:nvPicPr>
        <p:blipFill>
          <a:blip r:embed="rId2"/>
          <a:stretch>
            <a:fillRect/>
          </a:stretch>
        </p:blipFill>
        <p:spPr>
          <a:xfrm>
            <a:off x="0" y="42220"/>
            <a:ext cx="474453" cy="473380"/>
          </a:xfrm>
          <a:prstGeom prst="rect">
            <a:avLst/>
          </a:prstGeom>
        </p:spPr>
      </p:pic>
      <p:sp>
        <p:nvSpPr>
          <p:cNvPr id="3" name="Text Placeholder 8">
            <a:extLst>
              <a:ext uri="{FF2B5EF4-FFF2-40B4-BE49-F238E27FC236}">
                <a16:creationId xmlns:a16="http://schemas.microsoft.com/office/drawing/2014/main" id="{CC388452-2968-847C-8BB9-8BE8F58E2F7D}"/>
              </a:ext>
            </a:extLst>
          </p:cNvPr>
          <p:cNvSpPr>
            <a:spLocks noGrp="1"/>
          </p:cNvSpPr>
          <p:nvPr>
            <p:ph type="body" sz="quarter" idx="13"/>
          </p:nvPr>
        </p:nvSpPr>
        <p:spPr>
          <a:xfrm>
            <a:off x="742950" y="1750261"/>
            <a:ext cx="10644378" cy="1676400"/>
          </a:xfrm>
          <a:prstGeom prst="rect">
            <a:avLst/>
          </a:prstGeom>
        </p:spPr>
        <p:txBody>
          <a:bodyPr/>
          <a:lstStyle>
            <a:lvl1pPr>
              <a:defRPr b="0" i="0">
                <a:latin typeface="Montserrat" pitchFamily="2" charset="77"/>
              </a:defRPr>
            </a:lvl1pPr>
          </a:lstStyle>
          <a:p>
            <a:pPr lvl="0"/>
            <a:r>
              <a:rPr lang="en-US"/>
              <a:t>Click to edit Master text styles</a:t>
            </a:r>
          </a:p>
        </p:txBody>
      </p:sp>
    </p:spTree>
    <p:extLst>
      <p:ext uri="{BB962C8B-B14F-4D97-AF65-F5344CB8AC3E}">
        <p14:creationId xmlns:p14="http://schemas.microsoft.com/office/powerpoint/2010/main" val="417870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Section Header">
    <p:bg>
      <p:bgPr>
        <a:solidFill>
          <a:srgbClr val="FFFFFF"/>
        </a:solidFill>
        <a:effectLst/>
      </p:bgPr>
    </p:bg>
    <p:spTree>
      <p:nvGrpSpPr>
        <p:cNvPr id="1" name=""/>
        <p:cNvGrpSpPr/>
        <p:nvPr/>
      </p:nvGrpSpPr>
      <p:grpSpPr>
        <a:xfrm>
          <a:off x="0" y="0"/>
          <a:ext cx="0" cy="0"/>
          <a:chOff x="0" y="0"/>
          <a:chExt cx="0" cy="0"/>
        </a:xfrm>
      </p:grpSpPr>
      <p:sp>
        <p:nvSpPr>
          <p:cNvPr id="7" name="Google Shape;65;p14">
            <a:extLst>
              <a:ext uri="{FF2B5EF4-FFF2-40B4-BE49-F238E27FC236}">
                <a16:creationId xmlns:a16="http://schemas.microsoft.com/office/drawing/2014/main" id="{0FA712B8-A1E2-7DE1-E236-C859A76DE001}"/>
              </a:ext>
            </a:extLst>
          </p:cNvPr>
          <p:cNvSpPr/>
          <p:nvPr/>
        </p:nvSpPr>
        <p:spPr>
          <a:xfrm>
            <a:off x="94424" y="-4676"/>
            <a:ext cx="286575" cy="6862675"/>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 Placeholder 8">
            <a:extLst>
              <a:ext uri="{FF2B5EF4-FFF2-40B4-BE49-F238E27FC236}">
                <a16:creationId xmlns:a16="http://schemas.microsoft.com/office/drawing/2014/main" id="{2438589F-B476-BDB9-CAB3-FB74130224D5}"/>
              </a:ext>
            </a:extLst>
          </p:cNvPr>
          <p:cNvSpPr>
            <a:spLocks noGrp="1"/>
          </p:cNvSpPr>
          <p:nvPr>
            <p:ph type="body" sz="quarter" idx="13"/>
          </p:nvPr>
        </p:nvSpPr>
        <p:spPr>
          <a:xfrm>
            <a:off x="742950" y="1750261"/>
            <a:ext cx="10644378" cy="1676400"/>
          </a:xfrm>
          <a:prstGeom prst="rect">
            <a:avLst/>
          </a:prstGeom>
        </p:spPr>
        <p:txBody>
          <a:bodyPr/>
          <a:lstStyle>
            <a:lvl1pPr>
              <a:defRPr b="0" i="0">
                <a:latin typeface="Montserrat" pitchFamily="2" charset="77"/>
              </a:defRPr>
            </a:lvl1pPr>
          </a:lstStyle>
          <a:p>
            <a:pPr lvl="0"/>
            <a:r>
              <a:rPr lang="en-US"/>
              <a:t>Click to edit Master text styles</a:t>
            </a:r>
          </a:p>
        </p:txBody>
      </p:sp>
      <p:sp>
        <p:nvSpPr>
          <p:cNvPr id="13" name="Text Placeholder 12">
            <a:extLst>
              <a:ext uri="{FF2B5EF4-FFF2-40B4-BE49-F238E27FC236}">
                <a16:creationId xmlns:a16="http://schemas.microsoft.com/office/drawing/2014/main" id="{8DC66982-FA96-24D0-0F83-69F5C9C7239A}"/>
              </a:ext>
            </a:extLst>
          </p:cNvPr>
          <p:cNvSpPr>
            <a:spLocks noGrp="1"/>
          </p:cNvSpPr>
          <p:nvPr>
            <p:ph type="body" sz="quarter" idx="14"/>
          </p:nvPr>
        </p:nvSpPr>
        <p:spPr>
          <a:xfrm>
            <a:off x="742950" y="624923"/>
            <a:ext cx="7581900" cy="742950"/>
          </a:xfrm>
          <a:prstGeom prst="rect">
            <a:avLst/>
          </a:prstGeom>
        </p:spPr>
        <p:txBody>
          <a:bodyPr>
            <a:noAutofit/>
          </a:bodyPr>
          <a:lstStyle>
            <a:lvl1pPr marL="0" indent="0">
              <a:buNone/>
              <a:defRPr sz="3600" b="1" i="0">
                <a:solidFill>
                  <a:srgbClr val="C3A48C"/>
                </a:solidFill>
                <a:latin typeface="Montserrat" pitchFamily="2" charset="77"/>
              </a:defRPr>
            </a:lvl1pPr>
            <a:lvl2pPr marL="457200" indent="0">
              <a:buNone/>
              <a:defRPr/>
            </a:lvl2pPr>
          </a:lstStyle>
          <a:p>
            <a:pPr lvl="0"/>
            <a:r>
              <a:rPr lang="en-US"/>
              <a:t>Click to edit Master text styles</a:t>
            </a:r>
          </a:p>
        </p:txBody>
      </p:sp>
      <p:cxnSp>
        <p:nvCxnSpPr>
          <p:cNvPr id="2" name="Straight Connector 1">
            <a:extLst>
              <a:ext uri="{FF2B5EF4-FFF2-40B4-BE49-F238E27FC236}">
                <a16:creationId xmlns:a16="http://schemas.microsoft.com/office/drawing/2014/main" id="{E20943E7-B2F5-A6F1-5C35-37F6FEA39617}"/>
              </a:ext>
            </a:extLst>
          </p:cNvPr>
          <p:cNvCxnSpPr>
            <a:cxnSpLocks/>
          </p:cNvCxnSpPr>
          <p:nvPr/>
        </p:nvCxnSpPr>
        <p:spPr>
          <a:xfrm>
            <a:off x="131718" y="-33986"/>
            <a:ext cx="0" cy="6923061"/>
          </a:xfrm>
          <a:prstGeom prst="line">
            <a:avLst/>
          </a:prstGeom>
          <a:ln w="19050" cmpd="sng">
            <a:solidFill>
              <a:srgbClr val="C3A48C"/>
            </a:solidFill>
            <a:prstDash val="dash"/>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9CB648DD-C145-42FC-5B5F-F4E7040AF2D5}"/>
              </a:ext>
            </a:extLst>
          </p:cNvPr>
          <p:cNvCxnSpPr>
            <a:cxnSpLocks/>
          </p:cNvCxnSpPr>
          <p:nvPr/>
        </p:nvCxnSpPr>
        <p:spPr>
          <a:xfrm>
            <a:off x="345525" y="-33986"/>
            <a:ext cx="0" cy="6923061"/>
          </a:xfrm>
          <a:prstGeom prst="line">
            <a:avLst/>
          </a:prstGeom>
          <a:ln w="19050" cmpd="sng">
            <a:solidFill>
              <a:srgbClr val="C3A48C"/>
            </a:solidFill>
            <a:prstDash val="dash"/>
          </a:ln>
        </p:spPr>
        <p:style>
          <a:lnRef idx="2">
            <a:schemeClr val="accent1"/>
          </a:lnRef>
          <a:fillRef idx="0">
            <a:schemeClr val="accent1"/>
          </a:fillRef>
          <a:effectRef idx="1">
            <a:schemeClr val="accent1"/>
          </a:effectRef>
          <a:fontRef idx="minor">
            <a:schemeClr val="tx1"/>
          </a:fontRef>
        </p:style>
      </p:cxnSp>
      <p:pic>
        <p:nvPicPr>
          <p:cNvPr id="4" name="Picture 3" descr="A close up of a button&#10;&#10;Description automatically generated">
            <a:extLst>
              <a:ext uri="{FF2B5EF4-FFF2-40B4-BE49-F238E27FC236}">
                <a16:creationId xmlns:a16="http://schemas.microsoft.com/office/drawing/2014/main" id="{98CB69A1-4E88-9261-ED08-FE9C251BBEAE}"/>
              </a:ext>
            </a:extLst>
          </p:cNvPr>
          <p:cNvPicPr>
            <a:picLocks noChangeAspect="1"/>
          </p:cNvPicPr>
          <p:nvPr/>
        </p:nvPicPr>
        <p:blipFill>
          <a:blip r:embed="rId2"/>
          <a:stretch>
            <a:fillRect/>
          </a:stretch>
        </p:blipFill>
        <p:spPr>
          <a:xfrm>
            <a:off x="0" y="34640"/>
            <a:ext cx="474446" cy="474446"/>
          </a:xfrm>
          <a:prstGeom prst="rect">
            <a:avLst/>
          </a:prstGeom>
        </p:spPr>
      </p:pic>
    </p:spTree>
    <p:extLst>
      <p:ext uri="{BB962C8B-B14F-4D97-AF65-F5344CB8AC3E}">
        <p14:creationId xmlns:p14="http://schemas.microsoft.com/office/powerpoint/2010/main" val="209811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CE2-5BC1-428B-14DF-E07D1598DE65}"/>
              </a:ext>
            </a:extLst>
          </p:cNvPr>
          <p:cNvSpPr>
            <a:spLocks noGrp="1"/>
          </p:cNvSpPr>
          <p:nvPr>
            <p:ph type="ctrTitle"/>
          </p:nvPr>
        </p:nvSpPr>
        <p:spPr>
          <a:xfrm>
            <a:off x="1524000" y="1122363"/>
            <a:ext cx="9144000" cy="2387600"/>
          </a:xfrm>
          <a:prstGeom prst="rect">
            <a:avLst/>
          </a:prstGeom>
        </p:spPr>
        <p:txBody>
          <a:bodyPr anchor="b"/>
          <a:lstStyle>
            <a:lvl1pPr algn="ctr">
              <a:defRPr sz="6000" b="0" i="0">
                <a:latin typeface="Montserrat"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7C955B3-F9AF-ACB0-5157-D8494B3D7F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5721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05BD-0A4D-9F60-001F-51A60DA9610F}"/>
              </a:ext>
            </a:extLst>
          </p:cNvPr>
          <p:cNvSpPr>
            <a:spLocks noGrp="1"/>
          </p:cNvSpPr>
          <p:nvPr>
            <p:ph type="title"/>
          </p:nvPr>
        </p:nvSpPr>
        <p:spPr>
          <a:xfrm>
            <a:off x="838200" y="365125"/>
            <a:ext cx="10515600" cy="1325563"/>
          </a:xfrm>
          <a:prstGeom prst="rect">
            <a:avLst/>
          </a:prstGeom>
        </p:spPr>
        <p:txBody>
          <a:bodyPr/>
          <a:lstStyle>
            <a:lvl1pPr>
              <a:defRPr b="0" i="0">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CFCB2B-3D5B-7C69-0F99-9D2BF832F3B8}"/>
              </a:ext>
            </a:extLst>
          </p:cNvPr>
          <p:cNvSpPr>
            <a:spLocks noGrp="1"/>
          </p:cNvSpPr>
          <p:nvPr>
            <p:ph idx="1"/>
          </p:nvPr>
        </p:nvSpPr>
        <p:spPr>
          <a:xfrm>
            <a:off x="838200" y="1825625"/>
            <a:ext cx="10515600" cy="4351338"/>
          </a:xfrm>
          <a:prstGeom prst="rect">
            <a:avLst/>
          </a:prstGeo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36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5FC0F-4474-D209-D18D-5C2C662FC9E4}"/>
              </a:ext>
            </a:extLst>
          </p:cNvPr>
          <p:cNvSpPr>
            <a:spLocks noGrp="1"/>
          </p:cNvSpPr>
          <p:nvPr>
            <p:ph type="title"/>
          </p:nvPr>
        </p:nvSpPr>
        <p:spPr>
          <a:xfrm>
            <a:off x="838200" y="365125"/>
            <a:ext cx="10515600" cy="1325563"/>
          </a:xfrm>
          <a:prstGeom prst="rect">
            <a:avLst/>
          </a:prstGeom>
        </p:spPr>
        <p:txBody>
          <a:bodyPr/>
          <a:lstStyle>
            <a:lvl1pPr>
              <a:defRPr b="0" i="0">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46794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C40D-AD64-24EE-428C-F6A939A84996}"/>
              </a:ext>
            </a:extLst>
          </p:cNvPr>
          <p:cNvSpPr>
            <a:spLocks noGrp="1"/>
          </p:cNvSpPr>
          <p:nvPr>
            <p:ph type="title"/>
          </p:nvPr>
        </p:nvSpPr>
        <p:spPr>
          <a:xfrm>
            <a:off x="839788" y="457200"/>
            <a:ext cx="3932237" cy="1600200"/>
          </a:xfrm>
          <a:prstGeom prst="rect">
            <a:avLst/>
          </a:prstGeom>
        </p:spPr>
        <p:txBody>
          <a:bodyPr anchor="b"/>
          <a:lstStyle>
            <a:lvl1pPr>
              <a:defRPr sz="3200" b="0" i="0">
                <a:latin typeface="Montserrat" pitchFamily="2" charset="77"/>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4E4789F-66ED-872B-63E5-950AD0FE7AC6}"/>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508902-BBDC-3AEA-8679-5181644F49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310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B46EBE49-ADA9-46A4-F1CD-5C2519D286C9}"/>
              </a:ext>
            </a:extLst>
          </p:cNvPr>
          <p:cNvSpPr/>
          <p:nvPr/>
        </p:nvSpPr>
        <p:spPr>
          <a:xfrm rot="5400000">
            <a:off x="6041484" y="-4083632"/>
            <a:ext cx="133413" cy="11179387"/>
          </a:xfrm>
          <a:prstGeom prst="rect">
            <a:avLst/>
          </a:prstGeom>
          <a:solidFill>
            <a:srgbClr val="C3A48C"/>
          </a:solidFill>
          <a:ln>
            <a:solidFill>
              <a:srgbClr val="C3A48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 Placeholder 12">
            <a:extLst>
              <a:ext uri="{FF2B5EF4-FFF2-40B4-BE49-F238E27FC236}">
                <a16:creationId xmlns:a16="http://schemas.microsoft.com/office/drawing/2014/main" id="{9E8FEA6D-01A2-FDFD-1842-2371C7F90B90}"/>
              </a:ext>
            </a:extLst>
          </p:cNvPr>
          <p:cNvSpPr>
            <a:spLocks noGrp="1"/>
          </p:cNvSpPr>
          <p:nvPr>
            <p:ph type="body" sz="quarter" idx="14"/>
          </p:nvPr>
        </p:nvSpPr>
        <p:spPr>
          <a:xfrm>
            <a:off x="518497" y="829818"/>
            <a:ext cx="7581900" cy="742950"/>
          </a:xfrm>
          <a:prstGeom prst="rect">
            <a:avLst/>
          </a:prstGeom>
        </p:spPr>
        <p:txBody>
          <a:bodyPr>
            <a:noAutofit/>
          </a:bodyPr>
          <a:lstStyle>
            <a:lvl1pPr marL="0" indent="0">
              <a:buNone/>
              <a:defRPr sz="3600" b="1" i="0">
                <a:solidFill>
                  <a:srgbClr val="C3A48C"/>
                </a:solidFill>
                <a:latin typeface="Montserrat" pitchFamily="2" charset="77"/>
              </a:defRPr>
            </a:lvl1pPr>
            <a:lvl2pPr marL="457200" indent="0">
              <a:buNone/>
              <a:defRPr/>
            </a:lvl2pPr>
          </a:lstStyle>
          <a:p>
            <a:pPr lvl="0"/>
            <a:r>
              <a:rPr lang="en-US"/>
              <a:t>Click to edit Master text styles</a:t>
            </a:r>
          </a:p>
        </p:txBody>
      </p:sp>
      <p:sp>
        <p:nvSpPr>
          <p:cNvPr id="2" name="Google Shape;65;p14">
            <a:extLst>
              <a:ext uri="{FF2B5EF4-FFF2-40B4-BE49-F238E27FC236}">
                <a16:creationId xmlns:a16="http://schemas.microsoft.com/office/drawing/2014/main" id="{3EB7FF89-0111-7E2A-C2B6-E414A04E0BC4}"/>
              </a:ext>
            </a:extLst>
          </p:cNvPr>
          <p:cNvSpPr/>
          <p:nvPr userDrawn="1"/>
        </p:nvSpPr>
        <p:spPr>
          <a:xfrm rot="5400000">
            <a:off x="6041484" y="-4083632"/>
            <a:ext cx="133413" cy="11179387"/>
          </a:xfrm>
          <a:prstGeom prst="rect">
            <a:avLst/>
          </a:prstGeom>
          <a:solidFill>
            <a:srgbClr val="C3A48C"/>
          </a:solidFill>
          <a:ln>
            <a:solidFill>
              <a:srgbClr val="C3A48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Content Placeholder 3">
            <a:extLst>
              <a:ext uri="{FF2B5EF4-FFF2-40B4-BE49-F238E27FC236}">
                <a16:creationId xmlns:a16="http://schemas.microsoft.com/office/drawing/2014/main" id="{29403389-3AA5-4BB9-7D20-A36056433202}"/>
              </a:ext>
            </a:extLst>
          </p:cNvPr>
          <p:cNvSpPr>
            <a:spLocks noGrp="1"/>
          </p:cNvSpPr>
          <p:nvPr>
            <p:ph sz="quarter" idx="15"/>
          </p:nvPr>
        </p:nvSpPr>
        <p:spPr>
          <a:xfrm>
            <a:off x="622300" y="2219325"/>
            <a:ext cx="1206500" cy="1389063"/>
          </a:xfrm>
          <a:prstGeom prst="rect">
            <a:avLst/>
          </a:prstGeo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651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5195D"/>
        </a:solidFill>
        <a:effectLst/>
      </p:bgPr>
    </p:bg>
    <p:spTree>
      <p:nvGrpSpPr>
        <p:cNvPr id="1" name=""/>
        <p:cNvGrpSpPr/>
        <p:nvPr/>
      </p:nvGrpSpPr>
      <p:grpSpPr>
        <a:xfrm>
          <a:off x="0" y="0"/>
          <a:ext cx="0" cy="0"/>
          <a:chOff x="0" y="0"/>
          <a:chExt cx="0" cy="0"/>
        </a:xfrm>
      </p:grpSpPr>
      <p:pic>
        <p:nvPicPr>
          <p:cNvPr id="9" name="Picture 8" descr="A pocket with a button&#10;&#10;Description automatically generated">
            <a:extLst>
              <a:ext uri="{FF2B5EF4-FFF2-40B4-BE49-F238E27FC236}">
                <a16:creationId xmlns:a16="http://schemas.microsoft.com/office/drawing/2014/main" id="{BB1CFB41-A082-994C-8307-70DBDAC0E5E4}"/>
              </a:ext>
            </a:extLst>
          </p:cNvPr>
          <p:cNvPicPr>
            <a:picLocks noChangeAspect="1"/>
          </p:cNvPicPr>
          <p:nvPr/>
        </p:nvPicPr>
        <p:blipFill>
          <a:blip r:embed="rId10"/>
          <a:stretch>
            <a:fillRect/>
          </a:stretch>
        </p:blipFill>
        <p:spPr>
          <a:xfrm>
            <a:off x="11271470" y="5916968"/>
            <a:ext cx="826106" cy="857744"/>
          </a:xfrm>
          <a:prstGeom prst="rect">
            <a:avLst/>
          </a:prstGeom>
        </p:spPr>
      </p:pic>
      <p:sp>
        <p:nvSpPr>
          <p:cNvPr id="10" name="Title Placeholder 9">
            <a:extLst>
              <a:ext uri="{FF2B5EF4-FFF2-40B4-BE49-F238E27FC236}">
                <a16:creationId xmlns:a16="http://schemas.microsoft.com/office/drawing/2014/main" id="{75CF47F2-A28E-53EA-57A1-D45C0F53472F}"/>
              </a:ext>
            </a:extLst>
          </p:cNvPr>
          <p:cNvSpPr>
            <a:spLocks noGrp="1"/>
          </p:cNvSpPr>
          <p:nvPr>
            <p:ph type="title"/>
          </p:nvPr>
        </p:nvSpPr>
        <p:spPr>
          <a:xfrm>
            <a:off x="609566" y="2571877"/>
            <a:ext cx="10515600" cy="1325563"/>
          </a:xfrm>
          <a:prstGeom prst="rect">
            <a:avLst/>
          </a:prstGeom>
        </p:spPr>
        <p:txBody>
          <a:bodyPr vert="horz" lIns="91440" tIns="45720" rIns="91440" bIns="45720" rtlCol="0" anchor="ctr">
            <a:normAutofit/>
          </a:bodyPr>
          <a:lstStyle/>
          <a:p>
            <a:r>
              <a:rPr lang="en-US" sz="4400" dirty="0">
                <a:solidFill>
                  <a:srgbClr val="C3A48C"/>
                </a:solidFill>
                <a:latin typeface="Montserrat"/>
                <a:ea typeface="Montserrat"/>
                <a:cs typeface="Montserrat"/>
                <a:sym typeface="Montserrat"/>
              </a:rPr>
              <a:t>Pocket PD:</a:t>
            </a:r>
            <a:br>
              <a:rPr lang="en-US" sz="4400" dirty="0">
                <a:solidFill>
                  <a:srgbClr val="C3A48C"/>
                </a:solidFill>
                <a:latin typeface="Montserrat"/>
                <a:ea typeface="Montserrat"/>
                <a:cs typeface="Montserrat"/>
                <a:sym typeface="Montserrat"/>
              </a:rPr>
            </a:br>
            <a:r>
              <a:rPr lang="en-US" sz="4400" b="1" dirty="0">
                <a:solidFill>
                  <a:srgbClr val="C3A48C"/>
                </a:solidFill>
                <a:latin typeface="Montserrat"/>
                <a:ea typeface="Montserrat"/>
                <a:cs typeface="Montserrat"/>
                <a:sym typeface="Montserrat"/>
              </a:rPr>
              <a:t>Topic</a:t>
            </a:r>
          </a:p>
        </p:txBody>
      </p:sp>
      <p:pic>
        <p:nvPicPr>
          <p:cNvPr id="2" name="Picture 1" descr="A pocket with a button&#10;&#10;Description automatically generated">
            <a:extLst>
              <a:ext uri="{FF2B5EF4-FFF2-40B4-BE49-F238E27FC236}">
                <a16:creationId xmlns:a16="http://schemas.microsoft.com/office/drawing/2014/main" id="{E8267577-91B8-66CD-5F51-E0574B478FC4}"/>
              </a:ext>
            </a:extLst>
          </p:cNvPr>
          <p:cNvPicPr>
            <a:picLocks noChangeAspect="1"/>
          </p:cNvPicPr>
          <p:nvPr userDrawn="1"/>
        </p:nvPicPr>
        <p:blipFill>
          <a:blip r:embed="rId10"/>
          <a:stretch>
            <a:fillRect/>
          </a:stretch>
        </p:blipFill>
        <p:spPr>
          <a:xfrm>
            <a:off x="11271470" y="5916968"/>
            <a:ext cx="826106" cy="857744"/>
          </a:xfrm>
          <a:prstGeom prst="rect">
            <a:avLst/>
          </a:prstGeom>
        </p:spPr>
      </p:pic>
    </p:spTree>
    <p:extLst>
      <p:ext uri="{BB962C8B-B14F-4D97-AF65-F5344CB8AC3E}">
        <p14:creationId xmlns:p14="http://schemas.microsoft.com/office/powerpoint/2010/main" val="2429082009"/>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7" r:id="rId3"/>
    <p:sldLayoutId id="2147483668" r:id="rId4"/>
    <p:sldLayoutId id="2147483669" r:id="rId5"/>
    <p:sldLayoutId id="2147483670" r:id="rId6"/>
    <p:sldLayoutId id="2147483671" r:id="rId7"/>
    <p:sldLayoutId id="2147483672" r:id="rId8"/>
  </p:sldLayoutIdLst>
  <p:txStyles>
    <p:titleStyle>
      <a:lvl1pPr algn="l" defTabSz="914400" rtl="0" eaLnBrk="1" latinLnBrk="0" hangingPunct="1">
        <a:lnSpc>
          <a:spcPct val="90000"/>
        </a:lnSpc>
        <a:spcBef>
          <a:spcPct val="0"/>
        </a:spcBef>
        <a:buNone/>
        <a:defRPr sz="4400" b="0" i="0" kern="1200">
          <a:solidFill>
            <a:srgbClr val="C3A48C"/>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padlet.com/gdavies66/what-have-you-found-useful-in-navigating-menopause-perimenop-jp2pxxqkqwe373j"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hyperlink" Target="https://docs.google.com/forms/d/e/1FAIpQLSeyVrZEORbNM-nFvcCozyGG2Es7-bipChYjX9bYfwmqD9nvRw/viewfor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hyperlink" Target="https://bmcwomenshealth.biomedcentral.com/articles/10.1186/s12905-023-02424-x" TargetMode="External"/><Relationship Id="rId3" Type="http://schemas.openxmlformats.org/officeDocument/2006/relationships/image" Target="../media/image3.png"/><Relationship Id="rId7" Type="http://schemas.openxmlformats.org/officeDocument/2006/relationships/hyperlink" Target="https://bmcwomenshealth.biomedcentral.com/articles/10.1186/s12905-022-01653-w"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hyperlink" Target="https://www.youtube.com/watch?v=6P8hrzjnetU" TargetMode="External"/><Relationship Id="rId5" Type="http://schemas.openxmlformats.org/officeDocument/2006/relationships/hyperlink" Target="https://thepauselife.com/" TargetMode="External"/><Relationship Id="rId10" Type="http://schemas.openxmlformats.org/officeDocument/2006/relationships/hyperlink" Target="https://www.linkedin.com/in/gina-davies/" TargetMode="External"/><Relationship Id="rId4" Type="http://schemas.openxmlformats.org/officeDocument/2006/relationships/hyperlink" Target="https://www.youtube.com/watch?v=Qa16sjJW72c&amp;t=88s" TargetMode="External"/><Relationship Id="rId9" Type="http://schemas.openxmlformats.org/officeDocument/2006/relationships/hyperlink" Target="https://docs.google.com/forms/d/e/1FAIpQLSeyVrZEORbNM-nFvcCozyGG2Es7-bipChYjX9bYfwmqD9nvRw/viewfor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8" name="Google Shape;58;p13"/>
          <p:cNvSpPr txBox="1"/>
          <p:nvPr/>
        </p:nvSpPr>
        <p:spPr>
          <a:xfrm>
            <a:off x="503533" y="2485000"/>
            <a:ext cx="10726442" cy="2728848"/>
          </a:xfrm>
          <a:prstGeom prst="rect">
            <a:avLst/>
          </a:prstGeom>
          <a:noFill/>
          <a:ln>
            <a:noFill/>
          </a:ln>
          <a:effectLst>
            <a:outerShdw blurRad="57150" dist="19050" dir="5400000" algn="bl" rotWithShape="0">
              <a:srgbClr val="FFFFFF">
                <a:alpha val="29000"/>
              </a:srgbClr>
            </a:outerShdw>
          </a:effectLst>
        </p:spPr>
        <p:txBody>
          <a:bodyPr spcFirstLastPara="1" wrap="square" lIns="121900" tIns="121900" rIns="121900" bIns="121900" anchor="t" anchorCtr="0">
            <a:spAutoFit/>
          </a:bodyPr>
          <a:lstStyle/>
          <a:p>
            <a:r>
              <a:rPr lang="en-US" sz="5333" dirty="0">
                <a:solidFill>
                  <a:srgbClr val="C3A48C"/>
                </a:solidFill>
                <a:latin typeface="Montserrat" pitchFamily="2" charset="77"/>
                <a:ea typeface="Montserrat"/>
                <a:cs typeface="Montserrat"/>
                <a:sym typeface="Montserrat"/>
              </a:rPr>
              <a:t>Pocket PD:</a:t>
            </a:r>
          </a:p>
          <a:p>
            <a:r>
              <a:rPr lang="en-HK" sz="5400" b="1" dirty="0">
                <a:solidFill>
                  <a:srgbClr val="C3A48C"/>
                </a:solidFill>
                <a:latin typeface="Montserrat" pitchFamily="2" charset="77"/>
              </a:rPr>
              <a:t>Menopause: Taking Care of Ourselves and Others</a:t>
            </a:r>
            <a:endParaRPr sz="5333" b="1" dirty="0">
              <a:solidFill>
                <a:srgbClr val="C3A48C"/>
              </a:solidFill>
              <a:latin typeface="Montserrat" pitchFamily="2" charset="77"/>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9E245D-0F42-160E-8281-4BB1B7673C4F}"/>
              </a:ext>
            </a:extLst>
          </p:cNvPr>
          <p:cNvSpPr>
            <a:spLocks noGrp="1"/>
          </p:cNvSpPr>
          <p:nvPr>
            <p:ph type="body" sz="quarter" idx="14"/>
          </p:nvPr>
        </p:nvSpPr>
        <p:spPr/>
        <p:txBody>
          <a:bodyPr/>
          <a:lstStyle/>
          <a:p>
            <a:r>
              <a:rPr lang="en-GB" dirty="0"/>
              <a:t>Hormones</a:t>
            </a:r>
          </a:p>
        </p:txBody>
      </p:sp>
      <p:sp>
        <p:nvSpPr>
          <p:cNvPr id="3" name="Text Placeholder 2">
            <a:extLst>
              <a:ext uri="{FF2B5EF4-FFF2-40B4-BE49-F238E27FC236}">
                <a16:creationId xmlns:a16="http://schemas.microsoft.com/office/drawing/2014/main" id="{8975C5FE-FBA7-E80B-ECC5-B254EB2BD174}"/>
              </a:ext>
            </a:extLst>
          </p:cNvPr>
          <p:cNvSpPr>
            <a:spLocks noGrp="1"/>
          </p:cNvSpPr>
          <p:nvPr>
            <p:ph type="body" sz="quarter" idx="13"/>
          </p:nvPr>
        </p:nvSpPr>
        <p:spPr>
          <a:xfrm>
            <a:off x="632542" y="1422355"/>
            <a:ext cx="5353050" cy="3558210"/>
          </a:xfrm>
        </p:spPr>
        <p:txBody>
          <a:bodyPr/>
          <a:lstStyle/>
          <a:p>
            <a:pPr marL="0" indent="0" algn="ctr">
              <a:lnSpc>
                <a:spcPct val="100000"/>
              </a:lnSpc>
              <a:buNone/>
            </a:pPr>
            <a:r>
              <a:rPr lang="en-HK" sz="3200" dirty="0"/>
              <a:t>During </a:t>
            </a:r>
            <a:r>
              <a:rPr lang="en-HK" sz="3200" b="1" dirty="0"/>
              <a:t>perimenopause</a:t>
            </a:r>
            <a:r>
              <a:rPr lang="en-HK" sz="3200" dirty="0"/>
              <a:t> and </a:t>
            </a:r>
            <a:r>
              <a:rPr lang="en-HK" sz="3200" b="1" dirty="0"/>
              <a:t>menopause</a:t>
            </a:r>
            <a:r>
              <a:rPr lang="en-HK" sz="3200" dirty="0"/>
              <a:t>, significant </a:t>
            </a:r>
            <a:r>
              <a:rPr lang="en-HK" sz="3200" b="1" dirty="0"/>
              <a:t>hormonal fluctuations </a:t>
            </a:r>
            <a:r>
              <a:rPr lang="en-HK" sz="3200" dirty="0"/>
              <a:t>occur, primarily involving </a:t>
            </a:r>
            <a:r>
              <a:rPr lang="en-HK" sz="3200" b="1" dirty="0"/>
              <a:t>oestrogen </a:t>
            </a:r>
            <a:r>
              <a:rPr lang="en-HK" sz="3200" dirty="0"/>
              <a:t>and </a:t>
            </a:r>
            <a:r>
              <a:rPr lang="en-HK" sz="3200" b="1" dirty="0"/>
              <a:t>progesterone.</a:t>
            </a:r>
            <a:endParaRPr lang="en-HK" sz="3200" dirty="0"/>
          </a:p>
        </p:txBody>
      </p:sp>
      <p:pic>
        <p:nvPicPr>
          <p:cNvPr id="4" name="Picture 3">
            <a:extLst>
              <a:ext uri="{FF2B5EF4-FFF2-40B4-BE49-F238E27FC236}">
                <a16:creationId xmlns:a16="http://schemas.microsoft.com/office/drawing/2014/main" id="{CCE55253-4622-4592-C08D-F23EDB4B6F1C}"/>
              </a:ext>
            </a:extLst>
          </p:cNvPr>
          <p:cNvPicPr>
            <a:picLocks noChangeAspect="1"/>
          </p:cNvPicPr>
          <p:nvPr/>
        </p:nvPicPr>
        <p:blipFill>
          <a:blip r:embed="rId3"/>
          <a:srcRect l="8301" t="18258" b="28833"/>
          <a:stretch/>
        </p:blipFill>
        <p:spPr>
          <a:xfrm>
            <a:off x="5875184" y="208710"/>
            <a:ext cx="6198273" cy="4771855"/>
          </a:xfrm>
          <a:prstGeom prst="rect">
            <a:avLst/>
          </a:prstGeom>
        </p:spPr>
      </p:pic>
      <p:sp>
        <p:nvSpPr>
          <p:cNvPr id="11" name="Text Placeholder 2">
            <a:extLst>
              <a:ext uri="{FF2B5EF4-FFF2-40B4-BE49-F238E27FC236}">
                <a16:creationId xmlns:a16="http://schemas.microsoft.com/office/drawing/2014/main" id="{3A44AC1A-D6AB-E195-B035-816A405D96CD}"/>
              </a:ext>
            </a:extLst>
          </p:cNvPr>
          <p:cNvSpPr>
            <a:spLocks noGrp="1"/>
          </p:cNvSpPr>
          <p:nvPr/>
        </p:nvSpPr>
        <p:spPr>
          <a:xfrm>
            <a:off x="742950" y="5195671"/>
            <a:ext cx="10086951" cy="1453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HK" sz="3200" dirty="0"/>
              <a:t>These </a:t>
            </a:r>
            <a:r>
              <a:rPr lang="en-HK" sz="3200" b="1" dirty="0"/>
              <a:t>hormonal changes </a:t>
            </a:r>
            <a:r>
              <a:rPr lang="en-HK" sz="3200" dirty="0"/>
              <a:t>lead to a range of </a:t>
            </a:r>
            <a:r>
              <a:rPr lang="en-HK" sz="3200" b="1" dirty="0"/>
              <a:t>physical</a:t>
            </a:r>
            <a:r>
              <a:rPr lang="en-HK" sz="3200" dirty="0"/>
              <a:t>, </a:t>
            </a:r>
            <a:r>
              <a:rPr lang="en-HK" sz="3200" b="1" dirty="0"/>
              <a:t>emotional</a:t>
            </a:r>
            <a:r>
              <a:rPr lang="en-HK" sz="3200" dirty="0"/>
              <a:t>, and </a:t>
            </a:r>
            <a:r>
              <a:rPr lang="en-HK" sz="3200" b="1" dirty="0"/>
              <a:t>cognitive</a:t>
            </a:r>
            <a:r>
              <a:rPr lang="en-HK" sz="3200" dirty="0"/>
              <a:t> </a:t>
            </a:r>
            <a:r>
              <a:rPr lang="en-HK" sz="3200" b="1" dirty="0"/>
              <a:t>symptoms</a:t>
            </a:r>
            <a:r>
              <a:rPr lang="en-HK" sz="3200" dirty="0"/>
              <a:t> that </a:t>
            </a:r>
            <a:r>
              <a:rPr lang="en-HK" sz="3200" b="1" dirty="0"/>
              <a:t>vary widely </a:t>
            </a:r>
            <a:r>
              <a:rPr lang="en-HK" sz="3200" dirty="0"/>
              <a:t>amongst individuals.</a:t>
            </a:r>
            <a:endParaRPr lang="en-GB" sz="3200" dirty="0"/>
          </a:p>
        </p:txBody>
      </p:sp>
    </p:spTree>
    <p:extLst>
      <p:ext uri="{BB962C8B-B14F-4D97-AF65-F5344CB8AC3E}">
        <p14:creationId xmlns:p14="http://schemas.microsoft.com/office/powerpoint/2010/main" val="3842510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457FC-5DD9-4D5E-BFC5-A2EEF25A82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497EAB-1509-2EF9-EBE2-29A4B70DE21F}"/>
              </a:ext>
            </a:extLst>
          </p:cNvPr>
          <p:cNvSpPr>
            <a:spLocks noGrp="1"/>
          </p:cNvSpPr>
          <p:nvPr>
            <p:ph type="body" sz="quarter" idx="14"/>
          </p:nvPr>
        </p:nvSpPr>
        <p:spPr/>
        <p:txBody>
          <a:bodyPr/>
          <a:lstStyle/>
          <a:p>
            <a:r>
              <a:rPr lang="en-GB" dirty="0"/>
              <a:t>Why: Some Science</a:t>
            </a:r>
          </a:p>
        </p:txBody>
      </p:sp>
      <p:sp>
        <p:nvSpPr>
          <p:cNvPr id="6" name="Text Placeholder 5">
            <a:extLst>
              <a:ext uri="{FF2B5EF4-FFF2-40B4-BE49-F238E27FC236}">
                <a16:creationId xmlns:a16="http://schemas.microsoft.com/office/drawing/2014/main" id="{D93C4901-745D-7326-8046-A0157C7CBA02}"/>
              </a:ext>
            </a:extLst>
          </p:cNvPr>
          <p:cNvSpPr>
            <a:spLocks noGrp="1"/>
          </p:cNvSpPr>
          <p:nvPr>
            <p:ph type="body" sz="quarter" idx="13"/>
          </p:nvPr>
        </p:nvSpPr>
        <p:spPr>
          <a:xfrm>
            <a:off x="742950" y="1587625"/>
            <a:ext cx="7073362" cy="4482816"/>
          </a:xfrm>
        </p:spPr>
        <p:txBody>
          <a:bodyPr/>
          <a:lstStyle/>
          <a:p>
            <a:pPr marL="0" indent="0" algn="ctr">
              <a:lnSpc>
                <a:spcPct val="100000"/>
              </a:lnSpc>
              <a:buFont typeface="Arial" panose="020B0604020202020204" pitchFamily="34" charset="0"/>
              <a:buNone/>
            </a:pPr>
            <a:r>
              <a:rPr lang="en-GB" sz="3200" dirty="0"/>
              <a:t>We are </a:t>
            </a:r>
            <a:r>
              <a:rPr lang="en-GB" sz="3200" b="1" dirty="0"/>
              <a:t>born</a:t>
            </a:r>
            <a:r>
              <a:rPr lang="en-GB" sz="3200" dirty="0"/>
              <a:t> with a </a:t>
            </a:r>
            <a:r>
              <a:rPr lang="en-GB" sz="3200" b="1" dirty="0"/>
              <a:t>finite number </a:t>
            </a:r>
            <a:r>
              <a:rPr lang="en-GB" sz="3200" dirty="0"/>
              <a:t>of </a:t>
            </a:r>
            <a:r>
              <a:rPr lang="en-GB" sz="3200" b="1" dirty="0"/>
              <a:t>eggs</a:t>
            </a:r>
            <a:r>
              <a:rPr lang="en-GB" sz="3200" dirty="0"/>
              <a:t> (oocytes). As we </a:t>
            </a:r>
            <a:r>
              <a:rPr lang="en-GB" sz="3200" b="1" dirty="0"/>
              <a:t>age</a:t>
            </a:r>
            <a:r>
              <a:rPr lang="en-GB" sz="3200" dirty="0"/>
              <a:t> the </a:t>
            </a:r>
            <a:r>
              <a:rPr lang="en-GB" sz="3200" b="1" dirty="0"/>
              <a:t>number</a:t>
            </a:r>
            <a:r>
              <a:rPr lang="en-GB" sz="3200" dirty="0"/>
              <a:t> and </a:t>
            </a:r>
            <a:r>
              <a:rPr lang="en-GB" sz="3200" b="1" dirty="0"/>
              <a:t>quality</a:t>
            </a:r>
            <a:r>
              <a:rPr lang="en-GB" sz="3200" dirty="0"/>
              <a:t> of our </a:t>
            </a:r>
            <a:r>
              <a:rPr lang="en-GB" sz="3200" b="1" dirty="0"/>
              <a:t>eggs</a:t>
            </a:r>
            <a:r>
              <a:rPr lang="en-GB" sz="3200" dirty="0"/>
              <a:t> </a:t>
            </a:r>
            <a:r>
              <a:rPr lang="en-GB" sz="3200" b="1" dirty="0"/>
              <a:t>decreases</a:t>
            </a:r>
            <a:r>
              <a:rPr lang="en-GB" sz="3200" dirty="0"/>
              <a:t>. </a:t>
            </a:r>
          </a:p>
          <a:p>
            <a:pPr marL="0" indent="0" algn="ctr">
              <a:lnSpc>
                <a:spcPct val="100000"/>
              </a:lnSpc>
              <a:buFont typeface="Arial" panose="020B0604020202020204" pitchFamily="34" charset="0"/>
              <a:buNone/>
            </a:pPr>
            <a:endParaRPr lang="en-GB" sz="3200" dirty="0"/>
          </a:p>
          <a:p>
            <a:pPr marL="0" indent="0" algn="ctr">
              <a:lnSpc>
                <a:spcPct val="100000"/>
              </a:lnSpc>
              <a:buFont typeface="Arial" panose="020B0604020202020204" pitchFamily="34" charset="0"/>
              <a:buNone/>
            </a:pPr>
            <a:r>
              <a:rPr lang="en-GB" sz="3200" dirty="0"/>
              <a:t>Each </a:t>
            </a:r>
            <a:r>
              <a:rPr lang="en-GB" sz="3200" b="1" dirty="0"/>
              <a:t>month</a:t>
            </a:r>
            <a:r>
              <a:rPr lang="en-GB" sz="3200" dirty="0"/>
              <a:t> we </a:t>
            </a:r>
            <a:r>
              <a:rPr lang="en-GB" sz="3200" b="1" dirty="0"/>
              <a:t>mature an egg </a:t>
            </a:r>
            <a:r>
              <a:rPr lang="en-GB" sz="3200" dirty="0"/>
              <a:t>and </a:t>
            </a:r>
            <a:r>
              <a:rPr lang="en-GB" sz="3200" b="1" dirty="0"/>
              <a:t>release</a:t>
            </a:r>
            <a:r>
              <a:rPr lang="en-GB" sz="3200" dirty="0"/>
              <a:t> it, the </a:t>
            </a:r>
            <a:r>
              <a:rPr lang="en-GB" sz="3200" b="1" dirty="0"/>
              <a:t>empty follicle </a:t>
            </a:r>
            <a:r>
              <a:rPr lang="en-GB" sz="3200" dirty="0"/>
              <a:t>that the egg is released from </a:t>
            </a:r>
            <a:r>
              <a:rPr lang="en-GB" sz="3200" b="1" dirty="0"/>
              <a:t>becomes</a:t>
            </a:r>
            <a:r>
              <a:rPr lang="en-GB" sz="3200" dirty="0"/>
              <a:t> a </a:t>
            </a:r>
            <a:r>
              <a:rPr lang="en-GB" sz="3200" b="1" dirty="0"/>
              <a:t>corpus luteum</a:t>
            </a:r>
            <a:r>
              <a:rPr lang="en-GB" sz="3200" dirty="0"/>
              <a:t>.</a:t>
            </a:r>
          </a:p>
        </p:txBody>
      </p:sp>
      <p:sp>
        <p:nvSpPr>
          <p:cNvPr id="5" name="Text Placeholder 2">
            <a:extLst>
              <a:ext uri="{FF2B5EF4-FFF2-40B4-BE49-F238E27FC236}">
                <a16:creationId xmlns:a16="http://schemas.microsoft.com/office/drawing/2014/main" id="{D0034C67-A22A-48F2-29F2-E1DCC1C62FBC}"/>
              </a:ext>
            </a:extLst>
          </p:cNvPr>
          <p:cNvSpPr txBox="1">
            <a:spLocks/>
          </p:cNvSpPr>
          <p:nvPr/>
        </p:nvSpPr>
        <p:spPr>
          <a:xfrm>
            <a:off x="914400" y="788512"/>
            <a:ext cx="10534650" cy="1598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dirty="0"/>
          </a:p>
        </p:txBody>
      </p:sp>
      <p:grpSp>
        <p:nvGrpSpPr>
          <p:cNvPr id="18" name="Group 17">
            <a:extLst>
              <a:ext uri="{FF2B5EF4-FFF2-40B4-BE49-F238E27FC236}">
                <a16:creationId xmlns:a16="http://schemas.microsoft.com/office/drawing/2014/main" id="{F89B1061-B05F-C724-DA84-67344F286771}"/>
              </a:ext>
            </a:extLst>
          </p:cNvPr>
          <p:cNvGrpSpPr/>
          <p:nvPr/>
        </p:nvGrpSpPr>
        <p:grpSpPr>
          <a:xfrm>
            <a:off x="8187900" y="283961"/>
            <a:ext cx="3699299" cy="5279931"/>
            <a:chOff x="8048416" y="624923"/>
            <a:chExt cx="3699299" cy="5279931"/>
          </a:xfrm>
        </p:grpSpPr>
        <p:sp>
          <p:nvSpPr>
            <p:cNvPr id="17" name="Rectangle 16">
              <a:extLst>
                <a:ext uri="{FF2B5EF4-FFF2-40B4-BE49-F238E27FC236}">
                  <a16:creationId xmlns:a16="http://schemas.microsoft.com/office/drawing/2014/main" id="{D7AE044D-6443-960E-5AC3-AFCA0CECCBE4}"/>
                </a:ext>
              </a:extLst>
            </p:cNvPr>
            <p:cNvSpPr/>
            <p:nvPr/>
          </p:nvSpPr>
          <p:spPr>
            <a:xfrm>
              <a:off x="8048416" y="624923"/>
              <a:ext cx="3699299" cy="5279931"/>
            </a:xfrm>
            <a:prstGeom prst="rect">
              <a:avLst/>
            </a:prstGeom>
            <a:solidFill>
              <a:srgbClr val="C3A4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5498905-1EFE-F2E7-DD52-690C8C9F10BD}"/>
                </a:ext>
              </a:extLst>
            </p:cNvPr>
            <p:cNvPicPr>
              <a:picLocks noChangeAspect="1"/>
            </p:cNvPicPr>
            <p:nvPr/>
          </p:nvPicPr>
          <p:blipFill>
            <a:blip r:embed="rId3"/>
            <a:stretch>
              <a:fillRect/>
            </a:stretch>
          </p:blipFill>
          <p:spPr>
            <a:xfrm>
              <a:off x="8199572" y="1665674"/>
              <a:ext cx="2915429" cy="2915429"/>
            </a:xfrm>
            <a:prstGeom prst="rect">
              <a:avLst/>
            </a:prstGeom>
          </p:spPr>
        </p:pic>
        <p:sp>
          <p:nvSpPr>
            <p:cNvPr id="8" name="TextBox 7">
              <a:extLst>
                <a:ext uri="{FF2B5EF4-FFF2-40B4-BE49-F238E27FC236}">
                  <a16:creationId xmlns:a16="http://schemas.microsoft.com/office/drawing/2014/main" id="{29EB5BC6-518F-8604-8A7E-FEECAF870DCC}"/>
                </a:ext>
              </a:extLst>
            </p:cNvPr>
            <p:cNvSpPr txBox="1"/>
            <p:nvPr/>
          </p:nvSpPr>
          <p:spPr>
            <a:xfrm>
              <a:off x="9407888" y="1271282"/>
              <a:ext cx="2339827" cy="954107"/>
            </a:xfrm>
            <a:prstGeom prst="rect">
              <a:avLst/>
            </a:prstGeom>
            <a:noFill/>
          </p:spPr>
          <p:txBody>
            <a:bodyPr wrap="square" rtlCol="0">
              <a:spAutoFit/>
            </a:bodyPr>
            <a:lstStyle/>
            <a:p>
              <a:pPr algn="ctr"/>
              <a:r>
                <a:rPr lang="en-GB" sz="2800" b="1" dirty="0">
                  <a:solidFill>
                    <a:srgbClr val="15195D"/>
                  </a:solidFill>
                  <a:latin typeface="Montserrat" pitchFamily="2" charset="77"/>
                </a:rPr>
                <a:t>Corpus Luteum</a:t>
              </a:r>
            </a:p>
          </p:txBody>
        </p:sp>
        <p:cxnSp>
          <p:nvCxnSpPr>
            <p:cNvPr id="10" name="Straight Connector 9">
              <a:extLst>
                <a:ext uri="{FF2B5EF4-FFF2-40B4-BE49-F238E27FC236}">
                  <a16:creationId xmlns:a16="http://schemas.microsoft.com/office/drawing/2014/main" id="{39215C09-4EAD-52DA-C712-0025B0B2E2C7}"/>
                </a:ext>
              </a:extLst>
            </p:cNvPr>
            <p:cNvCxnSpPr>
              <a:cxnSpLocks/>
            </p:cNvCxnSpPr>
            <p:nvPr/>
          </p:nvCxnSpPr>
          <p:spPr>
            <a:xfrm flipH="1">
              <a:off x="10297788" y="2173486"/>
              <a:ext cx="433953" cy="619932"/>
            </a:xfrm>
            <a:prstGeom prst="line">
              <a:avLst/>
            </a:prstGeom>
            <a:ln w="50800"/>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BFF73F8D-6083-363E-0179-E47C1394637E}"/>
                </a:ext>
              </a:extLst>
            </p:cNvPr>
            <p:cNvCxnSpPr>
              <a:cxnSpLocks/>
            </p:cNvCxnSpPr>
            <p:nvPr/>
          </p:nvCxnSpPr>
          <p:spPr>
            <a:xfrm>
              <a:off x="10034143" y="3541364"/>
              <a:ext cx="170568" cy="1039739"/>
            </a:xfrm>
            <a:prstGeom prst="line">
              <a:avLst/>
            </a:prstGeom>
            <a:ln w="50800"/>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A0CF2DBF-56A0-C0B4-84D1-5ECE1383330D}"/>
                </a:ext>
              </a:extLst>
            </p:cNvPr>
            <p:cNvSpPr txBox="1"/>
            <p:nvPr/>
          </p:nvSpPr>
          <p:spPr>
            <a:xfrm>
              <a:off x="8199572" y="4471262"/>
              <a:ext cx="3459122" cy="1384995"/>
            </a:xfrm>
            <a:prstGeom prst="rect">
              <a:avLst/>
            </a:prstGeom>
            <a:noFill/>
          </p:spPr>
          <p:txBody>
            <a:bodyPr wrap="square" rtlCol="0">
              <a:spAutoFit/>
            </a:bodyPr>
            <a:lstStyle/>
            <a:p>
              <a:pPr algn="ctr"/>
              <a:r>
                <a:rPr lang="en-GB" sz="2800" b="1" dirty="0">
                  <a:solidFill>
                    <a:srgbClr val="15195D"/>
                  </a:solidFill>
                  <a:latin typeface="Montserrat" pitchFamily="2" charset="77"/>
                </a:rPr>
                <a:t>Maturing follicle containing an egg</a:t>
              </a:r>
            </a:p>
          </p:txBody>
        </p:sp>
        <p:sp>
          <p:nvSpPr>
            <p:cNvPr id="15" name="TextBox 14">
              <a:extLst>
                <a:ext uri="{FF2B5EF4-FFF2-40B4-BE49-F238E27FC236}">
                  <a16:creationId xmlns:a16="http://schemas.microsoft.com/office/drawing/2014/main" id="{BAA4B521-FFB7-A200-679A-A371DF6DDB28}"/>
                </a:ext>
              </a:extLst>
            </p:cNvPr>
            <p:cNvSpPr txBox="1"/>
            <p:nvPr/>
          </p:nvSpPr>
          <p:spPr>
            <a:xfrm>
              <a:off x="9090679" y="655715"/>
              <a:ext cx="1451038" cy="584775"/>
            </a:xfrm>
            <a:prstGeom prst="rect">
              <a:avLst/>
            </a:prstGeom>
            <a:noFill/>
          </p:spPr>
          <p:txBody>
            <a:bodyPr wrap="none" rtlCol="0">
              <a:spAutoFit/>
            </a:bodyPr>
            <a:lstStyle/>
            <a:p>
              <a:r>
                <a:rPr lang="en-GB" sz="3200" b="1" u="sng" dirty="0">
                  <a:solidFill>
                    <a:srgbClr val="15195D"/>
                  </a:solidFill>
                  <a:latin typeface="Montserrat" pitchFamily="2" charset="77"/>
                </a:rPr>
                <a:t>Ovary</a:t>
              </a:r>
              <a:endParaRPr lang="en-GB" sz="2800" b="1" u="sng" dirty="0">
                <a:solidFill>
                  <a:srgbClr val="15195D"/>
                </a:solidFill>
                <a:latin typeface="Montserrat" pitchFamily="2" charset="77"/>
              </a:endParaRPr>
            </a:p>
          </p:txBody>
        </p:sp>
      </p:grpSp>
    </p:spTree>
    <p:extLst>
      <p:ext uri="{BB962C8B-B14F-4D97-AF65-F5344CB8AC3E}">
        <p14:creationId xmlns:p14="http://schemas.microsoft.com/office/powerpoint/2010/main" val="2203780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8EBC-903B-B9E2-3E58-E4F48103D5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F0A88D-89B5-9AB7-2DB5-920A5EA531E4}"/>
              </a:ext>
            </a:extLst>
          </p:cNvPr>
          <p:cNvSpPr>
            <a:spLocks noGrp="1"/>
          </p:cNvSpPr>
          <p:nvPr>
            <p:ph type="body" sz="quarter" idx="14"/>
          </p:nvPr>
        </p:nvSpPr>
        <p:spPr/>
        <p:txBody>
          <a:bodyPr/>
          <a:lstStyle/>
          <a:p>
            <a:r>
              <a:rPr lang="en-GB" dirty="0"/>
              <a:t>Why: Some Science</a:t>
            </a:r>
          </a:p>
        </p:txBody>
      </p:sp>
      <p:sp>
        <p:nvSpPr>
          <p:cNvPr id="5" name="Text Placeholder 2">
            <a:extLst>
              <a:ext uri="{FF2B5EF4-FFF2-40B4-BE49-F238E27FC236}">
                <a16:creationId xmlns:a16="http://schemas.microsoft.com/office/drawing/2014/main" id="{6B64FD25-4B7D-92A6-A06A-4815F65796B1}"/>
              </a:ext>
            </a:extLst>
          </p:cNvPr>
          <p:cNvSpPr txBox="1">
            <a:spLocks/>
          </p:cNvSpPr>
          <p:nvPr/>
        </p:nvSpPr>
        <p:spPr>
          <a:xfrm>
            <a:off x="914400" y="788512"/>
            <a:ext cx="10534650" cy="1598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dirty="0"/>
          </a:p>
        </p:txBody>
      </p:sp>
      <p:pic>
        <p:nvPicPr>
          <p:cNvPr id="3" name="Picture 2">
            <a:extLst>
              <a:ext uri="{FF2B5EF4-FFF2-40B4-BE49-F238E27FC236}">
                <a16:creationId xmlns:a16="http://schemas.microsoft.com/office/drawing/2014/main" id="{4329E65C-61B7-4D2B-37F8-3E611CF4CD07}"/>
              </a:ext>
            </a:extLst>
          </p:cNvPr>
          <p:cNvPicPr>
            <a:picLocks noChangeAspect="1"/>
          </p:cNvPicPr>
          <p:nvPr/>
        </p:nvPicPr>
        <p:blipFill>
          <a:blip r:embed="rId3"/>
          <a:stretch>
            <a:fillRect/>
          </a:stretch>
        </p:blipFill>
        <p:spPr>
          <a:xfrm>
            <a:off x="9395190" y="677955"/>
            <a:ext cx="2915429" cy="2915429"/>
          </a:xfrm>
          <a:prstGeom prst="rect">
            <a:avLst/>
          </a:prstGeom>
        </p:spPr>
      </p:pic>
      <p:sp>
        <p:nvSpPr>
          <p:cNvPr id="11" name="Text Placeholder 5">
            <a:extLst>
              <a:ext uri="{FF2B5EF4-FFF2-40B4-BE49-F238E27FC236}">
                <a16:creationId xmlns:a16="http://schemas.microsoft.com/office/drawing/2014/main" id="{7BC28A4A-F2B0-B893-CFD9-2B1BB6155450}"/>
              </a:ext>
            </a:extLst>
          </p:cNvPr>
          <p:cNvSpPr txBox="1">
            <a:spLocks/>
          </p:cNvSpPr>
          <p:nvPr/>
        </p:nvSpPr>
        <p:spPr>
          <a:xfrm>
            <a:off x="914398" y="4255491"/>
            <a:ext cx="10644378" cy="2526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3200" dirty="0"/>
              <a:t>Your </a:t>
            </a:r>
            <a:r>
              <a:rPr lang="en-GB" sz="3200" b="1" dirty="0"/>
              <a:t>ovaries</a:t>
            </a:r>
            <a:r>
              <a:rPr lang="en-GB" sz="3200" dirty="0"/>
              <a:t> </a:t>
            </a:r>
            <a:r>
              <a:rPr lang="en-GB" sz="3200" b="1" dirty="0"/>
              <a:t>start to fail </a:t>
            </a:r>
            <a:r>
              <a:rPr lang="en-GB" sz="3200" dirty="0"/>
              <a:t>as you </a:t>
            </a:r>
            <a:r>
              <a:rPr lang="en-GB" sz="3200" b="1" dirty="0"/>
              <a:t>age</a:t>
            </a:r>
            <a:r>
              <a:rPr lang="en-GB" sz="3200" dirty="0"/>
              <a:t>. They become </a:t>
            </a:r>
            <a:r>
              <a:rPr lang="en-GB" sz="3200" b="1" dirty="0"/>
              <a:t>less responsive </a:t>
            </a:r>
            <a:r>
              <a:rPr lang="en-GB" sz="3200" dirty="0"/>
              <a:t>to FSH, </a:t>
            </a:r>
            <a:r>
              <a:rPr lang="en-GB" sz="3200" b="1" dirty="0"/>
              <a:t>less efficient </a:t>
            </a:r>
            <a:r>
              <a:rPr lang="en-GB" sz="3200" dirty="0"/>
              <a:t>at producing oestrogen, and you also have </a:t>
            </a:r>
            <a:r>
              <a:rPr lang="en-GB" sz="3200" b="1" dirty="0"/>
              <a:t>fewer follicles </a:t>
            </a:r>
            <a:r>
              <a:rPr lang="en-GB" sz="3200" dirty="0"/>
              <a:t>to </a:t>
            </a:r>
            <a:r>
              <a:rPr lang="en-GB" sz="3200" b="1" dirty="0"/>
              <a:t>produce oestrogen</a:t>
            </a:r>
            <a:r>
              <a:rPr lang="en-GB" sz="3200" dirty="0"/>
              <a:t>.</a:t>
            </a:r>
          </a:p>
          <a:p>
            <a:pPr marL="0" indent="0" algn="ctr">
              <a:lnSpc>
                <a:spcPct val="100000"/>
              </a:lnSpc>
              <a:buFont typeface="Arial" panose="020B0604020202020204" pitchFamily="34" charset="0"/>
              <a:buNone/>
            </a:pPr>
            <a:r>
              <a:rPr lang="en-GB" sz="3200" b="1" u="sng" dirty="0"/>
              <a:t>So, we produce less oestrogen</a:t>
            </a:r>
            <a:r>
              <a:rPr lang="en-GB" sz="3200" dirty="0"/>
              <a:t>. </a:t>
            </a:r>
          </a:p>
        </p:txBody>
      </p:sp>
      <p:sp>
        <p:nvSpPr>
          <p:cNvPr id="12" name="TextBox 11">
            <a:extLst>
              <a:ext uri="{FF2B5EF4-FFF2-40B4-BE49-F238E27FC236}">
                <a16:creationId xmlns:a16="http://schemas.microsoft.com/office/drawing/2014/main" id="{26A67726-3672-377B-368D-E984B346545C}"/>
              </a:ext>
            </a:extLst>
          </p:cNvPr>
          <p:cNvSpPr txBox="1"/>
          <p:nvPr/>
        </p:nvSpPr>
        <p:spPr>
          <a:xfrm>
            <a:off x="10238191" y="909259"/>
            <a:ext cx="1293944" cy="523220"/>
          </a:xfrm>
          <a:prstGeom prst="rect">
            <a:avLst/>
          </a:prstGeom>
          <a:noFill/>
        </p:spPr>
        <p:txBody>
          <a:bodyPr wrap="none" rtlCol="0">
            <a:spAutoFit/>
          </a:bodyPr>
          <a:lstStyle/>
          <a:p>
            <a:r>
              <a:rPr lang="en-GB" sz="2800" b="1" dirty="0">
                <a:solidFill>
                  <a:srgbClr val="15195D"/>
                </a:solidFill>
                <a:latin typeface="Montserrat" pitchFamily="2" charset="77"/>
              </a:rPr>
              <a:t>Ovary</a:t>
            </a:r>
          </a:p>
        </p:txBody>
      </p:sp>
      <p:cxnSp>
        <p:nvCxnSpPr>
          <p:cNvPr id="13" name="Straight Connector 12">
            <a:extLst>
              <a:ext uri="{FF2B5EF4-FFF2-40B4-BE49-F238E27FC236}">
                <a16:creationId xmlns:a16="http://schemas.microsoft.com/office/drawing/2014/main" id="{7E40C6E3-67BB-4126-2481-8E4639F3449C}"/>
              </a:ext>
            </a:extLst>
          </p:cNvPr>
          <p:cNvCxnSpPr>
            <a:cxnSpLocks/>
          </p:cNvCxnSpPr>
          <p:nvPr/>
        </p:nvCxnSpPr>
        <p:spPr>
          <a:xfrm flipH="1">
            <a:off x="8782547" y="2602509"/>
            <a:ext cx="2495053" cy="716644"/>
          </a:xfrm>
          <a:prstGeom prst="line">
            <a:avLst/>
          </a:prstGeom>
          <a:ln w="50800"/>
        </p:spPr>
        <p:style>
          <a:lnRef idx="2">
            <a:schemeClr val="dk1"/>
          </a:lnRef>
          <a:fillRef idx="0">
            <a:schemeClr val="dk1"/>
          </a:fillRef>
          <a:effectRef idx="1">
            <a:schemeClr val="dk1"/>
          </a:effectRef>
          <a:fontRef idx="minor">
            <a:schemeClr val="tx1"/>
          </a:fontRef>
        </p:style>
      </p:cxnSp>
      <p:sp>
        <p:nvSpPr>
          <p:cNvPr id="17" name="Text Placeholder 5">
            <a:extLst>
              <a:ext uri="{FF2B5EF4-FFF2-40B4-BE49-F238E27FC236}">
                <a16:creationId xmlns:a16="http://schemas.microsoft.com/office/drawing/2014/main" id="{26F5E2E3-81BE-A0F9-82AD-10013D038910}"/>
              </a:ext>
            </a:extLst>
          </p:cNvPr>
          <p:cNvSpPr txBox="1">
            <a:spLocks/>
          </p:cNvSpPr>
          <p:nvPr/>
        </p:nvSpPr>
        <p:spPr>
          <a:xfrm>
            <a:off x="914399" y="1451193"/>
            <a:ext cx="8387255" cy="1412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3200" b="1" dirty="0"/>
              <a:t>Oestrogen</a:t>
            </a:r>
            <a:r>
              <a:rPr lang="en-GB" sz="3200" dirty="0"/>
              <a:t> and </a:t>
            </a:r>
            <a:r>
              <a:rPr lang="en-GB" sz="3200" b="1" dirty="0"/>
              <a:t>progesterone</a:t>
            </a:r>
            <a:r>
              <a:rPr lang="en-GB" sz="3200" dirty="0"/>
              <a:t> are both </a:t>
            </a:r>
            <a:r>
              <a:rPr lang="en-GB" sz="3200" b="1" dirty="0"/>
              <a:t>produced</a:t>
            </a:r>
            <a:r>
              <a:rPr lang="en-GB" sz="3200" dirty="0"/>
              <a:t> and </a:t>
            </a:r>
            <a:r>
              <a:rPr lang="en-GB" sz="3200" b="1" dirty="0"/>
              <a:t>released</a:t>
            </a:r>
            <a:r>
              <a:rPr lang="en-GB" sz="3200" dirty="0"/>
              <a:t> primarily from the </a:t>
            </a:r>
            <a:r>
              <a:rPr lang="en-GB" sz="3200" b="1" dirty="0"/>
              <a:t>ovaries</a:t>
            </a:r>
            <a:r>
              <a:rPr lang="en-GB" sz="3200" dirty="0"/>
              <a:t>. </a:t>
            </a:r>
          </a:p>
        </p:txBody>
      </p:sp>
      <p:sp>
        <p:nvSpPr>
          <p:cNvPr id="18" name="Text Placeholder 5">
            <a:extLst>
              <a:ext uri="{FF2B5EF4-FFF2-40B4-BE49-F238E27FC236}">
                <a16:creationId xmlns:a16="http://schemas.microsoft.com/office/drawing/2014/main" id="{DD53C84B-AA62-C98D-0A3F-BC3D9FBACA90}"/>
              </a:ext>
            </a:extLst>
          </p:cNvPr>
          <p:cNvSpPr>
            <a:spLocks noGrp="1"/>
          </p:cNvSpPr>
          <p:nvPr>
            <p:ph type="body" sz="quarter" idx="13"/>
          </p:nvPr>
        </p:nvSpPr>
        <p:spPr>
          <a:xfrm>
            <a:off x="1117561" y="2378081"/>
            <a:ext cx="7581901" cy="1840503"/>
          </a:xfrm>
        </p:spPr>
        <p:txBody>
          <a:bodyPr/>
          <a:lstStyle/>
          <a:p>
            <a:pPr marL="0" indent="0" algn="ctr">
              <a:lnSpc>
                <a:spcPct val="100000"/>
              </a:lnSpc>
              <a:buFont typeface="Arial" panose="020B0604020202020204" pitchFamily="34" charset="0"/>
              <a:buNone/>
            </a:pPr>
            <a:endParaRPr lang="en-GB" sz="3200" dirty="0"/>
          </a:p>
          <a:p>
            <a:pPr marL="0" indent="0" algn="ctr">
              <a:lnSpc>
                <a:spcPct val="100000"/>
              </a:lnSpc>
              <a:buFont typeface="Arial" panose="020B0604020202020204" pitchFamily="34" charset="0"/>
              <a:buNone/>
            </a:pPr>
            <a:r>
              <a:rPr lang="en-GB" sz="3200" b="1" dirty="0"/>
              <a:t>Oestrogen</a:t>
            </a:r>
            <a:r>
              <a:rPr lang="en-GB" sz="3200" dirty="0"/>
              <a:t> is mainly </a:t>
            </a:r>
            <a:r>
              <a:rPr lang="en-GB" sz="3200" b="1" dirty="0"/>
              <a:t>produced</a:t>
            </a:r>
            <a:r>
              <a:rPr lang="en-GB" sz="3200" dirty="0"/>
              <a:t> by the </a:t>
            </a:r>
            <a:r>
              <a:rPr lang="en-GB" sz="3200" b="1" dirty="0"/>
              <a:t>maturing follicles</a:t>
            </a:r>
            <a:r>
              <a:rPr lang="en-GB" sz="3200" dirty="0"/>
              <a:t>. </a:t>
            </a:r>
          </a:p>
        </p:txBody>
      </p:sp>
    </p:spTree>
    <p:extLst>
      <p:ext uri="{BB962C8B-B14F-4D97-AF65-F5344CB8AC3E}">
        <p14:creationId xmlns:p14="http://schemas.microsoft.com/office/powerpoint/2010/main" val="25425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36B31-4101-5136-5067-FC5B9C471C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B38F17-43F9-E068-D85E-DA4B018A13C1}"/>
              </a:ext>
            </a:extLst>
          </p:cNvPr>
          <p:cNvSpPr>
            <a:spLocks noGrp="1"/>
          </p:cNvSpPr>
          <p:nvPr>
            <p:ph type="body" sz="quarter" idx="14"/>
          </p:nvPr>
        </p:nvSpPr>
        <p:spPr/>
        <p:txBody>
          <a:bodyPr/>
          <a:lstStyle/>
          <a:p>
            <a:r>
              <a:rPr lang="en-GB" dirty="0"/>
              <a:t>Why: Some Science</a:t>
            </a:r>
          </a:p>
        </p:txBody>
      </p:sp>
      <p:sp>
        <p:nvSpPr>
          <p:cNvPr id="6" name="Text Placeholder 5">
            <a:extLst>
              <a:ext uri="{FF2B5EF4-FFF2-40B4-BE49-F238E27FC236}">
                <a16:creationId xmlns:a16="http://schemas.microsoft.com/office/drawing/2014/main" id="{00676A8B-11B6-A61D-A959-0C8413AA3829}"/>
              </a:ext>
            </a:extLst>
          </p:cNvPr>
          <p:cNvSpPr>
            <a:spLocks noGrp="1"/>
          </p:cNvSpPr>
          <p:nvPr>
            <p:ph type="body" sz="quarter" idx="13"/>
          </p:nvPr>
        </p:nvSpPr>
        <p:spPr>
          <a:xfrm>
            <a:off x="742950" y="1750261"/>
            <a:ext cx="8779422" cy="981687"/>
          </a:xfrm>
        </p:spPr>
        <p:txBody>
          <a:bodyPr/>
          <a:lstStyle/>
          <a:p>
            <a:pPr marL="0" indent="0" algn="ctr">
              <a:lnSpc>
                <a:spcPct val="100000"/>
              </a:lnSpc>
              <a:buFont typeface="Arial" panose="020B0604020202020204" pitchFamily="34" charset="0"/>
              <a:buNone/>
            </a:pPr>
            <a:r>
              <a:rPr lang="en-GB" sz="3200" b="1" dirty="0"/>
              <a:t>Progesterone</a:t>
            </a:r>
            <a:r>
              <a:rPr lang="en-GB" sz="3200" dirty="0"/>
              <a:t> is produced by the </a:t>
            </a:r>
            <a:r>
              <a:rPr lang="en-GB" sz="3200" b="1" dirty="0"/>
              <a:t>corpus luteum</a:t>
            </a:r>
            <a:r>
              <a:rPr lang="en-GB" sz="3200" dirty="0"/>
              <a:t>. </a:t>
            </a:r>
          </a:p>
        </p:txBody>
      </p:sp>
      <p:sp>
        <p:nvSpPr>
          <p:cNvPr id="5" name="Text Placeholder 2">
            <a:extLst>
              <a:ext uri="{FF2B5EF4-FFF2-40B4-BE49-F238E27FC236}">
                <a16:creationId xmlns:a16="http://schemas.microsoft.com/office/drawing/2014/main" id="{EAB76FDA-5B2C-22D2-A8E2-659A91B47910}"/>
              </a:ext>
            </a:extLst>
          </p:cNvPr>
          <p:cNvSpPr txBox="1">
            <a:spLocks/>
          </p:cNvSpPr>
          <p:nvPr/>
        </p:nvSpPr>
        <p:spPr>
          <a:xfrm>
            <a:off x="914400" y="788512"/>
            <a:ext cx="10534650" cy="1598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dirty="0"/>
          </a:p>
        </p:txBody>
      </p:sp>
      <p:pic>
        <p:nvPicPr>
          <p:cNvPr id="3" name="Picture 2">
            <a:extLst>
              <a:ext uri="{FF2B5EF4-FFF2-40B4-BE49-F238E27FC236}">
                <a16:creationId xmlns:a16="http://schemas.microsoft.com/office/drawing/2014/main" id="{16EEB310-A943-D017-2317-6EF4A0C73FC7}"/>
              </a:ext>
            </a:extLst>
          </p:cNvPr>
          <p:cNvPicPr>
            <a:picLocks noChangeAspect="1"/>
          </p:cNvPicPr>
          <p:nvPr/>
        </p:nvPicPr>
        <p:blipFill>
          <a:blip r:embed="rId3"/>
          <a:stretch>
            <a:fillRect/>
          </a:stretch>
        </p:blipFill>
        <p:spPr>
          <a:xfrm>
            <a:off x="9276571" y="129910"/>
            <a:ext cx="2915429" cy="2915429"/>
          </a:xfrm>
          <a:prstGeom prst="rect">
            <a:avLst/>
          </a:prstGeom>
        </p:spPr>
      </p:pic>
      <p:sp>
        <p:nvSpPr>
          <p:cNvPr id="4" name="TextBox 3">
            <a:extLst>
              <a:ext uri="{FF2B5EF4-FFF2-40B4-BE49-F238E27FC236}">
                <a16:creationId xmlns:a16="http://schemas.microsoft.com/office/drawing/2014/main" id="{2BFDB6E8-D127-9FE7-F2DD-38DCFB4B0BAB}"/>
              </a:ext>
            </a:extLst>
          </p:cNvPr>
          <p:cNvSpPr txBox="1"/>
          <p:nvPr/>
        </p:nvSpPr>
        <p:spPr>
          <a:xfrm>
            <a:off x="10087313" y="363313"/>
            <a:ext cx="1293944" cy="523220"/>
          </a:xfrm>
          <a:prstGeom prst="rect">
            <a:avLst/>
          </a:prstGeom>
          <a:noFill/>
        </p:spPr>
        <p:txBody>
          <a:bodyPr wrap="none" rtlCol="0">
            <a:spAutoFit/>
          </a:bodyPr>
          <a:lstStyle/>
          <a:p>
            <a:r>
              <a:rPr lang="en-GB" sz="2800" b="1" dirty="0">
                <a:solidFill>
                  <a:srgbClr val="15195D"/>
                </a:solidFill>
                <a:latin typeface="Montserrat" pitchFamily="2" charset="77"/>
              </a:rPr>
              <a:t>Ovary</a:t>
            </a:r>
          </a:p>
        </p:txBody>
      </p:sp>
      <p:cxnSp>
        <p:nvCxnSpPr>
          <p:cNvPr id="7" name="Straight Connector 6">
            <a:extLst>
              <a:ext uri="{FF2B5EF4-FFF2-40B4-BE49-F238E27FC236}">
                <a16:creationId xmlns:a16="http://schemas.microsoft.com/office/drawing/2014/main" id="{26162F54-F11C-CB2A-EC19-4C4BE8375879}"/>
              </a:ext>
            </a:extLst>
          </p:cNvPr>
          <p:cNvCxnSpPr>
            <a:cxnSpLocks/>
          </p:cNvCxnSpPr>
          <p:nvPr/>
        </p:nvCxnSpPr>
        <p:spPr>
          <a:xfrm flipH="1">
            <a:off x="9541791" y="1280048"/>
            <a:ext cx="1907259" cy="801000"/>
          </a:xfrm>
          <a:prstGeom prst="line">
            <a:avLst/>
          </a:prstGeom>
          <a:ln w="50800"/>
        </p:spPr>
        <p:style>
          <a:lnRef idx="2">
            <a:schemeClr val="dk1"/>
          </a:lnRef>
          <a:fillRef idx="0">
            <a:schemeClr val="dk1"/>
          </a:fillRef>
          <a:effectRef idx="1">
            <a:schemeClr val="dk1"/>
          </a:effectRef>
          <a:fontRef idx="minor">
            <a:schemeClr val="tx1"/>
          </a:fontRef>
        </p:style>
      </p:cxnSp>
      <p:sp>
        <p:nvSpPr>
          <p:cNvPr id="10" name="Text Placeholder 5">
            <a:extLst>
              <a:ext uri="{FF2B5EF4-FFF2-40B4-BE49-F238E27FC236}">
                <a16:creationId xmlns:a16="http://schemas.microsoft.com/office/drawing/2014/main" id="{11911D11-6297-9BBD-E588-98C0869858DD}"/>
              </a:ext>
            </a:extLst>
          </p:cNvPr>
          <p:cNvSpPr txBox="1">
            <a:spLocks/>
          </p:cNvSpPr>
          <p:nvPr/>
        </p:nvSpPr>
        <p:spPr>
          <a:xfrm>
            <a:off x="914401" y="2966014"/>
            <a:ext cx="10846676" cy="359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200" dirty="0"/>
              <a:t>As we age, </a:t>
            </a:r>
            <a:r>
              <a:rPr lang="en-US" sz="3200" b="1" dirty="0"/>
              <a:t>ovulation</a:t>
            </a:r>
            <a:r>
              <a:rPr lang="en-US" sz="3200" dirty="0"/>
              <a:t> becomes </a:t>
            </a:r>
            <a:r>
              <a:rPr lang="en-US" sz="3200" b="1" dirty="0"/>
              <a:t>less regular</a:t>
            </a:r>
            <a:r>
              <a:rPr lang="en-US" sz="3200" dirty="0"/>
              <a:t>, and during </a:t>
            </a:r>
            <a:r>
              <a:rPr lang="en-US" sz="3200" b="1" dirty="0"/>
              <a:t>some cycles</a:t>
            </a:r>
            <a:r>
              <a:rPr lang="en-US" sz="3200" dirty="0"/>
              <a:t>, an </a:t>
            </a:r>
            <a:r>
              <a:rPr lang="en-US" sz="3200" b="1" dirty="0"/>
              <a:t>egg is not released</a:t>
            </a:r>
            <a:r>
              <a:rPr lang="en-US" sz="3200" dirty="0"/>
              <a:t>; this is known as </a:t>
            </a:r>
            <a:r>
              <a:rPr lang="en-US" sz="3200" b="1" dirty="0"/>
              <a:t>anovulation</a:t>
            </a:r>
            <a:r>
              <a:rPr lang="en-US" sz="3200" dirty="0"/>
              <a:t>. </a:t>
            </a:r>
          </a:p>
          <a:p>
            <a:pPr marL="0" indent="0" algn="ctr">
              <a:lnSpc>
                <a:spcPct val="100000"/>
              </a:lnSpc>
              <a:buFont typeface="Arial" panose="020B0604020202020204" pitchFamily="34" charset="0"/>
              <a:buNone/>
            </a:pPr>
            <a:r>
              <a:rPr lang="en-US" sz="3200" b="1" dirty="0"/>
              <a:t>Without ovulation</a:t>
            </a:r>
            <a:r>
              <a:rPr lang="en-US" sz="3200" dirty="0"/>
              <a:t>, the </a:t>
            </a:r>
            <a:r>
              <a:rPr lang="en-US" sz="3200" b="1" dirty="0"/>
              <a:t>corpus luteum</a:t>
            </a:r>
            <a:r>
              <a:rPr lang="en-US" sz="3200" dirty="0"/>
              <a:t> does not form, and therefore, </a:t>
            </a:r>
            <a:r>
              <a:rPr lang="en-US" sz="3200" b="1" dirty="0"/>
              <a:t>progesterone</a:t>
            </a:r>
            <a:r>
              <a:rPr lang="en-US" sz="3200" dirty="0"/>
              <a:t> is </a:t>
            </a:r>
            <a:r>
              <a:rPr lang="en-US" sz="3200" b="1" dirty="0"/>
              <a:t>not produced</a:t>
            </a:r>
            <a:r>
              <a:rPr lang="en-US" sz="3200" dirty="0"/>
              <a:t>.</a:t>
            </a:r>
          </a:p>
          <a:p>
            <a:pPr marL="0" indent="0" algn="ctr">
              <a:lnSpc>
                <a:spcPct val="100000"/>
              </a:lnSpc>
              <a:buFont typeface="Arial" panose="020B0604020202020204" pitchFamily="34" charset="0"/>
              <a:buNone/>
            </a:pPr>
            <a:r>
              <a:rPr lang="en-US" sz="3200" dirty="0"/>
              <a:t>With age, the </a:t>
            </a:r>
            <a:r>
              <a:rPr lang="en-US" sz="3200" b="1" dirty="0"/>
              <a:t>corpus luteum </a:t>
            </a:r>
            <a:r>
              <a:rPr lang="en-US" sz="3200" dirty="0"/>
              <a:t>becomes </a:t>
            </a:r>
            <a:r>
              <a:rPr lang="en-US" sz="3200" b="1" dirty="0"/>
              <a:t>less efficient</a:t>
            </a:r>
            <a:r>
              <a:rPr lang="en-US" sz="3200" dirty="0"/>
              <a:t> at producing </a:t>
            </a:r>
            <a:r>
              <a:rPr lang="en-US" sz="3200" b="1" dirty="0"/>
              <a:t>progesterone</a:t>
            </a:r>
            <a:r>
              <a:rPr lang="en-US" sz="3200" dirty="0"/>
              <a:t>.</a:t>
            </a:r>
          </a:p>
        </p:txBody>
      </p:sp>
    </p:spTree>
    <p:extLst>
      <p:ext uri="{BB962C8B-B14F-4D97-AF65-F5344CB8AC3E}">
        <p14:creationId xmlns:p14="http://schemas.microsoft.com/office/powerpoint/2010/main" val="1730625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6EE9A-7498-B29E-B440-BBF981D0D4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CF75D5-2AD3-733C-547F-A0939644C32D}"/>
              </a:ext>
            </a:extLst>
          </p:cNvPr>
          <p:cNvSpPr>
            <a:spLocks noGrp="1"/>
          </p:cNvSpPr>
          <p:nvPr>
            <p:ph type="body" sz="quarter" idx="14"/>
          </p:nvPr>
        </p:nvSpPr>
        <p:spPr/>
        <p:txBody>
          <a:bodyPr/>
          <a:lstStyle/>
          <a:p>
            <a:r>
              <a:rPr lang="en-GB" dirty="0"/>
              <a:t>Why: Some Science</a:t>
            </a:r>
          </a:p>
        </p:txBody>
      </p:sp>
      <p:pic>
        <p:nvPicPr>
          <p:cNvPr id="4" name="Picture 3">
            <a:extLst>
              <a:ext uri="{FF2B5EF4-FFF2-40B4-BE49-F238E27FC236}">
                <a16:creationId xmlns:a16="http://schemas.microsoft.com/office/drawing/2014/main" id="{915C2202-E541-CA84-FA69-0C6E01811BD9}"/>
              </a:ext>
            </a:extLst>
          </p:cNvPr>
          <p:cNvPicPr>
            <a:picLocks noChangeAspect="1"/>
          </p:cNvPicPr>
          <p:nvPr/>
        </p:nvPicPr>
        <p:blipFill>
          <a:blip r:embed="rId3"/>
          <a:srcRect l="8301" t="18258" b="28833"/>
          <a:stretch/>
        </p:blipFill>
        <p:spPr>
          <a:xfrm>
            <a:off x="411995" y="3750590"/>
            <a:ext cx="3953923" cy="3044001"/>
          </a:xfrm>
          <a:prstGeom prst="rect">
            <a:avLst/>
          </a:prstGeom>
        </p:spPr>
      </p:pic>
      <p:sp>
        <p:nvSpPr>
          <p:cNvPr id="5" name="Text Placeholder 2">
            <a:extLst>
              <a:ext uri="{FF2B5EF4-FFF2-40B4-BE49-F238E27FC236}">
                <a16:creationId xmlns:a16="http://schemas.microsoft.com/office/drawing/2014/main" id="{54EC47DD-1658-DB87-CA07-9F72FD9A2DEA}"/>
              </a:ext>
            </a:extLst>
          </p:cNvPr>
          <p:cNvSpPr txBox="1">
            <a:spLocks/>
          </p:cNvSpPr>
          <p:nvPr/>
        </p:nvSpPr>
        <p:spPr>
          <a:xfrm>
            <a:off x="3580108" y="788512"/>
            <a:ext cx="7868942" cy="1598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dirty="0"/>
          </a:p>
        </p:txBody>
      </p:sp>
      <p:sp>
        <p:nvSpPr>
          <p:cNvPr id="3" name="Text Placeholder 2">
            <a:extLst>
              <a:ext uri="{FF2B5EF4-FFF2-40B4-BE49-F238E27FC236}">
                <a16:creationId xmlns:a16="http://schemas.microsoft.com/office/drawing/2014/main" id="{C804A0B1-07D4-DFD1-23F0-C22907CBEE2C}"/>
              </a:ext>
            </a:extLst>
          </p:cNvPr>
          <p:cNvSpPr txBox="1">
            <a:spLocks/>
          </p:cNvSpPr>
          <p:nvPr/>
        </p:nvSpPr>
        <p:spPr>
          <a:xfrm>
            <a:off x="1309282" y="1548363"/>
            <a:ext cx="9806231" cy="1155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t>FSH</a:t>
            </a:r>
            <a:r>
              <a:rPr lang="en-GB" sz="3200" dirty="0"/>
              <a:t> and </a:t>
            </a:r>
            <a:r>
              <a:rPr lang="en-GB" sz="3200" b="1" dirty="0"/>
              <a:t>LH</a:t>
            </a:r>
            <a:r>
              <a:rPr lang="en-GB" sz="3200" dirty="0"/>
              <a:t> are released from the </a:t>
            </a:r>
            <a:r>
              <a:rPr lang="en-GB" sz="3200" b="1" dirty="0"/>
              <a:t>pituitary gland</a:t>
            </a:r>
            <a:r>
              <a:rPr lang="en-GB" sz="3200" dirty="0"/>
              <a:t> and </a:t>
            </a:r>
            <a:r>
              <a:rPr lang="en-GB" sz="3200" b="1" dirty="0"/>
              <a:t>act on </a:t>
            </a:r>
            <a:r>
              <a:rPr lang="en-GB" sz="3200" dirty="0"/>
              <a:t>the </a:t>
            </a:r>
            <a:r>
              <a:rPr lang="en-GB" sz="3200" b="1" dirty="0"/>
              <a:t>ovaries</a:t>
            </a:r>
            <a:r>
              <a:rPr lang="en-GB" sz="3200" dirty="0"/>
              <a:t>. </a:t>
            </a:r>
          </a:p>
        </p:txBody>
      </p:sp>
      <p:sp>
        <p:nvSpPr>
          <p:cNvPr id="9" name="Text Placeholder 2">
            <a:extLst>
              <a:ext uri="{FF2B5EF4-FFF2-40B4-BE49-F238E27FC236}">
                <a16:creationId xmlns:a16="http://schemas.microsoft.com/office/drawing/2014/main" id="{240FCCF4-90F7-A3A4-178A-44DA1C35C302}"/>
              </a:ext>
            </a:extLst>
          </p:cNvPr>
          <p:cNvSpPr txBox="1">
            <a:spLocks/>
          </p:cNvSpPr>
          <p:nvPr/>
        </p:nvSpPr>
        <p:spPr>
          <a:xfrm>
            <a:off x="4363495" y="2963195"/>
            <a:ext cx="7732362" cy="3831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indent="-458788">
              <a:buBlip>
                <a:blip r:embed="rId4"/>
              </a:buBlip>
            </a:pPr>
            <a:r>
              <a:rPr lang="en-GB" sz="3200" b="1" dirty="0"/>
              <a:t>FSH</a:t>
            </a:r>
            <a:r>
              <a:rPr lang="en-GB" sz="3200" dirty="0"/>
              <a:t> </a:t>
            </a:r>
            <a:r>
              <a:rPr lang="en-GB" sz="3200" b="1" dirty="0"/>
              <a:t>stimulates</a:t>
            </a:r>
            <a:r>
              <a:rPr lang="en-GB" sz="3200" dirty="0"/>
              <a:t> the </a:t>
            </a:r>
            <a:r>
              <a:rPr lang="en-GB" sz="3200" b="1" dirty="0"/>
              <a:t>follicles</a:t>
            </a:r>
            <a:r>
              <a:rPr lang="en-GB" sz="3200" dirty="0"/>
              <a:t> in the </a:t>
            </a:r>
            <a:r>
              <a:rPr lang="en-GB" sz="3200" b="1" dirty="0"/>
              <a:t>ovaries</a:t>
            </a:r>
            <a:r>
              <a:rPr lang="en-GB" sz="3200" dirty="0"/>
              <a:t> to </a:t>
            </a:r>
            <a:r>
              <a:rPr lang="en-GB" sz="3200" b="1" dirty="0"/>
              <a:t>produce</a:t>
            </a:r>
            <a:r>
              <a:rPr lang="en-GB" sz="3200" dirty="0"/>
              <a:t> </a:t>
            </a:r>
            <a:r>
              <a:rPr lang="en-GB" sz="3200" b="1" dirty="0"/>
              <a:t>oestrogen</a:t>
            </a:r>
            <a:r>
              <a:rPr lang="en-GB" sz="3200" dirty="0"/>
              <a:t>. </a:t>
            </a:r>
          </a:p>
          <a:p>
            <a:pPr marL="458788" indent="-458788">
              <a:buBlip>
                <a:blip r:embed="rId4"/>
              </a:buBlip>
            </a:pPr>
            <a:r>
              <a:rPr lang="en-GB" sz="3200" dirty="0"/>
              <a:t>LH stimulates the </a:t>
            </a:r>
            <a:r>
              <a:rPr lang="en-GB" sz="3200" b="1" dirty="0"/>
              <a:t>corpus luteum </a:t>
            </a:r>
            <a:r>
              <a:rPr lang="en-GB" sz="3200" dirty="0"/>
              <a:t>to </a:t>
            </a:r>
            <a:r>
              <a:rPr lang="en-GB" sz="3200" b="1" dirty="0"/>
              <a:t>produce progesterone</a:t>
            </a:r>
            <a:r>
              <a:rPr lang="en-GB" sz="3200" dirty="0"/>
              <a:t>. </a:t>
            </a:r>
          </a:p>
          <a:p>
            <a:pPr marL="458788" indent="-458788">
              <a:buBlip>
                <a:blip r:embed="rId4"/>
              </a:buBlip>
            </a:pPr>
            <a:r>
              <a:rPr lang="en-GB" sz="3200" dirty="0"/>
              <a:t>When the ovaries </a:t>
            </a:r>
            <a:r>
              <a:rPr lang="en-GB" sz="3200" b="1" dirty="0"/>
              <a:t>aren’t responding </a:t>
            </a:r>
            <a:r>
              <a:rPr lang="en-GB" sz="3200" dirty="0"/>
              <a:t>to them, </a:t>
            </a:r>
            <a:r>
              <a:rPr lang="en-GB" sz="3200" b="1" dirty="0"/>
              <a:t>more is released</a:t>
            </a:r>
            <a:r>
              <a:rPr lang="en-GB" sz="3200" dirty="0"/>
              <a:t> to try to compensate and cause a response. </a:t>
            </a:r>
          </a:p>
        </p:txBody>
      </p:sp>
    </p:spTree>
    <p:extLst>
      <p:ext uri="{BB962C8B-B14F-4D97-AF65-F5344CB8AC3E}">
        <p14:creationId xmlns:p14="http://schemas.microsoft.com/office/powerpoint/2010/main" val="369965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405780-D7C2-3BD2-CDC3-7CAFFBB6DB3D}"/>
              </a:ext>
            </a:extLst>
          </p:cNvPr>
          <p:cNvSpPr>
            <a:spLocks noGrp="1"/>
          </p:cNvSpPr>
          <p:nvPr>
            <p:ph type="body" sz="quarter" idx="14"/>
          </p:nvPr>
        </p:nvSpPr>
        <p:spPr>
          <a:xfrm>
            <a:off x="742949" y="624923"/>
            <a:ext cx="9644063" cy="742950"/>
          </a:xfrm>
        </p:spPr>
        <p:txBody>
          <a:bodyPr/>
          <a:lstStyle/>
          <a:p>
            <a:r>
              <a:rPr lang="en-HK" b="1" dirty="0"/>
              <a:t>Oestrogen</a:t>
            </a:r>
          </a:p>
          <a:p>
            <a:endParaRPr lang="en-GB" dirty="0"/>
          </a:p>
        </p:txBody>
      </p:sp>
      <p:sp>
        <p:nvSpPr>
          <p:cNvPr id="3" name="Text Placeholder 2">
            <a:extLst>
              <a:ext uri="{FF2B5EF4-FFF2-40B4-BE49-F238E27FC236}">
                <a16:creationId xmlns:a16="http://schemas.microsoft.com/office/drawing/2014/main" id="{A556936C-1960-062F-D209-BD1F3E1A93C4}"/>
              </a:ext>
            </a:extLst>
          </p:cNvPr>
          <p:cNvSpPr>
            <a:spLocks noGrp="1"/>
          </p:cNvSpPr>
          <p:nvPr>
            <p:ph type="body" sz="quarter" idx="13"/>
          </p:nvPr>
        </p:nvSpPr>
        <p:spPr>
          <a:xfrm>
            <a:off x="742949" y="1367873"/>
            <a:ext cx="10644378" cy="5164890"/>
          </a:xfrm>
        </p:spPr>
        <p:txBody>
          <a:bodyPr/>
          <a:lstStyle/>
          <a:p>
            <a:pPr marL="0" indent="0">
              <a:lnSpc>
                <a:spcPct val="100000"/>
              </a:lnSpc>
              <a:buNone/>
            </a:pPr>
            <a:r>
              <a:rPr lang="en-GB" b="1" noProof="0" dirty="0"/>
              <a:t>What is it?</a:t>
            </a:r>
          </a:p>
          <a:p>
            <a:pPr marL="0" indent="0">
              <a:lnSpc>
                <a:spcPct val="100000"/>
              </a:lnSpc>
              <a:buNone/>
            </a:pPr>
            <a:r>
              <a:rPr lang="en-GB" noProof="0" dirty="0"/>
              <a:t>A steroid hormone which exists in three forms:</a:t>
            </a:r>
          </a:p>
          <a:p>
            <a:pPr marL="0" indent="0">
              <a:lnSpc>
                <a:spcPct val="100000"/>
              </a:lnSpc>
              <a:buNone/>
            </a:pPr>
            <a:r>
              <a:rPr lang="en-GB" b="1" noProof="0" dirty="0"/>
              <a:t>Oestradiol:</a:t>
            </a:r>
            <a:r>
              <a:rPr lang="en-GB" noProof="0" dirty="0"/>
              <a:t> Dominant during reproductive years.</a:t>
            </a:r>
          </a:p>
          <a:p>
            <a:pPr marL="0" indent="0">
              <a:lnSpc>
                <a:spcPct val="100000"/>
              </a:lnSpc>
              <a:buNone/>
            </a:pPr>
            <a:r>
              <a:rPr lang="en-GB" b="1" noProof="0" dirty="0"/>
              <a:t>Oestrone:</a:t>
            </a:r>
            <a:r>
              <a:rPr lang="en-GB" noProof="0" dirty="0"/>
              <a:t> Main form after menopause.</a:t>
            </a:r>
          </a:p>
          <a:p>
            <a:pPr marL="0" indent="0">
              <a:lnSpc>
                <a:spcPct val="100000"/>
              </a:lnSpc>
              <a:buNone/>
            </a:pPr>
            <a:r>
              <a:rPr lang="en-GB" b="1" noProof="0" dirty="0"/>
              <a:t>Oestriol:</a:t>
            </a:r>
            <a:r>
              <a:rPr lang="en-GB" noProof="0" dirty="0"/>
              <a:t> Lots during pregnancy.</a:t>
            </a:r>
          </a:p>
          <a:p>
            <a:pPr marL="0" indent="0">
              <a:lnSpc>
                <a:spcPct val="100000"/>
              </a:lnSpc>
              <a:buNone/>
            </a:pPr>
            <a:endParaRPr lang="en-GB" sz="1600" b="1" noProof="0" dirty="0"/>
          </a:p>
          <a:p>
            <a:pPr marL="0" indent="0">
              <a:lnSpc>
                <a:spcPct val="100000"/>
              </a:lnSpc>
              <a:buNone/>
            </a:pPr>
            <a:r>
              <a:rPr lang="en-GB" b="1" noProof="0" dirty="0"/>
              <a:t>What does it do?</a:t>
            </a:r>
            <a:endParaRPr lang="en-GB" noProof="0" dirty="0"/>
          </a:p>
          <a:p>
            <a:pPr marL="925513" lvl="1" indent="-468313">
              <a:lnSpc>
                <a:spcPct val="100000"/>
              </a:lnSpc>
              <a:buBlip>
                <a:blip r:embed="rId3"/>
              </a:buBlip>
            </a:pPr>
            <a:r>
              <a:rPr lang="en-GB" sz="2800" b="1" noProof="0" dirty="0"/>
              <a:t>Regulates</a:t>
            </a:r>
            <a:r>
              <a:rPr lang="en-GB" sz="2800" noProof="0" dirty="0"/>
              <a:t> the </a:t>
            </a:r>
            <a:r>
              <a:rPr lang="en-GB" sz="2800" b="1" noProof="0" dirty="0"/>
              <a:t>menstrual cycle</a:t>
            </a:r>
            <a:r>
              <a:rPr lang="en-GB" sz="2800" noProof="0" dirty="0"/>
              <a:t> and supports </a:t>
            </a:r>
            <a:r>
              <a:rPr lang="en-GB" sz="2800" b="1" noProof="0" dirty="0"/>
              <a:t>heart</a:t>
            </a:r>
            <a:r>
              <a:rPr lang="en-GB" sz="2800" noProof="0" dirty="0"/>
              <a:t>, </a:t>
            </a:r>
            <a:r>
              <a:rPr lang="en-GB" sz="2800" b="1" noProof="0" dirty="0"/>
              <a:t>bone</a:t>
            </a:r>
            <a:r>
              <a:rPr lang="en-GB" sz="2800" noProof="0" dirty="0"/>
              <a:t>, and </a:t>
            </a:r>
            <a:r>
              <a:rPr lang="en-GB" sz="2800" b="1" noProof="0" dirty="0"/>
              <a:t>brain</a:t>
            </a:r>
            <a:r>
              <a:rPr lang="en-GB" sz="2800" noProof="0" dirty="0"/>
              <a:t> </a:t>
            </a:r>
            <a:r>
              <a:rPr lang="en-GB" sz="2800" b="1" noProof="0" dirty="0"/>
              <a:t>health</a:t>
            </a:r>
            <a:r>
              <a:rPr lang="en-GB" sz="2800" noProof="0" dirty="0"/>
              <a:t>.</a:t>
            </a:r>
          </a:p>
          <a:p>
            <a:pPr marL="925513" lvl="1" indent="-468313">
              <a:lnSpc>
                <a:spcPct val="100000"/>
              </a:lnSpc>
              <a:buBlip>
                <a:blip r:embed="rId3"/>
              </a:buBlip>
            </a:pPr>
            <a:r>
              <a:rPr lang="en-GB" sz="2800" noProof="0" dirty="0"/>
              <a:t>Maintains </a:t>
            </a:r>
            <a:r>
              <a:rPr lang="en-GB" sz="2800" b="1" noProof="0" dirty="0"/>
              <a:t>skin elasticity </a:t>
            </a:r>
            <a:r>
              <a:rPr lang="en-GB" sz="2800" noProof="0" dirty="0"/>
              <a:t>and </a:t>
            </a:r>
            <a:r>
              <a:rPr lang="en-GB" sz="2800" b="1" noProof="0" dirty="0"/>
              <a:t>hydration</a:t>
            </a:r>
            <a:r>
              <a:rPr lang="en-GB" sz="2800" noProof="0" dirty="0"/>
              <a:t>.</a:t>
            </a:r>
            <a:endParaRPr lang="en-GB" b="1" noProof="0" dirty="0"/>
          </a:p>
        </p:txBody>
      </p:sp>
    </p:spTree>
    <p:extLst>
      <p:ext uri="{BB962C8B-B14F-4D97-AF65-F5344CB8AC3E}">
        <p14:creationId xmlns:p14="http://schemas.microsoft.com/office/powerpoint/2010/main" val="344922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AA36A-AF6E-180D-6D79-D7D2C49FE21E}"/>
              </a:ext>
            </a:extLst>
          </p:cNvPr>
          <p:cNvSpPr>
            <a:spLocks noGrp="1"/>
          </p:cNvSpPr>
          <p:nvPr>
            <p:ph type="body" sz="quarter" idx="14"/>
          </p:nvPr>
        </p:nvSpPr>
        <p:spPr/>
        <p:txBody>
          <a:bodyPr/>
          <a:lstStyle/>
          <a:p>
            <a:r>
              <a:rPr lang="en-GB" noProof="0" dirty="0"/>
              <a:t>Oestrogen</a:t>
            </a:r>
          </a:p>
        </p:txBody>
      </p:sp>
      <p:sp>
        <p:nvSpPr>
          <p:cNvPr id="3" name="Text Placeholder 2">
            <a:extLst>
              <a:ext uri="{FF2B5EF4-FFF2-40B4-BE49-F238E27FC236}">
                <a16:creationId xmlns:a16="http://schemas.microsoft.com/office/drawing/2014/main" id="{B55CEFDE-FEC5-F57C-76F0-081C18C96167}"/>
              </a:ext>
            </a:extLst>
          </p:cNvPr>
          <p:cNvSpPr>
            <a:spLocks noGrp="1"/>
          </p:cNvSpPr>
          <p:nvPr>
            <p:ph type="body" sz="quarter" idx="13"/>
          </p:nvPr>
        </p:nvSpPr>
        <p:spPr>
          <a:xfrm>
            <a:off x="5657850" y="865161"/>
            <a:ext cx="6216035" cy="4482816"/>
          </a:xfrm>
        </p:spPr>
        <p:txBody>
          <a:bodyPr/>
          <a:lstStyle/>
          <a:p>
            <a:pPr marL="0" indent="0">
              <a:lnSpc>
                <a:spcPct val="100000"/>
              </a:lnSpc>
              <a:buNone/>
            </a:pPr>
            <a:r>
              <a:rPr lang="en-HK" b="1" dirty="0"/>
              <a:t>Effects of Declining Oestrogen:</a:t>
            </a:r>
            <a:endParaRPr lang="en-HK" dirty="0"/>
          </a:p>
          <a:p>
            <a:pPr marL="927100" lvl="1" indent="-469900">
              <a:lnSpc>
                <a:spcPct val="100000"/>
              </a:lnSpc>
              <a:buBlip>
                <a:blip r:embed="rId3"/>
              </a:buBlip>
            </a:pPr>
            <a:r>
              <a:rPr lang="en-HK" sz="2800" dirty="0"/>
              <a:t>Hot flushes and night sweats.</a:t>
            </a:r>
          </a:p>
          <a:p>
            <a:pPr marL="927100" lvl="1" indent="-469900">
              <a:lnSpc>
                <a:spcPct val="100000"/>
              </a:lnSpc>
              <a:buBlip>
                <a:blip r:embed="rId3"/>
              </a:buBlip>
            </a:pPr>
            <a:r>
              <a:rPr lang="en-HK" sz="2800" dirty="0"/>
              <a:t>Vaginal dryness and discomfort.</a:t>
            </a:r>
          </a:p>
          <a:p>
            <a:pPr marL="927100" lvl="1" indent="-469900">
              <a:lnSpc>
                <a:spcPct val="100000"/>
              </a:lnSpc>
              <a:buBlip>
                <a:blip r:embed="rId3"/>
              </a:buBlip>
            </a:pPr>
            <a:r>
              <a:rPr lang="en-HK" sz="2800" dirty="0"/>
              <a:t>Mood swings and increased anxiety.</a:t>
            </a:r>
          </a:p>
          <a:p>
            <a:pPr marL="927100" lvl="1" indent="-469900">
              <a:lnSpc>
                <a:spcPct val="100000"/>
              </a:lnSpc>
              <a:buBlip>
                <a:blip r:embed="rId3"/>
              </a:buBlip>
            </a:pPr>
            <a:r>
              <a:rPr lang="en-HK" sz="2800" dirty="0"/>
              <a:t>Cognitive changes: memory issues and brain fog.</a:t>
            </a:r>
          </a:p>
          <a:p>
            <a:pPr marL="927100" lvl="1" indent="-469900">
              <a:lnSpc>
                <a:spcPct val="100000"/>
              </a:lnSpc>
              <a:buBlip>
                <a:blip r:embed="rId3"/>
              </a:buBlip>
            </a:pPr>
            <a:r>
              <a:rPr lang="en-HK" sz="2800" dirty="0"/>
              <a:t>Increased risk of osteoporosis and cardiovascular disease.</a:t>
            </a:r>
          </a:p>
          <a:p>
            <a:endParaRPr lang="en-US" dirty="0"/>
          </a:p>
        </p:txBody>
      </p:sp>
      <p:pic>
        <p:nvPicPr>
          <p:cNvPr id="5" name="Picture 4">
            <a:extLst>
              <a:ext uri="{FF2B5EF4-FFF2-40B4-BE49-F238E27FC236}">
                <a16:creationId xmlns:a16="http://schemas.microsoft.com/office/drawing/2014/main" id="{39D479E6-4700-0DC3-D757-2A37C7402DFE}"/>
              </a:ext>
            </a:extLst>
          </p:cNvPr>
          <p:cNvPicPr>
            <a:picLocks noChangeAspect="1"/>
          </p:cNvPicPr>
          <p:nvPr/>
        </p:nvPicPr>
        <p:blipFill>
          <a:blip r:embed="rId4"/>
          <a:srcRect l="8301" t="18258" b="28833"/>
          <a:stretch/>
        </p:blipFill>
        <p:spPr>
          <a:xfrm>
            <a:off x="438356" y="2351136"/>
            <a:ext cx="5657644" cy="4355642"/>
          </a:xfrm>
          <a:prstGeom prst="rect">
            <a:avLst/>
          </a:prstGeom>
        </p:spPr>
      </p:pic>
      <p:sp>
        <p:nvSpPr>
          <p:cNvPr id="4" name="Arrow: Left 6">
            <a:extLst>
              <a:ext uri="{FF2B5EF4-FFF2-40B4-BE49-F238E27FC236}">
                <a16:creationId xmlns:a16="http://schemas.microsoft.com/office/drawing/2014/main" id="{4079B55A-F626-0A74-9C77-28BFA9E9165F}"/>
              </a:ext>
            </a:extLst>
          </p:cNvPr>
          <p:cNvSpPr/>
          <p:nvPr/>
        </p:nvSpPr>
        <p:spPr>
          <a:xfrm rot="19008077">
            <a:off x="2069695" y="2611668"/>
            <a:ext cx="1956816" cy="477361"/>
          </a:xfrm>
          <a:prstGeom prst="leftArrow">
            <a:avLst/>
          </a:prstGeom>
          <a:solidFill>
            <a:srgbClr val="C3A48C"/>
          </a:solidFill>
          <a:ln>
            <a:solidFill>
              <a:srgbClr val="15195D"/>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9641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03B24C-D58C-A133-4CE1-43BEADE945FD}"/>
              </a:ext>
            </a:extLst>
          </p:cNvPr>
          <p:cNvSpPr>
            <a:spLocks noGrp="1"/>
          </p:cNvSpPr>
          <p:nvPr>
            <p:ph type="body" sz="quarter" idx="14"/>
          </p:nvPr>
        </p:nvSpPr>
        <p:spPr>
          <a:xfrm>
            <a:off x="742949" y="624923"/>
            <a:ext cx="10372725" cy="742950"/>
          </a:xfrm>
        </p:spPr>
        <p:txBody>
          <a:bodyPr/>
          <a:lstStyle/>
          <a:p>
            <a:r>
              <a:rPr lang="en-HK" b="1" dirty="0"/>
              <a:t>Progesterone</a:t>
            </a:r>
          </a:p>
          <a:p>
            <a:endParaRPr lang="en-GB" dirty="0"/>
          </a:p>
        </p:txBody>
      </p:sp>
      <p:sp>
        <p:nvSpPr>
          <p:cNvPr id="3" name="Text Placeholder 2">
            <a:extLst>
              <a:ext uri="{FF2B5EF4-FFF2-40B4-BE49-F238E27FC236}">
                <a16:creationId xmlns:a16="http://schemas.microsoft.com/office/drawing/2014/main" id="{315A5E24-9260-E5C4-8BB0-D37CB56E2547}"/>
              </a:ext>
            </a:extLst>
          </p:cNvPr>
          <p:cNvSpPr>
            <a:spLocks noGrp="1"/>
          </p:cNvSpPr>
          <p:nvPr>
            <p:ph type="body" sz="quarter" idx="13"/>
          </p:nvPr>
        </p:nvSpPr>
        <p:spPr>
          <a:xfrm>
            <a:off x="742950" y="1664532"/>
            <a:ext cx="10644378" cy="4950581"/>
          </a:xfrm>
        </p:spPr>
        <p:txBody>
          <a:bodyPr/>
          <a:lstStyle/>
          <a:p>
            <a:pPr marL="0" indent="0">
              <a:lnSpc>
                <a:spcPct val="100000"/>
              </a:lnSpc>
              <a:buNone/>
            </a:pPr>
            <a:r>
              <a:rPr lang="en-US" b="1" dirty="0"/>
              <a:t>What is it?</a:t>
            </a:r>
          </a:p>
          <a:p>
            <a:pPr marL="0" indent="0">
              <a:lnSpc>
                <a:spcPct val="100000"/>
              </a:lnSpc>
              <a:buNone/>
            </a:pPr>
            <a:r>
              <a:rPr lang="en-US" dirty="0"/>
              <a:t>A steroid hormone. It is also produced in smaller amounts by the adrenal glands.</a:t>
            </a:r>
          </a:p>
          <a:p>
            <a:pPr marL="0" indent="0">
              <a:lnSpc>
                <a:spcPct val="100000"/>
              </a:lnSpc>
              <a:buNone/>
            </a:pPr>
            <a:endParaRPr lang="en-US" b="1" dirty="0"/>
          </a:p>
          <a:p>
            <a:pPr marL="0" indent="0">
              <a:lnSpc>
                <a:spcPct val="100000"/>
              </a:lnSpc>
              <a:buNone/>
            </a:pPr>
            <a:r>
              <a:rPr lang="en-HK" b="1" dirty="0"/>
              <a:t>What does it do?</a:t>
            </a:r>
            <a:endParaRPr lang="en-HK" dirty="0"/>
          </a:p>
          <a:p>
            <a:pPr marL="742950" lvl="1" indent="-285750">
              <a:lnSpc>
                <a:spcPct val="100000"/>
              </a:lnSpc>
              <a:buFont typeface="Arial" panose="020B0604020202020204" pitchFamily="34" charset="0"/>
              <a:buChar char="•"/>
            </a:pPr>
            <a:r>
              <a:rPr lang="en-HK" sz="2800" b="1" dirty="0"/>
              <a:t>Regulates</a:t>
            </a:r>
            <a:r>
              <a:rPr lang="en-HK" sz="2800" dirty="0"/>
              <a:t> the menstrual </a:t>
            </a:r>
            <a:r>
              <a:rPr lang="en-HK" sz="2800" b="1" dirty="0"/>
              <a:t>cycle</a:t>
            </a:r>
            <a:r>
              <a:rPr lang="en-HK" sz="2800" dirty="0"/>
              <a:t> and supports </a:t>
            </a:r>
            <a:r>
              <a:rPr lang="en-HK" sz="2800" b="1" dirty="0"/>
              <a:t>sleep</a:t>
            </a:r>
            <a:r>
              <a:rPr lang="en-HK" sz="2800" dirty="0"/>
              <a:t>.</a:t>
            </a:r>
          </a:p>
          <a:p>
            <a:pPr marL="742950" lvl="1" indent="-285750">
              <a:lnSpc>
                <a:spcPct val="100000"/>
              </a:lnSpc>
              <a:buFont typeface="Arial" panose="020B0604020202020204" pitchFamily="34" charset="0"/>
              <a:buChar char="•"/>
            </a:pPr>
            <a:r>
              <a:rPr lang="en-US" sz="2800" dirty="0"/>
              <a:t>Prepares the uterus for </a:t>
            </a:r>
            <a:r>
              <a:rPr lang="en-US" sz="2800" b="1" dirty="0"/>
              <a:t>pregnancy</a:t>
            </a:r>
            <a:r>
              <a:rPr lang="en-US" sz="2800" dirty="0"/>
              <a:t> and supports </a:t>
            </a:r>
            <a:r>
              <a:rPr lang="en-US" sz="2800" b="1" dirty="0"/>
              <a:t>early</a:t>
            </a:r>
            <a:r>
              <a:rPr lang="en-US" sz="2800" dirty="0"/>
              <a:t> </a:t>
            </a:r>
            <a:r>
              <a:rPr lang="en-US" sz="2800" b="1" dirty="0"/>
              <a:t>fetal development</a:t>
            </a:r>
            <a:r>
              <a:rPr lang="en-US" sz="2800" dirty="0"/>
              <a:t>.</a:t>
            </a:r>
          </a:p>
          <a:p>
            <a:pPr marL="742950" lvl="1" indent="-285750">
              <a:lnSpc>
                <a:spcPct val="100000"/>
              </a:lnSpc>
              <a:buFont typeface="Arial" panose="020B0604020202020204" pitchFamily="34" charset="0"/>
              <a:buChar char="•"/>
            </a:pPr>
            <a:r>
              <a:rPr lang="en-HK" sz="2800" b="1" dirty="0"/>
              <a:t>Balances</a:t>
            </a:r>
            <a:r>
              <a:rPr lang="en-HK" sz="2800" dirty="0"/>
              <a:t> the </a:t>
            </a:r>
            <a:r>
              <a:rPr lang="en-HK" sz="2800" b="1" dirty="0"/>
              <a:t>effects</a:t>
            </a:r>
            <a:r>
              <a:rPr lang="en-HK" sz="2800" dirty="0"/>
              <a:t> of </a:t>
            </a:r>
            <a:r>
              <a:rPr lang="en-HK" sz="2800" b="1" dirty="0"/>
              <a:t>oestrogen</a:t>
            </a:r>
            <a:r>
              <a:rPr lang="en-HK" sz="2800" dirty="0"/>
              <a:t>.</a:t>
            </a:r>
          </a:p>
          <a:p>
            <a:pPr marL="0" indent="0">
              <a:lnSpc>
                <a:spcPct val="100000"/>
              </a:lnSpc>
              <a:buNone/>
            </a:pPr>
            <a:endParaRPr lang="en-HK" b="1" dirty="0"/>
          </a:p>
          <a:p>
            <a:pPr>
              <a:lnSpc>
                <a:spcPct val="100000"/>
              </a:lnSpc>
            </a:pPr>
            <a:endParaRPr lang="en-GB" dirty="0"/>
          </a:p>
        </p:txBody>
      </p:sp>
    </p:spTree>
    <p:extLst>
      <p:ext uri="{BB962C8B-B14F-4D97-AF65-F5344CB8AC3E}">
        <p14:creationId xmlns:p14="http://schemas.microsoft.com/office/powerpoint/2010/main" val="2566296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D764EA-9494-6413-6F2C-27F78240A406}"/>
              </a:ext>
            </a:extLst>
          </p:cNvPr>
          <p:cNvSpPr>
            <a:spLocks noGrp="1"/>
          </p:cNvSpPr>
          <p:nvPr>
            <p:ph type="body" sz="quarter" idx="14"/>
          </p:nvPr>
        </p:nvSpPr>
        <p:spPr/>
        <p:txBody>
          <a:bodyPr/>
          <a:lstStyle/>
          <a:p>
            <a:r>
              <a:rPr lang="en-US" dirty="0"/>
              <a:t>Progesterone</a:t>
            </a:r>
          </a:p>
        </p:txBody>
      </p:sp>
      <p:sp>
        <p:nvSpPr>
          <p:cNvPr id="3" name="Text Placeholder 2">
            <a:extLst>
              <a:ext uri="{FF2B5EF4-FFF2-40B4-BE49-F238E27FC236}">
                <a16:creationId xmlns:a16="http://schemas.microsoft.com/office/drawing/2014/main" id="{5B4A9390-46DC-B81A-5634-6330F09B6E24}"/>
              </a:ext>
            </a:extLst>
          </p:cNvPr>
          <p:cNvSpPr>
            <a:spLocks noGrp="1"/>
          </p:cNvSpPr>
          <p:nvPr>
            <p:ph type="body" sz="quarter" idx="13"/>
          </p:nvPr>
        </p:nvSpPr>
        <p:spPr>
          <a:xfrm>
            <a:off x="6096000" y="1321741"/>
            <a:ext cx="5819806" cy="4716452"/>
          </a:xfrm>
        </p:spPr>
        <p:txBody>
          <a:bodyPr/>
          <a:lstStyle/>
          <a:p>
            <a:pPr marL="0" indent="0">
              <a:lnSpc>
                <a:spcPct val="100000"/>
              </a:lnSpc>
              <a:buNone/>
            </a:pPr>
            <a:r>
              <a:rPr lang="en-GB" b="1" noProof="1"/>
              <a:t>Effects of Declining Progesterone:</a:t>
            </a:r>
            <a:endParaRPr lang="en-GB" noProof="1"/>
          </a:p>
          <a:p>
            <a:pPr marL="927100" lvl="1" indent="-469900">
              <a:lnSpc>
                <a:spcPct val="100000"/>
              </a:lnSpc>
              <a:buBlip>
                <a:blip r:embed="rId3"/>
              </a:buBlip>
            </a:pPr>
            <a:r>
              <a:rPr lang="en-GB" sz="2800" noProof="1"/>
              <a:t>Irregular and heavier menstrual cycles</a:t>
            </a:r>
          </a:p>
          <a:p>
            <a:pPr marL="927100" lvl="1" indent="-469900">
              <a:lnSpc>
                <a:spcPct val="100000"/>
              </a:lnSpc>
              <a:buBlip>
                <a:blip r:embed="rId3"/>
              </a:buBlip>
            </a:pPr>
            <a:r>
              <a:rPr lang="en-GB" sz="2800" noProof="1"/>
              <a:t>Sleep disturbances and insomnia</a:t>
            </a:r>
          </a:p>
          <a:p>
            <a:pPr marL="927100" lvl="1" indent="-469900">
              <a:lnSpc>
                <a:spcPct val="100000"/>
              </a:lnSpc>
              <a:buBlip>
                <a:blip r:embed="rId3"/>
              </a:buBlip>
            </a:pPr>
            <a:r>
              <a:rPr lang="en-GB" sz="2800" noProof="1"/>
              <a:t>Increased anxiety and irritability</a:t>
            </a:r>
          </a:p>
          <a:p>
            <a:pPr marL="927100" lvl="1" indent="-469900">
              <a:lnSpc>
                <a:spcPct val="100000"/>
              </a:lnSpc>
              <a:buBlip>
                <a:blip r:embed="rId3"/>
              </a:buBlip>
            </a:pPr>
            <a:r>
              <a:rPr lang="en-GB" sz="2800" noProof="1"/>
              <a:t>Heightened sensitivity to stress</a:t>
            </a:r>
          </a:p>
        </p:txBody>
      </p:sp>
      <p:pic>
        <p:nvPicPr>
          <p:cNvPr id="5" name="Picture 4">
            <a:extLst>
              <a:ext uri="{FF2B5EF4-FFF2-40B4-BE49-F238E27FC236}">
                <a16:creationId xmlns:a16="http://schemas.microsoft.com/office/drawing/2014/main" id="{9FCDABFF-5189-400E-BB99-624DE01F4EDC}"/>
              </a:ext>
            </a:extLst>
          </p:cNvPr>
          <p:cNvPicPr>
            <a:picLocks noChangeAspect="1"/>
          </p:cNvPicPr>
          <p:nvPr/>
        </p:nvPicPr>
        <p:blipFill>
          <a:blip r:embed="rId4"/>
          <a:srcRect l="8301" t="18258" b="28833"/>
          <a:stretch/>
        </p:blipFill>
        <p:spPr>
          <a:xfrm>
            <a:off x="438356" y="2351136"/>
            <a:ext cx="5657644" cy="4355642"/>
          </a:xfrm>
          <a:prstGeom prst="rect">
            <a:avLst/>
          </a:prstGeom>
        </p:spPr>
      </p:pic>
      <p:sp>
        <p:nvSpPr>
          <p:cNvPr id="7" name="Arrow: Left 6">
            <a:extLst>
              <a:ext uri="{FF2B5EF4-FFF2-40B4-BE49-F238E27FC236}">
                <a16:creationId xmlns:a16="http://schemas.microsoft.com/office/drawing/2014/main" id="{16F70A09-15C8-F05D-5660-E406A1A63439}"/>
              </a:ext>
            </a:extLst>
          </p:cNvPr>
          <p:cNvSpPr/>
          <p:nvPr/>
        </p:nvSpPr>
        <p:spPr>
          <a:xfrm rot="19008077">
            <a:off x="2015040" y="3583219"/>
            <a:ext cx="1956816" cy="477361"/>
          </a:xfrm>
          <a:prstGeom prst="leftArrow">
            <a:avLst/>
          </a:prstGeom>
          <a:solidFill>
            <a:srgbClr val="C3A48C"/>
          </a:solidFill>
          <a:ln>
            <a:solidFill>
              <a:srgbClr val="15195D"/>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1966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D562F-99BF-2E60-319F-37D9AF1DE0A2}"/>
              </a:ext>
            </a:extLst>
          </p:cNvPr>
          <p:cNvSpPr>
            <a:spLocks noGrp="1"/>
          </p:cNvSpPr>
          <p:nvPr>
            <p:ph type="body" sz="quarter" idx="14"/>
          </p:nvPr>
        </p:nvSpPr>
        <p:spPr>
          <a:xfrm>
            <a:off x="742950" y="624923"/>
            <a:ext cx="10415588" cy="742950"/>
          </a:xfrm>
        </p:spPr>
        <p:txBody>
          <a:bodyPr/>
          <a:lstStyle/>
          <a:p>
            <a:r>
              <a:rPr lang="en-HK" b="1" dirty="0"/>
              <a:t>Testosterone</a:t>
            </a:r>
          </a:p>
          <a:p>
            <a:endParaRPr lang="en-GB" dirty="0"/>
          </a:p>
        </p:txBody>
      </p:sp>
      <p:sp>
        <p:nvSpPr>
          <p:cNvPr id="3" name="Text Placeholder 2">
            <a:extLst>
              <a:ext uri="{FF2B5EF4-FFF2-40B4-BE49-F238E27FC236}">
                <a16:creationId xmlns:a16="http://schemas.microsoft.com/office/drawing/2014/main" id="{70EA7B29-E0D3-F339-7BE1-5A4319B03D35}"/>
              </a:ext>
            </a:extLst>
          </p:cNvPr>
          <p:cNvSpPr>
            <a:spLocks noGrp="1"/>
          </p:cNvSpPr>
          <p:nvPr>
            <p:ph type="body" sz="quarter" idx="13"/>
          </p:nvPr>
        </p:nvSpPr>
        <p:spPr>
          <a:xfrm>
            <a:off x="5889192" y="2920772"/>
            <a:ext cx="6147037" cy="3061627"/>
          </a:xfrm>
        </p:spPr>
        <p:txBody>
          <a:bodyPr/>
          <a:lstStyle/>
          <a:p>
            <a:pPr marL="0" indent="0">
              <a:lnSpc>
                <a:spcPct val="100000"/>
              </a:lnSpc>
              <a:buNone/>
            </a:pPr>
            <a:r>
              <a:rPr lang="en-HK" b="1" dirty="0"/>
              <a:t>Effects of Declining Testosterone:</a:t>
            </a:r>
            <a:endParaRPr lang="en-HK" dirty="0"/>
          </a:p>
          <a:p>
            <a:pPr marL="901700" lvl="1" indent="-444500">
              <a:lnSpc>
                <a:spcPct val="100000"/>
              </a:lnSpc>
              <a:buBlip>
                <a:blip r:embed="rId3"/>
              </a:buBlip>
            </a:pPr>
            <a:r>
              <a:rPr lang="en-HK" sz="2800" dirty="0"/>
              <a:t>Reduced energy and motivation.</a:t>
            </a:r>
          </a:p>
          <a:p>
            <a:pPr marL="901700" lvl="1" indent="-444500">
              <a:lnSpc>
                <a:spcPct val="100000"/>
              </a:lnSpc>
              <a:buBlip>
                <a:blip r:embed="rId3"/>
              </a:buBlip>
            </a:pPr>
            <a:r>
              <a:rPr lang="en-HK" sz="2800" dirty="0"/>
              <a:t>Decreased libido.</a:t>
            </a:r>
          </a:p>
          <a:p>
            <a:pPr marL="901700" lvl="1" indent="-444500">
              <a:lnSpc>
                <a:spcPct val="100000"/>
              </a:lnSpc>
              <a:buBlip>
                <a:blip r:embed="rId3"/>
              </a:buBlip>
            </a:pPr>
            <a:r>
              <a:rPr lang="en-HK" sz="2800" dirty="0"/>
              <a:t>Loss of muscle strength.</a:t>
            </a:r>
          </a:p>
          <a:p>
            <a:pPr marL="0" indent="0">
              <a:lnSpc>
                <a:spcPct val="100000"/>
              </a:lnSpc>
              <a:buNone/>
            </a:pPr>
            <a:endParaRPr lang="en-GB" dirty="0"/>
          </a:p>
        </p:txBody>
      </p:sp>
      <p:pic>
        <p:nvPicPr>
          <p:cNvPr id="5" name="Picture 4">
            <a:extLst>
              <a:ext uri="{FF2B5EF4-FFF2-40B4-BE49-F238E27FC236}">
                <a16:creationId xmlns:a16="http://schemas.microsoft.com/office/drawing/2014/main" id="{71CD11F7-E31D-733A-5A9E-A234FD0AFDC3}"/>
              </a:ext>
            </a:extLst>
          </p:cNvPr>
          <p:cNvPicPr>
            <a:picLocks noChangeAspect="1"/>
          </p:cNvPicPr>
          <p:nvPr/>
        </p:nvPicPr>
        <p:blipFill>
          <a:blip r:embed="rId4"/>
          <a:srcRect l="8301" t="18258" b="28833"/>
          <a:stretch/>
        </p:blipFill>
        <p:spPr>
          <a:xfrm>
            <a:off x="512336" y="2765951"/>
            <a:ext cx="5134848" cy="3953158"/>
          </a:xfrm>
          <a:prstGeom prst="rect">
            <a:avLst/>
          </a:prstGeom>
        </p:spPr>
      </p:pic>
      <p:sp>
        <p:nvSpPr>
          <p:cNvPr id="7" name="Text Placeholder 2">
            <a:extLst>
              <a:ext uri="{FF2B5EF4-FFF2-40B4-BE49-F238E27FC236}">
                <a16:creationId xmlns:a16="http://schemas.microsoft.com/office/drawing/2014/main" id="{7B95BA66-42EE-936F-A853-18C01B1AD53E}"/>
              </a:ext>
            </a:extLst>
          </p:cNvPr>
          <p:cNvSpPr txBox="1">
            <a:spLocks/>
          </p:cNvSpPr>
          <p:nvPr/>
        </p:nvSpPr>
        <p:spPr>
          <a:xfrm>
            <a:off x="742949" y="1402941"/>
            <a:ext cx="10292487" cy="10630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HK" b="1" dirty="0"/>
              <a:t>What does it do?</a:t>
            </a:r>
            <a:endParaRPr lang="en-HK" dirty="0"/>
          </a:p>
          <a:p>
            <a:pPr marL="457200" lvl="1" indent="0">
              <a:lnSpc>
                <a:spcPct val="100000"/>
              </a:lnSpc>
              <a:buFont typeface="Arial" panose="020B0604020202020204" pitchFamily="34" charset="0"/>
              <a:buNone/>
            </a:pPr>
            <a:r>
              <a:rPr lang="en-HK" sz="2800" dirty="0"/>
              <a:t>Supports </a:t>
            </a:r>
            <a:r>
              <a:rPr lang="en-HK" sz="2800" b="1" dirty="0"/>
              <a:t>muscle</a:t>
            </a:r>
            <a:r>
              <a:rPr lang="en-HK" sz="2800" dirty="0"/>
              <a:t> mass, </a:t>
            </a:r>
            <a:r>
              <a:rPr lang="en-HK" sz="2800" b="1" dirty="0"/>
              <a:t>libido</a:t>
            </a:r>
            <a:r>
              <a:rPr lang="en-HK" sz="2800" dirty="0"/>
              <a:t>, and </a:t>
            </a:r>
            <a:r>
              <a:rPr lang="en-HK" sz="2800" b="1" dirty="0"/>
              <a:t>energy</a:t>
            </a:r>
            <a:r>
              <a:rPr lang="en-HK" sz="2800" dirty="0"/>
              <a:t> levels.</a:t>
            </a:r>
          </a:p>
          <a:p>
            <a:pPr marL="0" indent="0">
              <a:lnSpc>
                <a:spcPct val="100000"/>
              </a:lnSpc>
              <a:buFont typeface="Arial" panose="020B0604020202020204" pitchFamily="34" charset="0"/>
              <a:buNone/>
            </a:pPr>
            <a:endParaRPr lang="en-HK" b="1" dirty="0"/>
          </a:p>
          <a:p>
            <a:pPr marL="0" indent="0">
              <a:lnSpc>
                <a:spcPct val="100000"/>
              </a:lnSpc>
              <a:buFont typeface="Arial" panose="020B0604020202020204" pitchFamily="34" charset="0"/>
              <a:buNone/>
            </a:pPr>
            <a:endParaRPr lang="en-GB" dirty="0"/>
          </a:p>
        </p:txBody>
      </p:sp>
      <p:sp>
        <p:nvSpPr>
          <p:cNvPr id="4" name="Arrow: Left 6">
            <a:extLst>
              <a:ext uri="{FF2B5EF4-FFF2-40B4-BE49-F238E27FC236}">
                <a16:creationId xmlns:a16="http://schemas.microsoft.com/office/drawing/2014/main" id="{98E8828A-6104-AFEB-D7C8-3F3486D49F14}"/>
              </a:ext>
            </a:extLst>
          </p:cNvPr>
          <p:cNvSpPr/>
          <p:nvPr/>
        </p:nvSpPr>
        <p:spPr>
          <a:xfrm rot="19008077">
            <a:off x="3158039" y="4344060"/>
            <a:ext cx="1956816" cy="477361"/>
          </a:xfrm>
          <a:prstGeom prst="leftArrow">
            <a:avLst/>
          </a:prstGeom>
          <a:solidFill>
            <a:srgbClr val="C3A48C"/>
          </a:solidFill>
          <a:ln>
            <a:solidFill>
              <a:srgbClr val="15195D"/>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420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87E255-AF1E-623A-0F63-CF6E8D39B2A2}"/>
              </a:ext>
            </a:extLst>
          </p:cNvPr>
          <p:cNvSpPr>
            <a:spLocks noGrp="1"/>
          </p:cNvSpPr>
          <p:nvPr>
            <p:ph type="body" sz="quarter" idx="14"/>
          </p:nvPr>
        </p:nvSpPr>
        <p:spPr/>
        <p:txBody>
          <a:bodyPr/>
          <a:lstStyle/>
          <a:p>
            <a:r>
              <a:rPr lang="en-GB" dirty="0"/>
              <a:t>Disclaimer:</a:t>
            </a:r>
          </a:p>
        </p:txBody>
      </p:sp>
      <p:sp>
        <p:nvSpPr>
          <p:cNvPr id="3" name="Text Placeholder 2">
            <a:extLst>
              <a:ext uri="{FF2B5EF4-FFF2-40B4-BE49-F238E27FC236}">
                <a16:creationId xmlns:a16="http://schemas.microsoft.com/office/drawing/2014/main" id="{B1177E71-1FF9-61FC-3F6C-32A2AE618CBD}"/>
              </a:ext>
            </a:extLst>
          </p:cNvPr>
          <p:cNvSpPr>
            <a:spLocks noGrp="1"/>
          </p:cNvSpPr>
          <p:nvPr>
            <p:ph type="body" sz="quarter" idx="13"/>
          </p:nvPr>
        </p:nvSpPr>
        <p:spPr>
          <a:xfrm>
            <a:off x="742950" y="1367873"/>
            <a:ext cx="8829676" cy="5361540"/>
          </a:xfrm>
        </p:spPr>
        <p:txBody>
          <a:bodyPr/>
          <a:lstStyle/>
          <a:p>
            <a:pPr marL="0" indent="0" algn="ctr">
              <a:buNone/>
            </a:pPr>
            <a:r>
              <a:rPr lang="en-HK" sz="3200" dirty="0"/>
              <a:t>I am </a:t>
            </a:r>
            <a:r>
              <a:rPr lang="en-HK" sz="3200" b="1" dirty="0"/>
              <a:t>not medically trained</a:t>
            </a:r>
            <a:r>
              <a:rPr lang="en-HK" sz="3200" dirty="0"/>
              <a:t>. </a:t>
            </a:r>
          </a:p>
          <a:p>
            <a:pPr marL="0" indent="0" algn="ctr">
              <a:buNone/>
            </a:pPr>
            <a:r>
              <a:rPr lang="en-HK" sz="3200" dirty="0"/>
              <a:t>My insights are drawn from my background in </a:t>
            </a:r>
            <a:r>
              <a:rPr lang="en-HK" sz="3200" b="1" dirty="0"/>
              <a:t>science</a:t>
            </a:r>
            <a:r>
              <a:rPr lang="en-HK" sz="3200" dirty="0"/>
              <a:t> (BSc, MSc), my personal </a:t>
            </a:r>
            <a:r>
              <a:rPr lang="en-HK" sz="3200" b="1" dirty="0"/>
              <a:t>experience</a:t>
            </a:r>
            <a:r>
              <a:rPr lang="en-HK" sz="3200" dirty="0"/>
              <a:t> with perimenopause, the </a:t>
            </a:r>
            <a:r>
              <a:rPr lang="en-HK" sz="3200" b="1" dirty="0"/>
              <a:t>research</a:t>
            </a:r>
            <a:r>
              <a:rPr lang="en-HK" sz="3200" dirty="0"/>
              <a:t> I have conducted, and </a:t>
            </a:r>
            <a:r>
              <a:rPr lang="en-HK" sz="3200" b="1" dirty="0"/>
              <a:t>conversations</a:t>
            </a:r>
            <a:r>
              <a:rPr lang="en-HK" sz="3200" dirty="0"/>
              <a:t> with colleagues and friends. </a:t>
            </a:r>
          </a:p>
          <a:p>
            <a:pPr marL="0" indent="0" algn="ctr">
              <a:buNone/>
            </a:pPr>
            <a:endParaRPr lang="en-HK" sz="3200" dirty="0"/>
          </a:p>
          <a:p>
            <a:pPr marL="0" indent="0" algn="ctr">
              <a:buNone/>
            </a:pPr>
            <a:r>
              <a:rPr lang="en-HK" sz="3200" dirty="0"/>
              <a:t>This </a:t>
            </a:r>
            <a:r>
              <a:rPr lang="en-HK" sz="3200" b="1" dirty="0"/>
              <a:t>session</a:t>
            </a:r>
            <a:r>
              <a:rPr lang="en-HK" sz="3200" dirty="0"/>
              <a:t> is intended to provide </a:t>
            </a:r>
            <a:r>
              <a:rPr lang="en-HK" sz="3200" b="1" dirty="0"/>
              <a:t>basic awareness </a:t>
            </a:r>
            <a:r>
              <a:rPr lang="en-HK" sz="3200" dirty="0"/>
              <a:t>and is </a:t>
            </a:r>
            <a:r>
              <a:rPr lang="en-HK" sz="3200" b="1" dirty="0"/>
              <a:t>not</a:t>
            </a:r>
            <a:r>
              <a:rPr lang="en-HK" sz="3200" dirty="0"/>
              <a:t> a source of in-depth or </a:t>
            </a:r>
            <a:r>
              <a:rPr lang="en-HK" sz="3200" b="1" dirty="0"/>
              <a:t>medical advice</a:t>
            </a:r>
            <a:r>
              <a:rPr lang="en-HK" sz="3200" dirty="0"/>
              <a:t>.</a:t>
            </a:r>
            <a:endParaRPr lang="en-GB" sz="4400" dirty="0"/>
          </a:p>
        </p:txBody>
      </p:sp>
      <p:grpSp>
        <p:nvGrpSpPr>
          <p:cNvPr id="7" name="Group 6">
            <a:extLst>
              <a:ext uri="{FF2B5EF4-FFF2-40B4-BE49-F238E27FC236}">
                <a16:creationId xmlns:a16="http://schemas.microsoft.com/office/drawing/2014/main" id="{8B2D5ED0-D566-4851-6147-7EA362F5D72E}"/>
              </a:ext>
            </a:extLst>
          </p:cNvPr>
          <p:cNvGrpSpPr/>
          <p:nvPr/>
        </p:nvGrpSpPr>
        <p:grpSpPr>
          <a:xfrm>
            <a:off x="9386887" y="2221591"/>
            <a:ext cx="2543175" cy="2646878"/>
            <a:chOff x="9129712" y="1478641"/>
            <a:chExt cx="2543175" cy="2646878"/>
          </a:xfrm>
          <a:effectLst>
            <a:outerShdw blurRad="50800" dist="38100" dir="2700000" algn="tl" rotWithShape="0">
              <a:prstClr val="black">
                <a:alpha val="40000"/>
              </a:prstClr>
            </a:outerShdw>
          </a:effectLst>
          <a:scene3d>
            <a:camera prst="obliqueTopRight"/>
            <a:lightRig rig="threePt" dir="t"/>
          </a:scene3d>
        </p:grpSpPr>
        <p:sp>
          <p:nvSpPr>
            <p:cNvPr id="4" name="Triangle 3">
              <a:extLst>
                <a:ext uri="{FF2B5EF4-FFF2-40B4-BE49-F238E27FC236}">
                  <a16:creationId xmlns:a16="http://schemas.microsoft.com/office/drawing/2014/main" id="{3671C6BF-E3D1-819F-1829-0129BFD1C480}"/>
                </a:ext>
              </a:extLst>
            </p:cNvPr>
            <p:cNvSpPr/>
            <p:nvPr/>
          </p:nvSpPr>
          <p:spPr>
            <a:xfrm>
              <a:off x="9129712" y="1514559"/>
              <a:ext cx="2543175" cy="1914441"/>
            </a:xfrm>
            <a:custGeom>
              <a:avLst/>
              <a:gdLst>
                <a:gd name="connsiteX0" fmla="*/ 0 w 2543175"/>
                <a:gd name="connsiteY0" fmla="*/ 1914441 h 1914441"/>
                <a:gd name="connsiteX1" fmla="*/ 343329 w 2543175"/>
                <a:gd name="connsiteY1" fmla="*/ 1397542 h 1914441"/>
                <a:gd name="connsiteX2" fmla="*/ 686658 w 2543175"/>
                <a:gd name="connsiteY2" fmla="*/ 880643 h 1914441"/>
                <a:gd name="connsiteX3" fmla="*/ 1271588 w 2543175"/>
                <a:gd name="connsiteY3" fmla="*/ 0 h 1914441"/>
                <a:gd name="connsiteX4" fmla="*/ 1589485 w 2543175"/>
                <a:gd name="connsiteY4" fmla="*/ 478610 h 1914441"/>
                <a:gd name="connsiteX5" fmla="*/ 1920097 w 2543175"/>
                <a:gd name="connsiteY5" fmla="*/ 976365 h 1914441"/>
                <a:gd name="connsiteX6" fmla="*/ 2199847 w 2543175"/>
                <a:gd name="connsiteY6" fmla="*/ 1397542 h 1914441"/>
                <a:gd name="connsiteX7" fmla="*/ 2543175 w 2543175"/>
                <a:gd name="connsiteY7" fmla="*/ 1914441 h 1914441"/>
                <a:gd name="connsiteX8" fmla="*/ 1881950 w 2543175"/>
                <a:gd name="connsiteY8" fmla="*/ 1914441 h 1914441"/>
                <a:gd name="connsiteX9" fmla="*/ 1297019 w 2543175"/>
                <a:gd name="connsiteY9" fmla="*/ 1914441 h 1914441"/>
                <a:gd name="connsiteX10" fmla="*/ 661226 w 2543175"/>
                <a:gd name="connsiteY10" fmla="*/ 1914441 h 1914441"/>
                <a:gd name="connsiteX11" fmla="*/ 0 w 2543175"/>
                <a:gd name="connsiteY11" fmla="*/ 1914441 h 191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3175" h="1914441" fill="none" extrusionOk="0">
                  <a:moveTo>
                    <a:pt x="0" y="1914441"/>
                  </a:moveTo>
                  <a:cubicBezTo>
                    <a:pt x="82396" y="1795957"/>
                    <a:pt x="160777" y="1619274"/>
                    <a:pt x="343329" y="1397542"/>
                  </a:cubicBezTo>
                  <a:cubicBezTo>
                    <a:pt x="525881" y="1175810"/>
                    <a:pt x="591725" y="971267"/>
                    <a:pt x="686658" y="880643"/>
                  </a:cubicBezTo>
                  <a:cubicBezTo>
                    <a:pt x="781591" y="790019"/>
                    <a:pt x="1018920" y="352090"/>
                    <a:pt x="1271588" y="0"/>
                  </a:cubicBezTo>
                  <a:cubicBezTo>
                    <a:pt x="1349059" y="103913"/>
                    <a:pt x="1463699" y="325636"/>
                    <a:pt x="1589485" y="478610"/>
                  </a:cubicBezTo>
                  <a:cubicBezTo>
                    <a:pt x="1715271" y="631585"/>
                    <a:pt x="1843919" y="869304"/>
                    <a:pt x="1920097" y="976365"/>
                  </a:cubicBezTo>
                  <a:cubicBezTo>
                    <a:pt x="1996275" y="1083425"/>
                    <a:pt x="2087499" y="1244436"/>
                    <a:pt x="2199847" y="1397542"/>
                  </a:cubicBezTo>
                  <a:cubicBezTo>
                    <a:pt x="2312195" y="1550648"/>
                    <a:pt x="2490949" y="1799196"/>
                    <a:pt x="2543175" y="1914441"/>
                  </a:cubicBezTo>
                  <a:cubicBezTo>
                    <a:pt x="2217608" y="1895623"/>
                    <a:pt x="2097100" y="1891188"/>
                    <a:pt x="1881950" y="1914441"/>
                  </a:cubicBezTo>
                  <a:cubicBezTo>
                    <a:pt x="1666800" y="1937694"/>
                    <a:pt x="1461299" y="1929832"/>
                    <a:pt x="1297019" y="1914441"/>
                  </a:cubicBezTo>
                  <a:cubicBezTo>
                    <a:pt x="1132739" y="1899050"/>
                    <a:pt x="904467" y="1884419"/>
                    <a:pt x="661226" y="1914441"/>
                  </a:cubicBezTo>
                  <a:cubicBezTo>
                    <a:pt x="417985" y="1944463"/>
                    <a:pt x="244365" y="1946422"/>
                    <a:pt x="0" y="1914441"/>
                  </a:cubicBezTo>
                  <a:close/>
                </a:path>
                <a:path w="2543175" h="1914441" stroke="0" extrusionOk="0">
                  <a:moveTo>
                    <a:pt x="0" y="1914441"/>
                  </a:moveTo>
                  <a:cubicBezTo>
                    <a:pt x="86095" y="1768312"/>
                    <a:pt x="234005" y="1552134"/>
                    <a:pt x="305181" y="1454975"/>
                  </a:cubicBezTo>
                  <a:cubicBezTo>
                    <a:pt x="376357" y="1357816"/>
                    <a:pt x="516536" y="1137269"/>
                    <a:pt x="584930" y="1033798"/>
                  </a:cubicBezTo>
                  <a:cubicBezTo>
                    <a:pt x="653324" y="930327"/>
                    <a:pt x="815362" y="689401"/>
                    <a:pt x="928259" y="516899"/>
                  </a:cubicBezTo>
                  <a:cubicBezTo>
                    <a:pt x="1041156" y="344397"/>
                    <a:pt x="1095459" y="239225"/>
                    <a:pt x="1271588" y="0"/>
                  </a:cubicBezTo>
                  <a:cubicBezTo>
                    <a:pt x="1368889" y="138860"/>
                    <a:pt x="1440648" y="231424"/>
                    <a:pt x="1576769" y="459466"/>
                  </a:cubicBezTo>
                  <a:cubicBezTo>
                    <a:pt x="1712890" y="687508"/>
                    <a:pt x="1789188" y="741130"/>
                    <a:pt x="1869234" y="899787"/>
                  </a:cubicBezTo>
                  <a:cubicBezTo>
                    <a:pt x="1949280" y="1058444"/>
                    <a:pt x="2060955" y="1204490"/>
                    <a:pt x="2187131" y="1378398"/>
                  </a:cubicBezTo>
                  <a:cubicBezTo>
                    <a:pt x="2313307" y="1552306"/>
                    <a:pt x="2391652" y="1648421"/>
                    <a:pt x="2543175" y="1914441"/>
                  </a:cubicBezTo>
                  <a:cubicBezTo>
                    <a:pt x="2269690" y="1934410"/>
                    <a:pt x="2150849" y="1924493"/>
                    <a:pt x="1958245" y="1914441"/>
                  </a:cubicBezTo>
                  <a:cubicBezTo>
                    <a:pt x="1765641" y="1904390"/>
                    <a:pt x="1528301" y="1940828"/>
                    <a:pt x="1322451" y="1914441"/>
                  </a:cubicBezTo>
                  <a:cubicBezTo>
                    <a:pt x="1116601" y="1888054"/>
                    <a:pt x="957936" y="1906533"/>
                    <a:pt x="686657" y="1914441"/>
                  </a:cubicBezTo>
                  <a:cubicBezTo>
                    <a:pt x="415378" y="1922349"/>
                    <a:pt x="173385" y="1915363"/>
                    <a:pt x="0" y="1914441"/>
                  </a:cubicBezTo>
                  <a:close/>
                </a:path>
              </a:pathLst>
            </a:custGeom>
            <a:solidFill>
              <a:srgbClr val="FFFF00"/>
            </a:solidFill>
            <a:ln w="111125" cap="rnd">
              <a:solidFill>
                <a:srgbClr val="FF0000"/>
              </a:solidFill>
              <a:round/>
              <a:extLst>
                <a:ext uri="{C807C97D-BFC1-408E-A445-0C87EB9F89A2}">
                  <ask:lineSketchStyleProps xmlns:ask="http://schemas.microsoft.com/office/drawing/2018/sketchyshapes" sd="1219033472">
                    <a:prstGeom prst="triangle">
                      <a:avLst/>
                    </a:prstGeom>
                    <ask:type>
                      <ask:lineSketchFreehand/>
                    </ask:type>
                  </ask:lineSketchStyleProps>
                </a:ext>
              </a:extLst>
            </a:ln>
            <a:sp3d prstMaterial="fla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600" b="1" dirty="0">
                <a:ln w="0"/>
                <a:solidFill>
                  <a:schemeClr val="tx1"/>
                </a:solidFill>
                <a:effectLst>
                  <a:outerShdw blurRad="38100" dist="19050" dir="2700000" algn="tl" rotWithShape="0">
                    <a:schemeClr val="dk1">
                      <a:alpha val="40000"/>
                    </a:schemeClr>
                  </a:outerShdw>
                </a:effectLst>
                <a:latin typeface="Bradley Hand ITC" panose="03070402050302030203" pitchFamily="66" charset="77"/>
              </a:endParaRPr>
            </a:p>
          </p:txBody>
        </p:sp>
        <p:sp>
          <p:nvSpPr>
            <p:cNvPr id="6" name="TextBox 5">
              <a:extLst>
                <a:ext uri="{FF2B5EF4-FFF2-40B4-BE49-F238E27FC236}">
                  <a16:creationId xmlns:a16="http://schemas.microsoft.com/office/drawing/2014/main" id="{0C48BF38-B076-9AF9-D1A4-5E5B2F284026}"/>
                </a:ext>
              </a:extLst>
            </p:cNvPr>
            <p:cNvSpPr txBox="1"/>
            <p:nvPr/>
          </p:nvSpPr>
          <p:spPr>
            <a:xfrm>
              <a:off x="9847658" y="1478641"/>
              <a:ext cx="1107282" cy="2646878"/>
            </a:xfrm>
            <a:prstGeom prst="rect">
              <a:avLst/>
            </a:prstGeom>
            <a:noFill/>
            <a:sp3d prstMaterial="flat">
              <a:bevelT/>
              <a:bevelB/>
            </a:sp3d>
          </p:spPr>
          <p:txBody>
            <a:bodyPr wrap="square">
              <a:spAutoFit/>
            </a:bodyPr>
            <a:lstStyle/>
            <a:p>
              <a:pPr algn="ctr"/>
              <a:r>
                <a:rPr lang="en-GB" sz="16600" b="1" dirty="0">
                  <a:ln w="0"/>
                  <a:solidFill>
                    <a:schemeClr val="tx1"/>
                  </a:solidFill>
                  <a:effectLst>
                    <a:outerShdw blurRad="38100" dist="19050" dir="2700000" algn="tl" rotWithShape="0">
                      <a:schemeClr val="dk1">
                        <a:alpha val="40000"/>
                      </a:schemeClr>
                    </a:outerShdw>
                  </a:effectLst>
                  <a:latin typeface="Bradley Hand ITC" panose="03070402050302030203" pitchFamily="66" charset="77"/>
                </a:rPr>
                <a:t>!</a:t>
              </a:r>
            </a:p>
          </p:txBody>
        </p:sp>
      </p:grpSp>
    </p:spTree>
    <p:extLst>
      <p:ext uri="{BB962C8B-B14F-4D97-AF65-F5344CB8AC3E}">
        <p14:creationId xmlns:p14="http://schemas.microsoft.com/office/powerpoint/2010/main" val="197553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0D0CAE-F344-2DC0-9605-BD2A7D8E92F4}"/>
              </a:ext>
            </a:extLst>
          </p:cNvPr>
          <p:cNvSpPr>
            <a:spLocks noGrp="1"/>
          </p:cNvSpPr>
          <p:nvPr>
            <p:ph type="body" sz="quarter" idx="14"/>
          </p:nvPr>
        </p:nvSpPr>
        <p:spPr/>
        <p:txBody>
          <a:bodyPr/>
          <a:lstStyle/>
          <a:p>
            <a:r>
              <a:rPr lang="en-GB" noProof="0" dirty="0"/>
              <a:t>Luteinising Hormone</a:t>
            </a:r>
          </a:p>
        </p:txBody>
      </p:sp>
      <p:sp>
        <p:nvSpPr>
          <p:cNvPr id="3" name="Text Placeholder 2">
            <a:extLst>
              <a:ext uri="{FF2B5EF4-FFF2-40B4-BE49-F238E27FC236}">
                <a16:creationId xmlns:a16="http://schemas.microsoft.com/office/drawing/2014/main" id="{A52F84C4-211C-E0E0-DCC1-D5B5F30E39E4}"/>
              </a:ext>
            </a:extLst>
          </p:cNvPr>
          <p:cNvSpPr>
            <a:spLocks noGrp="1"/>
          </p:cNvSpPr>
          <p:nvPr>
            <p:ph type="body" sz="quarter" idx="13"/>
          </p:nvPr>
        </p:nvSpPr>
        <p:spPr>
          <a:xfrm>
            <a:off x="6254484" y="788512"/>
            <a:ext cx="5194566" cy="5623138"/>
          </a:xfrm>
        </p:spPr>
        <p:txBody>
          <a:bodyPr/>
          <a:lstStyle/>
          <a:p>
            <a:pPr marL="0" indent="0">
              <a:buNone/>
            </a:pPr>
            <a:r>
              <a:rPr lang="en-GB" noProof="0" dirty="0"/>
              <a:t>Increased LH production is due to lower oestrogen.</a:t>
            </a:r>
          </a:p>
          <a:p>
            <a:pPr marL="0" indent="0">
              <a:buNone/>
            </a:pPr>
            <a:endParaRPr lang="en-GB" b="1" noProof="0" dirty="0"/>
          </a:p>
          <a:p>
            <a:pPr marL="0" indent="0">
              <a:buNone/>
            </a:pPr>
            <a:r>
              <a:rPr lang="en-GB" b="1" noProof="0" dirty="0"/>
              <a:t>Effects of Increasing LH</a:t>
            </a:r>
          </a:p>
          <a:p>
            <a:pPr marL="469900" indent="-469900">
              <a:buBlip>
                <a:blip r:embed="rId3"/>
              </a:buBlip>
            </a:pPr>
            <a:r>
              <a:rPr lang="en-GB" noProof="0" dirty="0"/>
              <a:t>Hot Flushes &amp; Night Sweats</a:t>
            </a:r>
          </a:p>
          <a:p>
            <a:pPr marL="469900" indent="-469900">
              <a:buBlip>
                <a:blip r:embed="rId3"/>
              </a:buBlip>
            </a:pPr>
            <a:r>
              <a:rPr lang="en-GB" noProof="0" dirty="0"/>
              <a:t>Mood Changes</a:t>
            </a:r>
          </a:p>
          <a:p>
            <a:pPr marL="469900" indent="-469900">
              <a:buBlip>
                <a:blip r:embed="rId3"/>
              </a:buBlip>
            </a:pPr>
            <a:r>
              <a:rPr lang="en-GB" noProof="0" dirty="0"/>
              <a:t>Sleep Disturbances</a:t>
            </a:r>
          </a:p>
          <a:p>
            <a:pPr marL="469900" indent="-469900">
              <a:buBlip>
                <a:blip r:embed="rId3"/>
              </a:buBlip>
            </a:pPr>
            <a:r>
              <a:rPr lang="en-GB" noProof="0" dirty="0"/>
              <a:t>Ovarian Function Cessation</a:t>
            </a:r>
          </a:p>
          <a:p>
            <a:pPr marL="469900" indent="-469900">
              <a:buBlip>
                <a:blip r:embed="rId3"/>
              </a:buBlip>
            </a:pPr>
            <a:r>
              <a:rPr lang="en-GB" noProof="0" dirty="0"/>
              <a:t>Bone Loss Risk</a:t>
            </a:r>
          </a:p>
        </p:txBody>
      </p:sp>
      <p:pic>
        <p:nvPicPr>
          <p:cNvPr id="5" name="Picture 4">
            <a:extLst>
              <a:ext uri="{FF2B5EF4-FFF2-40B4-BE49-F238E27FC236}">
                <a16:creationId xmlns:a16="http://schemas.microsoft.com/office/drawing/2014/main" id="{75D60FB8-1D56-B150-4BF1-EC4D53BAACA2}"/>
              </a:ext>
            </a:extLst>
          </p:cNvPr>
          <p:cNvPicPr>
            <a:picLocks noChangeAspect="1"/>
          </p:cNvPicPr>
          <p:nvPr/>
        </p:nvPicPr>
        <p:blipFill>
          <a:blip r:embed="rId4"/>
          <a:srcRect l="8301" t="18258" b="28833"/>
          <a:stretch/>
        </p:blipFill>
        <p:spPr>
          <a:xfrm>
            <a:off x="438356" y="2165580"/>
            <a:ext cx="5657644" cy="4355642"/>
          </a:xfrm>
          <a:prstGeom prst="rect">
            <a:avLst/>
          </a:prstGeom>
        </p:spPr>
      </p:pic>
      <p:sp>
        <p:nvSpPr>
          <p:cNvPr id="4" name="Arrow: Left 6">
            <a:extLst>
              <a:ext uri="{FF2B5EF4-FFF2-40B4-BE49-F238E27FC236}">
                <a16:creationId xmlns:a16="http://schemas.microsoft.com/office/drawing/2014/main" id="{8069F51A-9BDE-7B61-B1AF-931B461BEA95}"/>
              </a:ext>
            </a:extLst>
          </p:cNvPr>
          <p:cNvSpPr/>
          <p:nvPr/>
        </p:nvSpPr>
        <p:spPr>
          <a:xfrm rot="13314919">
            <a:off x="3715252" y="2183044"/>
            <a:ext cx="1956816" cy="477361"/>
          </a:xfrm>
          <a:prstGeom prst="leftArrow">
            <a:avLst/>
          </a:prstGeom>
          <a:solidFill>
            <a:srgbClr val="C3A48C"/>
          </a:solidFill>
          <a:ln>
            <a:solidFill>
              <a:srgbClr val="15195D"/>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6958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9452-8C78-09DD-EC76-669CF4F792D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AA2829-AD50-A9CE-9940-C0AF82D13CD6}"/>
              </a:ext>
            </a:extLst>
          </p:cNvPr>
          <p:cNvSpPr>
            <a:spLocks noGrp="1"/>
          </p:cNvSpPr>
          <p:nvPr>
            <p:ph type="body" sz="quarter" idx="14"/>
          </p:nvPr>
        </p:nvSpPr>
        <p:spPr>
          <a:xfrm>
            <a:off x="742950" y="624923"/>
            <a:ext cx="6600825" cy="742950"/>
          </a:xfrm>
        </p:spPr>
        <p:txBody>
          <a:bodyPr/>
          <a:lstStyle/>
          <a:p>
            <a:r>
              <a:rPr lang="en-US" dirty="0"/>
              <a:t>Follicle Stimulating Hormone</a:t>
            </a:r>
          </a:p>
        </p:txBody>
      </p:sp>
      <p:sp>
        <p:nvSpPr>
          <p:cNvPr id="3" name="Text Placeholder 2">
            <a:extLst>
              <a:ext uri="{FF2B5EF4-FFF2-40B4-BE49-F238E27FC236}">
                <a16:creationId xmlns:a16="http://schemas.microsoft.com/office/drawing/2014/main" id="{A4440C9B-094A-8E47-AC96-1FF6304AD850}"/>
              </a:ext>
            </a:extLst>
          </p:cNvPr>
          <p:cNvSpPr>
            <a:spLocks noGrp="1"/>
          </p:cNvSpPr>
          <p:nvPr>
            <p:ph type="body" sz="quarter" idx="13"/>
          </p:nvPr>
        </p:nvSpPr>
        <p:spPr>
          <a:xfrm>
            <a:off x="6254484" y="788512"/>
            <a:ext cx="5194566" cy="5623138"/>
          </a:xfrm>
        </p:spPr>
        <p:txBody>
          <a:bodyPr/>
          <a:lstStyle/>
          <a:p>
            <a:pPr marL="0" indent="0">
              <a:buNone/>
            </a:pPr>
            <a:r>
              <a:rPr lang="en-GB" noProof="0" dirty="0"/>
              <a:t>Increase FSH production is due to lower oestrogen and progesterone.</a:t>
            </a:r>
          </a:p>
          <a:p>
            <a:pPr marL="0" indent="0">
              <a:buNone/>
            </a:pPr>
            <a:endParaRPr lang="en-GB" b="1" noProof="0" dirty="0"/>
          </a:p>
          <a:p>
            <a:pPr marL="0" indent="0">
              <a:buNone/>
            </a:pPr>
            <a:r>
              <a:rPr lang="en-GB" b="1" noProof="0" dirty="0"/>
              <a:t>Effects of Increasing FSH:</a:t>
            </a:r>
          </a:p>
          <a:p>
            <a:pPr marL="469900" indent="-469900">
              <a:buBlip>
                <a:blip r:embed="rId3"/>
              </a:buBlip>
            </a:pPr>
            <a:r>
              <a:rPr lang="en-GB" noProof="0" dirty="0"/>
              <a:t>Irregular or Absent Periods </a:t>
            </a:r>
          </a:p>
          <a:p>
            <a:pPr marL="469900" indent="-469900">
              <a:buBlip>
                <a:blip r:embed="rId3"/>
              </a:buBlip>
            </a:pPr>
            <a:r>
              <a:rPr lang="en-GB" noProof="0" dirty="0"/>
              <a:t>Vaginal Dryness and Atrophy</a:t>
            </a:r>
          </a:p>
          <a:p>
            <a:pPr marL="469900" indent="-469900">
              <a:buBlip>
                <a:blip r:embed="rId3"/>
              </a:buBlip>
            </a:pPr>
            <a:r>
              <a:rPr lang="en-GB" noProof="0" dirty="0"/>
              <a:t>Reduced Fertility</a:t>
            </a:r>
          </a:p>
          <a:p>
            <a:pPr marL="469900" indent="-469900">
              <a:buBlip>
                <a:blip r:embed="rId3"/>
              </a:buBlip>
            </a:pPr>
            <a:r>
              <a:rPr lang="en-GB" noProof="0" dirty="0"/>
              <a:t>Ovarian Function Decline</a:t>
            </a:r>
          </a:p>
          <a:p>
            <a:pPr marL="469900" indent="-469900">
              <a:buBlip>
                <a:blip r:embed="rId3"/>
              </a:buBlip>
            </a:pPr>
            <a:endParaRPr lang="en-GB" b="1" noProof="0" dirty="0"/>
          </a:p>
        </p:txBody>
      </p:sp>
      <p:pic>
        <p:nvPicPr>
          <p:cNvPr id="5" name="Picture 4">
            <a:extLst>
              <a:ext uri="{FF2B5EF4-FFF2-40B4-BE49-F238E27FC236}">
                <a16:creationId xmlns:a16="http://schemas.microsoft.com/office/drawing/2014/main" id="{6C08142E-6EBA-9D79-2561-A8C9AAC5DD14}"/>
              </a:ext>
            </a:extLst>
          </p:cNvPr>
          <p:cNvPicPr>
            <a:picLocks noChangeAspect="1"/>
          </p:cNvPicPr>
          <p:nvPr/>
        </p:nvPicPr>
        <p:blipFill>
          <a:blip r:embed="rId4"/>
          <a:srcRect l="8301" t="18258" b="28833"/>
          <a:stretch/>
        </p:blipFill>
        <p:spPr>
          <a:xfrm>
            <a:off x="438356" y="2165580"/>
            <a:ext cx="5657644" cy="4355642"/>
          </a:xfrm>
          <a:prstGeom prst="rect">
            <a:avLst/>
          </a:prstGeom>
        </p:spPr>
      </p:pic>
      <p:sp>
        <p:nvSpPr>
          <p:cNvPr id="4" name="Arrow: Left 6">
            <a:extLst>
              <a:ext uri="{FF2B5EF4-FFF2-40B4-BE49-F238E27FC236}">
                <a16:creationId xmlns:a16="http://schemas.microsoft.com/office/drawing/2014/main" id="{144DBEA9-8808-3D9C-E17C-186F6A14A252}"/>
              </a:ext>
            </a:extLst>
          </p:cNvPr>
          <p:cNvSpPr/>
          <p:nvPr/>
        </p:nvSpPr>
        <p:spPr>
          <a:xfrm rot="13314919">
            <a:off x="3792312" y="3273503"/>
            <a:ext cx="1956816" cy="477361"/>
          </a:xfrm>
          <a:prstGeom prst="leftArrow">
            <a:avLst/>
          </a:prstGeom>
          <a:solidFill>
            <a:srgbClr val="C3A48C"/>
          </a:solidFill>
          <a:ln>
            <a:solidFill>
              <a:srgbClr val="15195D"/>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845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3A0AE-01CF-1B20-47A6-1A596C9129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7B897C-4B84-F3E0-BBF8-6FBB0B8EFC66}"/>
              </a:ext>
            </a:extLst>
          </p:cNvPr>
          <p:cNvSpPr>
            <a:spLocks noGrp="1"/>
          </p:cNvSpPr>
          <p:nvPr>
            <p:ph type="body" sz="quarter" idx="14"/>
          </p:nvPr>
        </p:nvSpPr>
        <p:spPr>
          <a:xfrm>
            <a:off x="742950" y="624923"/>
            <a:ext cx="6600825" cy="742950"/>
          </a:xfrm>
        </p:spPr>
        <p:txBody>
          <a:bodyPr/>
          <a:lstStyle/>
          <a:p>
            <a:r>
              <a:rPr lang="en-US" dirty="0"/>
              <a:t>Melatonin</a:t>
            </a:r>
          </a:p>
        </p:txBody>
      </p:sp>
      <p:sp>
        <p:nvSpPr>
          <p:cNvPr id="3" name="Text Placeholder 2">
            <a:extLst>
              <a:ext uri="{FF2B5EF4-FFF2-40B4-BE49-F238E27FC236}">
                <a16:creationId xmlns:a16="http://schemas.microsoft.com/office/drawing/2014/main" id="{4964CC74-9ACB-47F6-2EB8-3F9AB889A277}"/>
              </a:ext>
            </a:extLst>
          </p:cNvPr>
          <p:cNvSpPr>
            <a:spLocks noGrp="1"/>
          </p:cNvSpPr>
          <p:nvPr>
            <p:ph type="body" sz="quarter" idx="13"/>
          </p:nvPr>
        </p:nvSpPr>
        <p:spPr>
          <a:xfrm>
            <a:off x="6100762" y="624923"/>
            <a:ext cx="5353050" cy="5623138"/>
          </a:xfrm>
        </p:spPr>
        <p:txBody>
          <a:bodyPr/>
          <a:lstStyle/>
          <a:p>
            <a:pPr marL="0" indent="0">
              <a:lnSpc>
                <a:spcPct val="100000"/>
              </a:lnSpc>
              <a:buNone/>
            </a:pPr>
            <a:r>
              <a:rPr lang="en-US" dirty="0"/>
              <a:t>Naturally decreases with age, but hormone changes further affect its production.</a:t>
            </a:r>
          </a:p>
          <a:p>
            <a:pPr marL="0" indent="0">
              <a:lnSpc>
                <a:spcPct val="100000"/>
              </a:lnSpc>
              <a:buNone/>
            </a:pPr>
            <a:endParaRPr lang="en-HK" sz="1800" b="1" dirty="0"/>
          </a:p>
          <a:p>
            <a:pPr marL="0" indent="0">
              <a:lnSpc>
                <a:spcPct val="100000"/>
              </a:lnSpc>
              <a:buNone/>
            </a:pPr>
            <a:r>
              <a:rPr lang="en-HK" b="1" dirty="0"/>
              <a:t>Effects of </a:t>
            </a:r>
            <a:r>
              <a:rPr lang="en-US" b="1" dirty="0"/>
              <a:t>Decreasing Melatonin:</a:t>
            </a:r>
          </a:p>
          <a:p>
            <a:pPr marL="469900" indent="-469900">
              <a:lnSpc>
                <a:spcPct val="100000"/>
              </a:lnSpc>
              <a:buBlip>
                <a:blip r:embed="rId3"/>
              </a:buBlip>
            </a:pPr>
            <a:r>
              <a:rPr lang="en-US" dirty="0"/>
              <a:t>Sleep Disturbances</a:t>
            </a:r>
          </a:p>
          <a:p>
            <a:pPr marL="469900" indent="-469900">
              <a:lnSpc>
                <a:spcPct val="100000"/>
              </a:lnSpc>
              <a:buBlip>
                <a:blip r:embed="rId3"/>
              </a:buBlip>
            </a:pPr>
            <a:r>
              <a:rPr lang="en-US" dirty="0"/>
              <a:t>Increased Fatigue</a:t>
            </a:r>
          </a:p>
          <a:p>
            <a:pPr marL="469900" indent="-469900">
              <a:lnSpc>
                <a:spcPct val="100000"/>
              </a:lnSpc>
              <a:buBlip>
                <a:blip r:embed="rId3"/>
              </a:buBlip>
            </a:pPr>
            <a:r>
              <a:rPr lang="en-US" dirty="0"/>
              <a:t>Mood Changes</a:t>
            </a:r>
          </a:p>
          <a:p>
            <a:pPr marL="469900" indent="-469900">
              <a:lnSpc>
                <a:spcPct val="100000"/>
              </a:lnSpc>
              <a:buBlip>
                <a:blip r:embed="rId3"/>
              </a:buBlip>
            </a:pPr>
            <a:r>
              <a:rPr lang="en-US" dirty="0"/>
              <a:t>Cognitive Decline</a:t>
            </a:r>
          </a:p>
          <a:p>
            <a:pPr marL="469900" indent="-469900">
              <a:lnSpc>
                <a:spcPct val="100000"/>
              </a:lnSpc>
              <a:buBlip>
                <a:blip r:embed="rId3"/>
              </a:buBlip>
            </a:pPr>
            <a:r>
              <a:rPr lang="en-US" dirty="0"/>
              <a:t>Hormone Imbalance</a:t>
            </a:r>
          </a:p>
          <a:p>
            <a:pPr marL="469900" indent="-469900">
              <a:lnSpc>
                <a:spcPct val="100000"/>
              </a:lnSpc>
              <a:buBlip>
                <a:blip r:embed="rId3"/>
              </a:buBlip>
            </a:pPr>
            <a:r>
              <a:rPr lang="en-US" dirty="0"/>
              <a:t>Increased Signs of Aging</a:t>
            </a:r>
          </a:p>
          <a:p>
            <a:pPr marL="469900" indent="-469900">
              <a:lnSpc>
                <a:spcPct val="100000"/>
              </a:lnSpc>
              <a:buBlip>
                <a:blip r:embed="rId3"/>
              </a:buBlip>
            </a:pPr>
            <a:endParaRPr lang="en-US" b="1" dirty="0"/>
          </a:p>
        </p:txBody>
      </p:sp>
      <p:pic>
        <p:nvPicPr>
          <p:cNvPr id="5" name="Picture 4">
            <a:extLst>
              <a:ext uri="{FF2B5EF4-FFF2-40B4-BE49-F238E27FC236}">
                <a16:creationId xmlns:a16="http://schemas.microsoft.com/office/drawing/2014/main" id="{81788699-92DB-7D72-1086-6410C758F7D3}"/>
              </a:ext>
            </a:extLst>
          </p:cNvPr>
          <p:cNvPicPr>
            <a:picLocks noChangeAspect="1"/>
          </p:cNvPicPr>
          <p:nvPr/>
        </p:nvPicPr>
        <p:blipFill>
          <a:blip r:embed="rId4"/>
          <a:srcRect l="8301" t="18258" b="28833"/>
          <a:stretch/>
        </p:blipFill>
        <p:spPr>
          <a:xfrm>
            <a:off x="438356" y="2165580"/>
            <a:ext cx="5657644" cy="4355642"/>
          </a:xfrm>
          <a:prstGeom prst="rect">
            <a:avLst/>
          </a:prstGeom>
        </p:spPr>
      </p:pic>
      <p:sp>
        <p:nvSpPr>
          <p:cNvPr id="4" name="Arrow: Left 6">
            <a:extLst>
              <a:ext uri="{FF2B5EF4-FFF2-40B4-BE49-F238E27FC236}">
                <a16:creationId xmlns:a16="http://schemas.microsoft.com/office/drawing/2014/main" id="{CA9E7708-99B1-7BEB-1C59-1725BCDB259D}"/>
              </a:ext>
            </a:extLst>
          </p:cNvPr>
          <p:cNvSpPr/>
          <p:nvPr/>
        </p:nvSpPr>
        <p:spPr>
          <a:xfrm rot="2764037">
            <a:off x="1505792" y="5551837"/>
            <a:ext cx="990246" cy="477361"/>
          </a:xfrm>
          <a:prstGeom prst="leftArrow">
            <a:avLst/>
          </a:prstGeom>
          <a:solidFill>
            <a:srgbClr val="C3A48C"/>
          </a:solidFill>
          <a:ln>
            <a:solidFill>
              <a:srgbClr val="15195D"/>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1835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41F3D6-7E42-5F59-42F0-3CD812CD20AD}"/>
              </a:ext>
            </a:extLst>
          </p:cNvPr>
          <p:cNvSpPr>
            <a:spLocks noGrp="1"/>
          </p:cNvSpPr>
          <p:nvPr>
            <p:ph type="body" sz="quarter" idx="13"/>
          </p:nvPr>
        </p:nvSpPr>
        <p:spPr>
          <a:xfrm>
            <a:off x="742949" y="1750260"/>
            <a:ext cx="8116237" cy="4981966"/>
          </a:xfrm>
        </p:spPr>
        <p:txBody>
          <a:bodyPr/>
          <a:lstStyle/>
          <a:p>
            <a:pPr marL="0" indent="0">
              <a:lnSpc>
                <a:spcPct val="100000"/>
              </a:lnSpc>
              <a:buNone/>
            </a:pPr>
            <a:r>
              <a:rPr lang="en-US" sz="3200" dirty="0"/>
              <a:t>Menopause brings significant changes. Adopting effective self-care strategies aimed at these can help manage symptoms and promote overall well-being.</a:t>
            </a:r>
            <a:endParaRPr lang="en-GB" sz="3200" dirty="0"/>
          </a:p>
          <a:p>
            <a:pPr marL="0" indent="0">
              <a:lnSpc>
                <a:spcPct val="100000"/>
              </a:lnSpc>
              <a:buNone/>
            </a:pPr>
            <a:endParaRPr lang="en-GB" sz="3200" dirty="0"/>
          </a:p>
          <a:p>
            <a:pPr marL="1835150" indent="-458788">
              <a:lnSpc>
                <a:spcPct val="100000"/>
              </a:lnSpc>
              <a:buBlip>
                <a:blip r:embed="rId3"/>
              </a:buBlip>
            </a:pPr>
            <a:r>
              <a:rPr lang="en-GB" sz="3200" b="1" dirty="0"/>
              <a:t>Physical</a:t>
            </a:r>
            <a:r>
              <a:rPr lang="en-GB" sz="3200" dirty="0"/>
              <a:t> Well-being.</a:t>
            </a:r>
          </a:p>
          <a:p>
            <a:pPr marL="1835150" indent="-458788">
              <a:lnSpc>
                <a:spcPct val="100000"/>
              </a:lnSpc>
              <a:buBlip>
                <a:blip r:embed="rId3"/>
              </a:buBlip>
            </a:pPr>
            <a:r>
              <a:rPr lang="en-GB" sz="3200" b="1" dirty="0"/>
              <a:t>Emotional</a:t>
            </a:r>
            <a:r>
              <a:rPr lang="en-GB" sz="3200" dirty="0"/>
              <a:t> Well-being.</a:t>
            </a:r>
          </a:p>
          <a:p>
            <a:pPr marL="1835150" indent="-458788">
              <a:lnSpc>
                <a:spcPct val="100000"/>
              </a:lnSpc>
              <a:buBlip>
                <a:blip r:embed="rId3"/>
              </a:buBlip>
            </a:pPr>
            <a:r>
              <a:rPr lang="en-GB" sz="3200" b="1" dirty="0"/>
              <a:t>Cognitive</a:t>
            </a:r>
            <a:r>
              <a:rPr lang="en-GB" sz="3200" dirty="0"/>
              <a:t> Well-being.</a:t>
            </a:r>
          </a:p>
        </p:txBody>
      </p:sp>
      <p:sp>
        <p:nvSpPr>
          <p:cNvPr id="3" name="Text Placeholder 2">
            <a:extLst>
              <a:ext uri="{FF2B5EF4-FFF2-40B4-BE49-F238E27FC236}">
                <a16:creationId xmlns:a16="http://schemas.microsoft.com/office/drawing/2014/main" id="{57B4CE63-1DCA-5681-C5FC-D5BC25D87782}"/>
              </a:ext>
            </a:extLst>
          </p:cNvPr>
          <p:cNvSpPr>
            <a:spLocks noGrp="1"/>
          </p:cNvSpPr>
          <p:nvPr>
            <p:ph type="body" sz="quarter" idx="14"/>
          </p:nvPr>
        </p:nvSpPr>
        <p:spPr/>
        <p:txBody>
          <a:bodyPr/>
          <a:lstStyle/>
          <a:p>
            <a:r>
              <a:rPr lang="en-HK" dirty="0"/>
              <a:t>Self-Care Strategies</a:t>
            </a:r>
            <a:endParaRPr lang="en-GB" dirty="0"/>
          </a:p>
        </p:txBody>
      </p:sp>
      <p:graphicFrame>
        <p:nvGraphicFramePr>
          <p:cNvPr id="12" name="Diagram 11">
            <a:extLst>
              <a:ext uri="{FF2B5EF4-FFF2-40B4-BE49-F238E27FC236}">
                <a16:creationId xmlns:a16="http://schemas.microsoft.com/office/drawing/2014/main" id="{40DBFF99-D1E3-8705-7876-55BFCD0F9A11}"/>
              </a:ext>
            </a:extLst>
          </p:cNvPr>
          <p:cNvGraphicFramePr/>
          <p:nvPr>
            <p:extLst>
              <p:ext uri="{D42A27DB-BD31-4B8C-83A1-F6EECF244321}">
                <p14:modId xmlns:p14="http://schemas.microsoft.com/office/powerpoint/2010/main" val="2331072983"/>
              </p:ext>
            </p:extLst>
          </p:nvPr>
        </p:nvGraphicFramePr>
        <p:xfrm>
          <a:off x="7332664" y="125774"/>
          <a:ext cx="5533572" cy="4268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02095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ABAAA2-ADEA-5DE3-2F82-6BD2531ED528}"/>
              </a:ext>
            </a:extLst>
          </p:cNvPr>
          <p:cNvSpPr>
            <a:spLocks noGrp="1"/>
          </p:cNvSpPr>
          <p:nvPr>
            <p:ph type="body" sz="quarter" idx="14"/>
          </p:nvPr>
        </p:nvSpPr>
        <p:spPr/>
        <p:txBody>
          <a:bodyPr/>
          <a:lstStyle/>
          <a:p>
            <a:r>
              <a:rPr lang="en-GB" dirty="0"/>
              <a:t>Physical Well-being: Nutrition</a:t>
            </a:r>
          </a:p>
        </p:txBody>
      </p:sp>
      <p:sp>
        <p:nvSpPr>
          <p:cNvPr id="3" name="Text Placeholder 2">
            <a:extLst>
              <a:ext uri="{FF2B5EF4-FFF2-40B4-BE49-F238E27FC236}">
                <a16:creationId xmlns:a16="http://schemas.microsoft.com/office/drawing/2014/main" id="{317A4278-F058-AE47-DB07-7AF1B67B73E8}"/>
              </a:ext>
            </a:extLst>
          </p:cNvPr>
          <p:cNvSpPr>
            <a:spLocks noGrp="1"/>
          </p:cNvSpPr>
          <p:nvPr>
            <p:ph type="body" sz="quarter" idx="13"/>
          </p:nvPr>
        </p:nvSpPr>
        <p:spPr>
          <a:xfrm>
            <a:off x="742950" y="1600361"/>
            <a:ext cx="9759867" cy="4920362"/>
          </a:xfrm>
        </p:spPr>
        <p:txBody>
          <a:bodyPr/>
          <a:lstStyle/>
          <a:p>
            <a:pPr marL="461963" indent="-461963">
              <a:lnSpc>
                <a:spcPct val="100000"/>
              </a:lnSpc>
              <a:buBlip>
                <a:blip r:embed="rId3"/>
              </a:buBlip>
            </a:pPr>
            <a:r>
              <a:rPr lang="en-GB" b="1" noProof="0" dirty="0"/>
              <a:t>Prioritise Protein</a:t>
            </a:r>
            <a:r>
              <a:rPr lang="en-GB" noProof="0" dirty="0"/>
              <a:t> – Supports muscle mass and metabolism (lean meats, fish, tofu).</a:t>
            </a:r>
          </a:p>
          <a:p>
            <a:pPr marL="461963" indent="-461963">
              <a:lnSpc>
                <a:spcPct val="100000"/>
              </a:lnSpc>
              <a:buBlip>
                <a:blip r:embed="rId3"/>
              </a:buBlip>
            </a:pPr>
            <a:r>
              <a:rPr lang="en-GB" b="1" noProof="0" dirty="0"/>
              <a:t>Good Fats</a:t>
            </a:r>
            <a:r>
              <a:rPr lang="en-GB" noProof="0" dirty="0"/>
              <a:t> – Essential for heart and brain health (avocados, nuts, olive oil).</a:t>
            </a:r>
          </a:p>
          <a:p>
            <a:pPr marL="461963" indent="-461963">
              <a:lnSpc>
                <a:spcPct val="100000"/>
              </a:lnSpc>
              <a:buBlip>
                <a:blip r:embed="rId3"/>
              </a:buBlip>
            </a:pPr>
            <a:r>
              <a:rPr lang="en-GB" b="1" noProof="0" dirty="0"/>
              <a:t>Increase Fibre</a:t>
            </a:r>
            <a:r>
              <a:rPr lang="en-GB" noProof="0" dirty="0"/>
              <a:t> – Aids digestion and hormonal balance (whole grains, vegetables).</a:t>
            </a:r>
          </a:p>
          <a:p>
            <a:pPr marL="461963" indent="-461963">
              <a:lnSpc>
                <a:spcPct val="100000"/>
              </a:lnSpc>
              <a:buBlip>
                <a:blip r:embed="rId3"/>
              </a:buBlip>
            </a:pPr>
            <a:r>
              <a:rPr lang="en-GB" b="1" noProof="0" dirty="0"/>
              <a:t>Calcium &amp; Vitamin D</a:t>
            </a:r>
            <a:r>
              <a:rPr lang="en-GB" noProof="0" dirty="0"/>
              <a:t> – Crucial for bone health (dairy, leafy greens, sunlight). </a:t>
            </a:r>
          </a:p>
          <a:p>
            <a:pPr marL="0" indent="0">
              <a:lnSpc>
                <a:spcPct val="100000"/>
              </a:lnSpc>
              <a:buNone/>
            </a:pPr>
            <a:endParaRPr lang="en-GB" sz="1000" b="1" noProof="0" dirty="0"/>
          </a:p>
          <a:p>
            <a:pPr marL="0" indent="0">
              <a:lnSpc>
                <a:spcPct val="100000"/>
              </a:lnSpc>
              <a:buNone/>
            </a:pPr>
            <a:r>
              <a:rPr lang="en-GB" b="1" noProof="0" dirty="0"/>
              <a:t>Limit:</a:t>
            </a:r>
            <a:r>
              <a:rPr lang="en-GB" noProof="0" dirty="0"/>
              <a:t> Caffeine, alcohol, sugar, and processed foods to manage symptoms and support overall well-being.</a:t>
            </a:r>
          </a:p>
        </p:txBody>
      </p:sp>
      <p:grpSp>
        <p:nvGrpSpPr>
          <p:cNvPr id="28" name="Group 27">
            <a:extLst>
              <a:ext uri="{FF2B5EF4-FFF2-40B4-BE49-F238E27FC236}">
                <a16:creationId xmlns:a16="http://schemas.microsoft.com/office/drawing/2014/main" id="{6DB5EF53-B425-8628-A37C-208D81FF58C7}"/>
              </a:ext>
            </a:extLst>
          </p:cNvPr>
          <p:cNvGrpSpPr/>
          <p:nvPr/>
        </p:nvGrpSpPr>
        <p:grpSpPr>
          <a:xfrm>
            <a:off x="10040614" y="339720"/>
            <a:ext cx="2166628" cy="4587141"/>
            <a:chOff x="10040614" y="339720"/>
            <a:chExt cx="2166628" cy="4587141"/>
          </a:xfrm>
        </p:grpSpPr>
        <p:sp>
          <p:nvSpPr>
            <p:cNvPr id="29" name="Freeform 73">
              <a:extLst>
                <a:ext uri="{FF2B5EF4-FFF2-40B4-BE49-F238E27FC236}">
                  <a16:creationId xmlns:a16="http://schemas.microsoft.com/office/drawing/2014/main" id="{7F6CE19C-FCB0-6056-9D42-30E38D97BC6A}"/>
                </a:ext>
                <a:ext uri="{C183D7F6-B498-43B3-948B-1728B52AA6E4}">
                  <adec:decorative xmlns:adec="http://schemas.microsoft.com/office/drawing/2017/decorative" val="1"/>
                </a:ext>
              </a:extLst>
            </p:cNvPr>
            <p:cNvSpPr>
              <a:spLocks/>
            </p:cNvSpPr>
            <p:nvPr/>
          </p:nvSpPr>
          <p:spPr bwMode="auto">
            <a:xfrm flipH="1">
              <a:off x="10380318" y="442260"/>
              <a:ext cx="1802672" cy="4378528"/>
            </a:xfrm>
            <a:custGeom>
              <a:avLst/>
              <a:gdLst>
                <a:gd name="T0" fmla="*/ 0 w 226"/>
                <a:gd name="T1" fmla="*/ 552 h 552"/>
                <a:gd name="T2" fmla="*/ 164 w 226"/>
                <a:gd name="T3" fmla="*/ 163 h 552"/>
                <a:gd name="T4" fmla="*/ 2 w 226"/>
                <a:gd name="T5" fmla="*/ 0 h 552"/>
              </a:gdLst>
              <a:ahLst/>
              <a:cxnLst>
                <a:cxn ang="0">
                  <a:pos x="T0" y="T1"/>
                </a:cxn>
                <a:cxn ang="0">
                  <a:pos x="T2" y="T3"/>
                </a:cxn>
                <a:cxn ang="0">
                  <a:pos x="T4" y="T5"/>
                </a:cxn>
              </a:cxnLst>
              <a:rect l="0" t="0" r="r" b="b"/>
              <a:pathLst>
                <a:path w="226" h="552">
                  <a:moveTo>
                    <a:pt x="0" y="552"/>
                  </a:moveTo>
                  <a:cubicBezTo>
                    <a:pt x="153" y="490"/>
                    <a:pt x="226" y="316"/>
                    <a:pt x="164" y="163"/>
                  </a:cubicBezTo>
                  <a:cubicBezTo>
                    <a:pt x="133" y="86"/>
                    <a:pt x="73" y="29"/>
                    <a:pt x="2" y="0"/>
                  </a:cubicBezTo>
                </a:path>
              </a:pathLst>
            </a:custGeom>
            <a:noFill/>
            <a:ln w="12700" cap="flat">
              <a:solidFill>
                <a:srgbClr val="1519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Oval 82">
              <a:extLst>
                <a:ext uri="{FF2B5EF4-FFF2-40B4-BE49-F238E27FC236}">
                  <a16:creationId xmlns:a16="http://schemas.microsoft.com/office/drawing/2014/main" id="{28CFB7F7-3479-FD0B-106D-1B41139776E0}"/>
                </a:ext>
                <a:ext uri="{C183D7F6-B498-43B3-948B-1728B52AA6E4}">
                  <adec:decorative xmlns:adec="http://schemas.microsoft.com/office/drawing/2017/decorative" val="1"/>
                </a:ext>
              </a:extLst>
            </p:cNvPr>
            <p:cNvSpPr>
              <a:spLocks noChangeArrowheads="1"/>
            </p:cNvSpPr>
            <p:nvPr/>
          </p:nvSpPr>
          <p:spPr bwMode="auto">
            <a:xfrm flipH="1">
              <a:off x="11939440" y="339720"/>
              <a:ext cx="267802" cy="266209"/>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Oval 84">
              <a:extLst>
                <a:ext uri="{FF2B5EF4-FFF2-40B4-BE49-F238E27FC236}">
                  <a16:creationId xmlns:a16="http://schemas.microsoft.com/office/drawing/2014/main" id="{15D6A6E2-243B-C684-25F8-09D27E15D296}"/>
                </a:ext>
                <a:ext uri="{C183D7F6-B498-43B3-948B-1728B52AA6E4}">
                  <adec:decorative xmlns:adec="http://schemas.microsoft.com/office/drawing/2017/decorative" val="1"/>
                </a:ext>
              </a:extLst>
            </p:cNvPr>
            <p:cNvSpPr>
              <a:spLocks noChangeArrowheads="1"/>
            </p:cNvSpPr>
            <p:nvPr/>
          </p:nvSpPr>
          <p:spPr bwMode="auto">
            <a:xfrm flipH="1">
              <a:off x="11929678" y="4656680"/>
              <a:ext cx="267802" cy="270181"/>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2" name="Group 31">
              <a:extLst>
                <a:ext uri="{FF2B5EF4-FFF2-40B4-BE49-F238E27FC236}">
                  <a16:creationId xmlns:a16="http://schemas.microsoft.com/office/drawing/2014/main" id="{0DCFECFF-22A2-7785-20B8-98D21C47A061}"/>
                </a:ext>
              </a:extLst>
            </p:cNvPr>
            <p:cNvGrpSpPr/>
            <p:nvPr/>
          </p:nvGrpSpPr>
          <p:grpSpPr>
            <a:xfrm>
              <a:off x="10502817" y="664655"/>
              <a:ext cx="1392775" cy="1036175"/>
              <a:chOff x="5602868" y="2268981"/>
              <a:chExt cx="1392775" cy="1036175"/>
            </a:xfrm>
          </p:grpSpPr>
          <p:sp>
            <p:nvSpPr>
              <p:cNvPr id="39" name="Oval 38">
                <a:extLst>
                  <a:ext uri="{FF2B5EF4-FFF2-40B4-BE49-F238E27FC236}">
                    <a16:creationId xmlns:a16="http://schemas.microsoft.com/office/drawing/2014/main" id="{6599A6DC-C9BD-FB6C-7DAA-C37E9A56E2C9}"/>
                  </a:ext>
                  <a:ext uri="{C183D7F6-B498-43B3-948B-1728B52AA6E4}">
                    <adec:decorative xmlns:adec="http://schemas.microsoft.com/office/drawing/2017/decorative" val="1"/>
                  </a:ext>
                </a:extLst>
              </p:cNvPr>
              <p:cNvSpPr/>
              <p:nvPr/>
            </p:nvSpPr>
            <p:spPr>
              <a:xfrm flipH="1">
                <a:off x="5799755" y="2268981"/>
                <a:ext cx="1042382" cy="1036175"/>
              </a:xfrm>
              <a:prstGeom prst="ellipse">
                <a:avLst/>
              </a:prstGeom>
              <a:solidFill>
                <a:srgbClr val="C3A48C"/>
              </a:solidFill>
              <a:ln w="63500">
                <a:solidFill>
                  <a:schemeClr val="accent3"/>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F022B67-D029-A8DB-14BF-7483DBB5D38C}"/>
                  </a:ext>
                </a:extLst>
              </p:cNvPr>
              <p:cNvSpPr txBox="1"/>
              <p:nvPr/>
            </p:nvSpPr>
            <p:spPr>
              <a:xfrm>
                <a:off x="5602868" y="2611027"/>
                <a:ext cx="1392775" cy="400110"/>
              </a:xfrm>
              <a:prstGeom prst="rect">
                <a:avLst/>
              </a:prstGeom>
              <a:solidFill>
                <a:schemeClr val="bg1"/>
              </a:solidFill>
              <a:ln>
                <a:solidFill>
                  <a:schemeClr val="accent3"/>
                </a:solidFill>
              </a:ln>
            </p:spPr>
            <p:txBody>
              <a:bodyPr wrap="square">
                <a:spAutoFit/>
              </a:bodyPr>
              <a:lstStyle/>
              <a:p>
                <a:pPr algn="ctr"/>
                <a:r>
                  <a:rPr lang="en-US" sz="2000" b="1" dirty="0">
                    <a:latin typeface="Montserrat" pitchFamily="2" charset="77"/>
                  </a:rPr>
                  <a:t>Nutrition</a:t>
                </a:r>
              </a:p>
            </p:txBody>
          </p:sp>
        </p:grpSp>
        <p:grpSp>
          <p:nvGrpSpPr>
            <p:cNvPr id="33" name="Group 32">
              <a:extLst>
                <a:ext uri="{FF2B5EF4-FFF2-40B4-BE49-F238E27FC236}">
                  <a16:creationId xmlns:a16="http://schemas.microsoft.com/office/drawing/2014/main" id="{093FE9CB-5473-FD2B-4D46-1BD72FEEFB5A}"/>
                </a:ext>
              </a:extLst>
            </p:cNvPr>
            <p:cNvGrpSpPr/>
            <p:nvPr/>
          </p:nvGrpSpPr>
          <p:grpSpPr>
            <a:xfrm>
              <a:off x="10040614" y="2170739"/>
              <a:ext cx="1392775" cy="1036175"/>
              <a:chOff x="5598580" y="4086745"/>
              <a:chExt cx="1392775" cy="1036175"/>
            </a:xfrm>
          </p:grpSpPr>
          <p:sp>
            <p:nvSpPr>
              <p:cNvPr id="37" name="Oval 36">
                <a:extLst>
                  <a:ext uri="{FF2B5EF4-FFF2-40B4-BE49-F238E27FC236}">
                    <a16:creationId xmlns:a16="http://schemas.microsoft.com/office/drawing/2014/main" id="{1A8721F3-8806-4B1E-C90B-7C480CBC046F}"/>
                  </a:ext>
                  <a:ext uri="{C183D7F6-B498-43B3-948B-1728B52AA6E4}">
                    <adec:decorative xmlns:adec="http://schemas.microsoft.com/office/drawing/2017/decorative" val="1"/>
                  </a:ext>
                </a:extLst>
              </p:cNvPr>
              <p:cNvSpPr/>
              <p:nvPr/>
            </p:nvSpPr>
            <p:spPr>
              <a:xfrm flipH="1">
                <a:off x="5789762" y="4086745"/>
                <a:ext cx="1042382" cy="103617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AA81313-6783-E2A1-FD98-77655CAC3DC9}"/>
                  </a:ext>
                </a:extLst>
              </p:cNvPr>
              <p:cNvSpPr txBox="1"/>
              <p:nvPr/>
            </p:nvSpPr>
            <p:spPr>
              <a:xfrm>
                <a:off x="5598580" y="4424344"/>
                <a:ext cx="1392775" cy="400110"/>
              </a:xfrm>
              <a:prstGeom prst="rect">
                <a:avLst/>
              </a:prstGeom>
              <a:solidFill>
                <a:schemeClr val="bg1"/>
              </a:solidFill>
              <a:ln>
                <a:solidFill>
                  <a:srgbClr val="EA7131"/>
                </a:solidFill>
              </a:ln>
            </p:spPr>
            <p:txBody>
              <a:bodyPr wrap="square">
                <a:spAutoFit/>
              </a:bodyPr>
              <a:lstStyle/>
              <a:p>
                <a:pPr algn="ctr"/>
                <a:r>
                  <a:rPr lang="en-US" sz="2000" b="1" dirty="0">
                    <a:latin typeface="Montserrat" pitchFamily="2" charset="77"/>
                  </a:rPr>
                  <a:t>Exercise</a:t>
                </a:r>
              </a:p>
            </p:txBody>
          </p:sp>
        </p:grpSp>
        <p:grpSp>
          <p:nvGrpSpPr>
            <p:cNvPr id="34" name="Group 33">
              <a:extLst>
                <a:ext uri="{FF2B5EF4-FFF2-40B4-BE49-F238E27FC236}">
                  <a16:creationId xmlns:a16="http://schemas.microsoft.com/office/drawing/2014/main" id="{ADC7F7EF-370E-FEC6-236F-0CE19C92496C}"/>
                </a:ext>
              </a:extLst>
            </p:cNvPr>
            <p:cNvGrpSpPr/>
            <p:nvPr/>
          </p:nvGrpSpPr>
          <p:grpSpPr>
            <a:xfrm>
              <a:off x="10524507" y="3557301"/>
              <a:ext cx="1392775" cy="1036175"/>
              <a:chOff x="6845228" y="5372093"/>
              <a:chExt cx="1392775" cy="1036175"/>
            </a:xfrm>
          </p:grpSpPr>
          <p:sp>
            <p:nvSpPr>
              <p:cNvPr id="35" name="Oval 34">
                <a:extLst>
                  <a:ext uri="{FF2B5EF4-FFF2-40B4-BE49-F238E27FC236}">
                    <a16:creationId xmlns:a16="http://schemas.microsoft.com/office/drawing/2014/main" id="{4E0EAA37-7F49-1EDE-4B98-57D8D5ADFAD6}"/>
                  </a:ext>
                  <a:ext uri="{C183D7F6-B498-43B3-948B-1728B52AA6E4}">
                    <adec:decorative xmlns:adec="http://schemas.microsoft.com/office/drawing/2017/decorative" val="1"/>
                  </a:ext>
                </a:extLst>
              </p:cNvPr>
              <p:cNvSpPr/>
              <p:nvPr/>
            </p:nvSpPr>
            <p:spPr>
              <a:xfrm flipH="1">
                <a:off x="7025847" y="5372093"/>
                <a:ext cx="1042382" cy="1036175"/>
              </a:xfrm>
              <a:prstGeom prst="ellipse">
                <a:avLst/>
              </a:prstGeom>
              <a:solidFill>
                <a:schemeClr val="bg1"/>
              </a:solid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B863D485-07E6-1B29-D8E9-B734A46E1762}"/>
                  </a:ext>
                </a:extLst>
              </p:cNvPr>
              <p:cNvSpPr txBox="1"/>
              <p:nvPr/>
            </p:nvSpPr>
            <p:spPr>
              <a:xfrm>
                <a:off x="6845228" y="5716581"/>
                <a:ext cx="1392775" cy="400110"/>
              </a:xfrm>
              <a:prstGeom prst="rect">
                <a:avLst/>
              </a:prstGeom>
              <a:solidFill>
                <a:schemeClr val="bg1"/>
              </a:solidFill>
              <a:ln>
                <a:solidFill>
                  <a:srgbClr val="7030A0"/>
                </a:solidFill>
              </a:ln>
            </p:spPr>
            <p:txBody>
              <a:bodyPr wrap="square">
                <a:spAutoFit/>
              </a:bodyPr>
              <a:lstStyle/>
              <a:p>
                <a:pPr algn="ctr"/>
                <a:r>
                  <a:rPr lang="en-US" sz="2000" b="1" dirty="0">
                    <a:latin typeface="Montserrat" pitchFamily="2" charset="77"/>
                  </a:rPr>
                  <a:t>Sleep</a:t>
                </a:r>
              </a:p>
            </p:txBody>
          </p:sp>
        </p:grpSp>
      </p:grpSp>
    </p:spTree>
    <p:extLst>
      <p:ext uri="{BB962C8B-B14F-4D97-AF65-F5344CB8AC3E}">
        <p14:creationId xmlns:p14="http://schemas.microsoft.com/office/powerpoint/2010/main" val="3721412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441F1-7615-5555-020E-AE7A5C583B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38EC78-AC15-813B-7C17-0D24A83D5B1B}"/>
              </a:ext>
            </a:extLst>
          </p:cNvPr>
          <p:cNvSpPr>
            <a:spLocks noGrp="1"/>
          </p:cNvSpPr>
          <p:nvPr>
            <p:ph type="body" sz="quarter" idx="13"/>
          </p:nvPr>
        </p:nvSpPr>
        <p:spPr>
          <a:xfrm>
            <a:off x="804036" y="3274569"/>
            <a:ext cx="10056469" cy="3583431"/>
          </a:xfrm>
        </p:spPr>
        <p:txBody>
          <a:bodyPr/>
          <a:lstStyle/>
          <a:p>
            <a:pPr marL="0" indent="0">
              <a:lnSpc>
                <a:spcPct val="100000"/>
              </a:lnSpc>
              <a:buNone/>
            </a:pPr>
            <a:endParaRPr lang="en-US" sz="1600" dirty="0"/>
          </a:p>
          <a:p>
            <a:pPr marL="461963" indent="-461963">
              <a:lnSpc>
                <a:spcPct val="100000"/>
              </a:lnSpc>
              <a:buBlip>
                <a:blip r:embed="rId3"/>
              </a:buBlip>
            </a:pPr>
            <a:r>
              <a:rPr lang="en-US" b="1" dirty="0"/>
              <a:t>Cardiovascular Exercise</a:t>
            </a:r>
            <a:r>
              <a:rPr lang="en-US" dirty="0"/>
              <a:t> – Promotes heart health and aids weight management (walking, cycling, swimming, sprints). Wearing a weighted vest during walking can enhance benefits.</a:t>
            </a:r>
          </a:p>
          <a:p>
            <a:pPr marL="461963" indent="-461963">
              <a:lnSpc>
                <a:spcPct val="100000"/>
              </a:lnSpc>
              <a:buBlip>
                <a:blip r:embed="rId3"/>
              </a:buBlip>
            </a:pPr>
            <a:endParaRPr lang="en-US" sz="1600" dirty="0"/>
          </a:p>
          <a:p>
            <a:pPr marL="461963" indent="-461963">
              <a:lnSpc>
                <a:spcPct val="100000"/>
              </a:lnSpc>
              <a:buBlip>
                <a:blip r:embed="rId3"/>
              </a:buBlip>
            </a:pPr>
            <a:r>
              <a:rPr lang="en-US" b="1" dirty="0"/>
              <a:t>Yoga &amp; Flexibility</a:t>
            </a:r>
            <a:r>
              <a:rPr lang="en-US" dirty="0"/>
              <a:t> – Enhances mobility and reduces stress (yoga, Pilates, stretching).</a:t>
            </a:r>
          </a:p>
        </p:txBody>
      </p:sp>
      <p:sp>
        <p:nvSpPr>
          <p:cNvPr id="51" name="Text Placeholder 50">
            <a:extLst>
              <a:ext uri="{FF2B5EF4-FFF2-40B4-BE49-F238E27FC236}">
                <a16:creationId xmlns:a16="http://schemas.microsoft.com/office/drawing/2014/main" id="{43A2D2AA-C78E-548A-8451-B6A9BB5C34D5}"/>
              </a:ext>
            </a:extLst>
          </p:cNvPr>
          <p:cNvSpPr>
            <a:spLocks noGrp="1"/>
          </p:cNvSpPr>
          <p:nvPr>
            <p:ph type="body" sz="quarter" idx="14"/>
          </p:nvPr>
        </p:nvSpPr>
        <p:spPr/>
        <p:txBody>
          <a:bodyPr/>
          <a:lstStyle/>
          <a:p>
            <a:r>
              <a:rPr lang="en-GB" dirty="0"/>
              <a:t>Physical Well-being: Exercise</a:t>
            </a:r>
          </a:p>
          <a:p>
            <a:endParaRPr lang="en-GB" dirty="0"/>
          </a:p>
        </p:txBody>
      </p:sp>
      <p:grpSp>
        <p:nvGrpSpPr>
          <p:cNvPr id="52" name="Group 51">
            <a:extLst>
              <a:ext uri="{FF2B5EF4-FFF2-40B4-BE49-F238E27FC236}">
                <a16:creationId xmlns:a16="http://schemas.microsoft.com/office/drawing/2014/main" id="{DF767F9E-CE6D-AC28-C807-8FB97A942703}"/>
              </a:ext>
            </a:extLst>
          </p:cNvPr>
          <p:cNvGrpSpPr/>
          <p:nvPr/>
        </p:nvGrpSpPr>
        <p:grpSpPr>
          <a:xfrm>
            <a:off x="10040614" y="339720"/>
            <a:ext cx="2166628" cy="4587141"/>
            <a:chOff x="10040614" y="339720"/>
            <a:chExt cx="2166628" cy="4587141"/>
          </a:xfrm>
        </p:grpSpPr>
        <p:sp>
          <p:nvSpPr>
            <p:cNvPr id="53" name="Freeform 73">
              <a:extLst>
                <a:ext uri="{FF2B5EF4-FFF2-40B4-BE49-F238E27FC236}">
                  <a16:creationId xmlns:a16="http://schemas.microsoft.com/office/drawing/2014/main" id="{0A425CBB-5EE5-9F79-E8B2-5BF2EFE81764}"/>
                </a:ext>
                <a:ext uri="{C183D7F6-B498-43B3-948B-1728B52AA6E4}">
                  <adec:decorative xmlns:adec="http://schemas.microsoft.com/office/drawing/2017/decorative" val="1"/>
                </a:ext>
              </a:extLst>
            </p:cNvPr>
            <p:cNvSpPr>
              <a:spLocks/>
            </p:cNvSpPr>
            <p:nvPr/>
          </p:nvSpPr>
          <p:spPr bwMode="auto">
            <a:xfrm flipH="1">
              <a:off x="10380318" y="442260"/>
              <a:ext cx="1802672" cy="4378528"/>
            </a:xfrm>
            <a:custGeom>
              <a:avLst/>
              <a:gdLst>
                <a:gd name="T0" fmla="*/ 0 w 226"/>
                <a:gd name="T1" fmla="*/ 552 h 552"/>
                <a:gd name="T2" fmla="*/ 164 w 226"/>
                <a:gd name="T3" fmla="*/ 163 h 552"/>
                <a:gd name="T4" fmla="*/ 2 w 226"/>
                <a:gd name="T5" fmla="*/ 0 h 552"/>
              </a:gdLst>
              <a:ahLst/>
              <a:cxnLst>
                <a:cxn ang="0">
                  <a:pos x="T0" y="T1"/>
                </a:cxn>
                <a:cxn ang="0">
                  <a:pos x="T2" y="T3"/>
                </a:cxn>
                <a:cxn ang="0">
                  <a:pos x="T4" y="T5"/>
                </a:cxn>
              </a:cxnLst>
              <a:rect l="0" t="0" r="r" b="b"/>
              <a:pathLst>
                <a:path w="226" h="552">
                  <a:moveTo>
                    <a:pt x="0" y="552"/>
                  </a:moveTo>
                  <a:cubicBezTo>
                    <a:pt x="153" y="490"/>
                    <a:pt x="226" y="316"/>
                    <a:pt x="164" y="163"/>
                  </a:cubicBezTo>
                  <a:cubicBezTo>
                    <a:pt x="133" y="86"/>
                    <a:pt x="73" y="29"/>
                    <a:pt x="2" y="0"/>
                  </a:cubicBezTo>
                </a:path>
              </a:pathLst>
            </a:custGeom>
            <a:noFill/>
            <a:ln w="12700" cap="flat">
              <a:solidFill>
                <a:srgbClr val="1519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82">
              <a:extLst>
                <a:ext uri="{FF2B5EF4-FFF2-40B4-BE49-F238E27FC236}">
                  <a16:creationId xmlns:a16="http://schemas.microsoft.com/office/drawing/2014/main" id="{4B67F0A4-3919-2D25-AE19-99D3077C277F}"/>
                </a:ext>
                <a:ext uri="{C183D7F6-B498-43B3-948B-1728B52AA6E4}">
                  <adec:decorative xmlns:adec="http://schemas.microsoft.com/office/drawing/2017/decorative" val="1"/>
                </a:ext>
              </a:extLst>
            </p:cNvPr>
            <p:cNvSpPr>
              <a:spLocks noChangeArrowheads="1"/>
            </p:cNvSpPr>
            <p:nvPr/>
          </p:nvSpPr>
          <p:spPr bwMode="auto">
            <a:xfrm flipH="1">
              <a:off x="11939440" y="339720"/>
              <a:ext cx="267802" cy="266209"/>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Oval 84">
              <a:extLst>
                <a:ext uri="{FF2B5EF4-FFF2-40B4-BE49-F238E27FC236}">
                  <a16:creationId xmlns:a16="http://schemas.microsoft.com/office/drawing/2014/main" id="{92758D4C-A6F0-5323-B3C6-680172368310}"/>
                </a:ext>
                <a:ext uri="{C183D7F6-B498-43B3-948B-1728B52AA6E4}">
                  <adec:decorative xmlns:adec="http://schemas.microsoft.com/office/drawing/2017/decorative" val="1"/>
                </a:ext>
              </a:extLst>
            </p:cNvPr>
            <p:cNvSpPr>
              <a:spLocks noChangeArrowheads="1"/>
            </p:cNvSpPr>
            <p:nvPr/>
          </p:nvSpPr>
          <p:spPr bwMode="auto">
            <a:xfrm flipH="1">
              <a:off x="11929678" y="4656680"/>
              <a:ext cx="267802" cy="270181"/>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6" name="Group 55">
              <a:extLst>
                <a:ext uri="{FF2B5EF4-FFF2-40B4-BE49-F238E27FC236}">
                  <a16:creationId xmlns:a16="http://schemas.microsoft.com/office/drawing/2014/main" id="{F8117F23-8297-E78B-021B-FED5A3085FBA}"/>
                </a:ext>
              </a:extLst>
            </p:cNvPr>
            <p:cNvGrpSpPr/>
            <p:nvPr/>
          </p:nvGrpSpPr>
          <p:grpSpPr>
            <a:xfrm>
              <a:off x="10502817" y="664655"/>
              <a:ext cx="1392775" cy="1036175"/>
              <a:chOff x="5602868" y="2268981"/>
              <a:chExt cx="1392775" cy="1036175"/>
            </a:xfrm>
          </p:grpSpPr>
          <p:sp>
            <p:nvSpPr>
              <p:cNvPr id="63" name="Oval 62">
                <a:extLst>
                  <a:ext uri="{FF2B5EF4-FFF2-40B4-BE49-F238E27FC236}">
                    <a16:creationId xmlns:a16="http://schemas.microsoft.com/office/drawing/2014/main" id="{F5C386DD-B2B6-4176-E996-CB354AC40632}"/>
                  </a:ext>
                  <a:ext uri="{C183D7F6-B498-43B3-948B-1728B52AA6E4}">
                    <adec:decorative xmlns:adec="http://schemas.microsoft.com/office/drawing/2017/decorative" val="1"/>
                  </a:ext>
                </a:extLst>
              </p:cNvPr>
              <p:cNvSpPr/>
              <p:nvPr/>
            </p:nvSpPr>
            <p:spPr>
              <a:xfrm flipH="1">
                <a:off x="5799755" y="2268981"/>
                <a:ext cx="1042382" cy="1036175"/>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4451700C-DF1D-382F-A079-BA5C735F61FB}"/>
                  </a:ext>
                </a:extLst>
              </p:cNvPr>
              <p:cNvSpPr txBox="1"/>
              <p:nvPr/>
            </p:nvSpPr>
            <p:spPr>
              <a:xfrm>
                <a:off x="5602868" y="2611027"/>
                <a:ext cx="1392775" cy="400110"/>
              </a:xfrm>
              <a:prstGeom prst="rect">
                <a:avLst/>
              </a:prstGeom>
              <a:solidFill>
                <a:schemeClr val="bg1"/>
              </a:solidFill>
              <a:ln>
                <a:solidFill>
                  <a:schemeClr val="accent3"/>
                </a:solidFill>
              </a:ln>
            </p:spPr>
            <p:txBody>
              <a:bodyPr wrap="square">
                <a:spAutoFit/>
              </a:bodyPr>
              <a:lstStyle/>
              <a:p>
                <a:pPr algn="ctr"/>
                <a:r>
                  <a:rPr lang="en-US" sz="2000" b="1" dirty="0">
                    <a:latin typeface="Montserrat" pitchFamily="2" charset="77"/>
                  </a:rPr>
                  <a:t>Nutrition</a:t>
                </a:r>
              </a:p>
            </p:txBody>
          </p:sp>
        </p:grpSp>
        <p:grpSp>
          <p:nvGrpSpPr>
            <p:cNvPr id="57" name="Group 56">
              <a:extLst>
                <a:ext uri="{FF2B5EF4-FFF2-40B4-BE49-F238E27FC236}">
                  <a16:creationId xmlns:a16="http://schemas.microsoft.com/office/drawing/2014/main" id="{FADF95E5-729A-635E-0DCD-3A403AD5A179}"/>
                </a:ext>
              </a:extLst>
            </p:cNvPr>
            <p:cNvGrpSpPr/>
            <p:nvPr/>
          </p:nvGrpSpPr>
          <p:grpSpPr>
            <a:xfrm>
              <a:off x="10040614" y="2170739"/>
              <a:ext cx="1392775" cy="1036175"/>
              <a:chOff x="5598580" y="4086745"/>
              <a:chExt cx="1392775" cy="1036175"/>
            </a:xfrm>
          </p:grpSpPr>
          <p:sp>
            <p:nvSpPr>
              <p:cNvPr id="61" name="Oval 60">
                <a:extLst>
                  <a:ext uri="{FF2B5EF4-FFF2-40B4-BE49-F238E27FC236}">
                    <a16:creationId xmlns:a16="http://schemas.microsoft.com/office/drawing/2014/main" id="{CC062CF4-8BF8-7C86-93CD-0576CFE2CB16}"/>
                  </a:ext>
                  <a:ext uri="{C183D7F6-B498-43B3-948B-1728B52AA6E4}">
                    <adec:decorative xmlns:adec="http://schemas.microsoft.com/office/drawing/2017/decorative" val="1"/>
                  </a:ext>
                </a:extLst>
              </p:cNvPr>
              <p:cNvSpPr/>
              <p:nvPr/>
            </p:nvSpPr>
            <p:spPr>
              <a:xfrm flipH="1">
                <a:off x="5789762" y="4086745"/>
                <a:ext cx="1042382" cy="1036175"/>
              </a:xfrm>
              <a:prstGeom prst="ellipse">
                <a:avLst/>
              </a:prstGeom>
              <a:solidFill>
                <a:srgbClr val="C3A48C"/>
              </a:solidFill>
              <a:ln w="63500">
                <a:solidFill>
                  <a:schemeClr val="accent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CD8FFAF1-705F-6428-659C-6284A8ACD623}"/>
                  </a:ext>
                </a:extLst>
              </p:cNvPr>
              <p:cNvSpPr txBox="1"/>
              <p:nvPr/>
            </p:nvSpPr>
            <p:spPr>
              <a:xfrm>
                <a:off x="5598580" y="4424344"/>
                <a:ext cx="1392775" cy="400110"/>
              </a:xfrm>
              <a:prstGeom prst="rect">
                <a:avLst/>
              </a:prstGeom>
              <a:solidFill>
                <a:schemeClr val="bg1"/>
              </a:solidFill>
              <a:ln>
                <a:solidFill>
                  <a:srgbClr val="EA7131"/>
                </a:solidFill>
              </a:ln>
            </p:spPr>
            <p:txBody>
              <a:bodyPr wrap="square">
                <a:spAutoFit/>
              </a:bodyPr>
              <a:lstStyle/>
              <a:p>
                <a:pPr algn="ctr"/>
                <a:r>
                  <a:rPr lang="en-US" sz="2000" b="1" dirty="0">
                    <a:latin typeface="Montserrat" pitchFamily="2" charset="77"/>
                  </a:rPr>
                  <a:t>Exercise</a:t>
                </a:r>
              </a:p>
            </p:txBody>
          </p:sp>
        </p:grpSp>
        <p:grpSp>
          <p:nvGrpSpPr>
            <p:cNvPr id="58" name="Group 57">
              <a:extLst>
                <a:ext uri="{FF2B5EF4-FFF2-40B4-BE49-F238E27FC236}">
                  <a16:creationId xmlns:a16="http://schemas.microsoft.com/office/drawing/2014/main" id="{C170FACE-D893-3CFF-23BA-1B412E88C0D4}"/>
                </a:ext>
              </a:extLst>
            </p:cNvPr>
            <p:cNvGrpSpPr/>
            <p:nvPr/>
          </p:nvGrpSpPr>
          <p:grpSpPr>
            <a:xfrm>
              <a:off x="10524507" y="3557301"/>
              <a:ext cx="1392775" cy="1036175"/>
              <a:chOff x="6845228" y="5372093"/>
              <a:chExt cx="1392775" cy="1036175"/>
            </a:xfrm>
          </p:grpSpPr>
          <p:sp>
            <p:nvSpPr>
              <p:cNvPr id="59" name="Oval 58">
                <a:extLst>
                  <a:ext uri="{FF2B5EF4-FFF2-40B4-BE49-F238E27FC236}">
                    <a16:creationId xmlns:a16="http://schemas.microsoft.com/office/drawing/2014/main" id="{96CC5DC5-05E1-0E26-9AA6-D007A850166D}"/>
                  </a:ext>
                  <a:ext uri="{C183D7F6-B498-43B3-948B-1728B52AA6E4}">
                    <adec:decorative xmlns:adec="http://schemas.microsoft.com/office/drawing/2017/decorative" val="1"/>
                  </a:ext>
                </a:extLst>
              </p:cNvPr>
              <p:cNvSpPr/>
              <p:nvPr/>
            </p:nvSpPr>
            <p:spPr>
              <a:xfrm flipH="1">
                <a:off x="7025847" y="5372093"/>
                <a:ext cx="1042382" cy="1036175"/>
              </a:xfrm>
              <a:prstGeom prst="ellipse">
                <a:avLst/>
              </a:prstGeom>
              <a:solidFill>
                <a:schemeClr val="bg1"/>
              </a:solid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401FE7-5BE5-3EE5-311E-6189EB89907F}"/>
                  </a:ext>
                </a:extLst>
              </p:cNvPr>
              <p:cNvSpPr txBox="1"/>
              <p:nvPr/>
            </p:nvSpPr>
            <p:spPr>
              <a:xfrm>
                <a:off x="6845228" y="5716581"/>
                <a:ext cx="1392775" cy="400110"/>
              </a:xfrm>
              <a:prstGeom prst="rect">
                <a:avLst/>
              </a:prstGeom>
              <a:solidFill>
                <a:schemeClr val="bg1"/>
              </a:solidFill>
              <a:ln>
                <a:solidFill>
                  <a:srgbClr val="7030A0"/>
                </a:solidFill>
              </a:ln>
            </p:spPr>
            <p:txBody>
              <a:bodyPr wrap="square">
                <a:spAutoFit/>
              </a:bodyPr>
              <a:lstStyle/>
              <a:p>
                <a:pPr algn="ctr"/>
                <a:r>
                  <a:rPr lang="en-US" sz="2000" b="1" dirty="0">
                    <a:latin typeface="Montserrat" pitchFamily="2" charset="77"/>
                  </a:rPr>
                  <a:t>Sleep</a:t>
                </a:r>
              </a:p>
            </p:txBody>
          </p:sp>
        </p:grpSp>
      </p:grpSp>
      <p:pic>
        <p:nvPicPr>
          <p:cNvPr id="66" name="Picture 65" descr="A blue circle with a white outline of a muscle on it&#10;&#10;Description automatically generated">
            <a:extLst>
              <a:ext uri="{FF2B5EF4-FFF2-40B4-BE49-F238E27FC236}">
                <a16:creationId xmlns:a16="http://schemas.microsoft.com/office/drawing/2014/main" id="{2522989C-1C58-418C-6FF6-95002B9FC5B3}"/>
              </a:ext>
            </a:extLst>
          </p:cNvPr>
          <p:cNvPicPr>
            <a:picLocks noChangeAspect="1"/>
          </p:cNvPicPr>
          <p:nvPr/>
        </p:nvPicPr>
        <p:blipFill>
          <a:blip r:embed="rId4"/>
          <a:stretch>
            <a:fillRect/>
          </a:stretch>
        </p:blipFill>
        <p:spPr>
          <a:xfrm>
            <a:off x="7888905" y="1668361"/>
            <a:ext cx="1554480" cy="1554480"/>
          </a:xfrm>
          <a:prstGeom prst="rect">
            <a:avLst/>
          </a:prstGeom>
        </p:spPr>
      </p:pic>
      <p:sp>
        <p:nvSpPr>
          <p:cNvPr id="67" name="Text Placeholder 1">
            <a:extLst>
              <a:ext uri="{FF2B5EF4-FFF2-40B4-BE49-F238E27FC236}">
                <a16:creationId xmlns:a16="http://schemas.microsoft.com/office/drawing/2014/main" id="{7BC66FE9-1151-EBB0-3F8C-01A45457F642}"/>
              </a:ext>
            </a:extLst>
          </p:cNvPr>
          <p:cNvSpPr txBox="1">
            <a:spLocks/>
          </p:cNvSpPr>
          <p:nvPr/>
        </p:nvSpPr>
        <p:spPr>
          <a:xfrm>
            <a:off x="804036" y="1621870"/>
            <a:ext cx="7162093" cy="1807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963" indent="-461963">
              <a:lnSpc>
                <a:spcPct val="100000"/>
              </a:lnSpc>
              <a:buFont typeface="Arial" panose="020B0604020202020204" pitchFamily="34" charset="0"/>
              <a:buBlip>
                <a:blip r:embed="rId3"/>
              </a:buBlip>
            </a:pPr>
            <a:r>
              <a:rPr lang="en-US" b="1" dirty="0"/>
              <a:t>Strength Training</a:t>
            </a:r>
            <a:r>
              <a:rPr lang="en-US" dirty="0"/>
              <a:t> – Supports bone density and muscle mass (weights, jumping, squats, lunges, resistance bands). Think; strong, not skinny. </a:t>
            </a:r>
          </a:p>
        </p:txBody>
      </p:sp>
    </p:spTree>
    <p:extLst>
      <p:ext uri="{BB962C8B-B14F-4D97-AF65-F5344CB8AC3E}">
        <p14:creationId xmlns:p14="http://schemas.microsoft.com/office/powerpoint/2010/main" val="269209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FFF37A-93CA-901C-AE61-4E95750EFD61}"/>
              </a:ext>
            </a:extLst>
          </p:cNvPr>
          <p:cNvSpPr>
            <a:spLocks noGrp="1"/>
          </p:cNvSpPr>
          <p:nvPr>
            <p:ph type="body" sz="quarter" idx="13"/>
          </p:nvPr>
        </p:nvSpPr>
        <p:spPr>
          <a:xfrm>
            <a:off x="742950" y="1750261"/>
            <a:ext cx="6556208" cy="1676400"/>
          </a:xfrm>
        </p:spPr>
        <p:txBody>
          <a:bodyPr/>
          <a:lstStyle/>
          <a:p>
            <a:pPr marL="461963" indent="-461963">
              <a:lnSpc>
                <a:spcPct val="100000"/>
              </a:lnSpc>
              <a:buBlip>
                <a:blip r:embed="rId3"/>
              </a:buBlip>
            </a:pPr>
            <a:r>
              <a:rPr lang="en-US" b="1" dirty="0"/>
              <a:t>Maintain a Consistent Schedule</a:t>
            </a:r>
            <a:r>
              <a:rPr lang="en-US" dirty="0"/>
              <a:t> – Set regular sleep and wake times to support your body's internal clock. Yes, even at the weekend!</a:t>
            </a:r>
          </a:p>
        </p:txBody>
      </p:sp>
      <p:sp>
        <p:nvSpPr>
          <p:cNvPr id="3" name="Text Placeholder 2">
            <a:extLst>
              <a:ext uri="{FF2B5EF4-FFF2-40B4-BE49-F238E27FC236}">
                <a16:creationId xmlns:a16="http://schemas.microsoft.com/office/drawing/2014/main" id="{462F1053-4295-1242-9A8A-1826F6022422}"/>
              </a:ext>
            </a:extLst>
          </p:cNvPr>
          <p:cNvSpPr>
            <a:spLocks noGrp="1"/>
          </p:cNvSpPr>
          <p:nvPr>
            <p:ph type="body" sz="quarter" idx="14"/>
          </p:nvPr>
        </p:nvSpPr>
        <p:spPr/>
        <p:txBody>
          <a:bodyPr/>
          <a:lstStyle/>
          <a:p>
            <a:r>
              <a:rPr lang="en-GB" dirty="0"/>
              <a:t>Physical Well-being: Sleep</a:t>
            </a:r>
          </a:p>
          <a:p>
            <a:endParaRPr lang="en-GB" dirty="0"/>
          </a:p>
        </p:txBody>
      </p:sp>
      <p:grpSp>
        <p:nvGrpSpPr>
          <p:cNvPr id="4" name="Group 3">
            <a:extLst>
              <a:ext uri="{FF2B5EF4-FFF2-40B4-BE49-F238E27FC236}">
                <a16:creationId xmlns:a16="http://schemas.microsoft.com/office/drawing/2014/main" id="{457AB05B-68DD-3F0E-95C8-D37C904031BC}"/>
              </a:ext>
            </a:extLst>
          </p:cNvPr>
          <p:cNvGrpSpPr/>
          <p:nvPr/>
        </p:nvGrpSpPr>
        <p:grpSpPr>
          <a:xfrm>
            <a:off x="10040614" y="339720"/>
            <a:ext cx="2166628" cy="4587141"/>
            <a:chOff x="10040614" y="339720"/>
            <a:chExt cx="2166628" cy="4587141"/>
          </a:xfrm>
        </p:grpSpPr>
        <p:sp>
          <p:nvSpPr>
            <p:cNvPr id="5" name="Freeform 73">
              <a:extLst>
                <a:ext uri="{FF2B5EF4-FFF2-40B4-BE49-F238E27FC236}">
                  <a16:creationId xmlns:a16="http://schemas.microsoft.com/office/drawing/2014/main" id="{B2CFE7E4-982A-B730-F815-C69B903BEBFF}"/>
                </a:ext>
                <a:ext uri="{C183D7F6-B498-43B3-948B-1728B52AA6E4}">
                  <adec:decorative xmlns:adec="http://schemas.microsoft.com/office/drawing/2017/decorative" val="1"/>
                </a:ext>
              </a:extLst>
            </p:cNvPr>
            <p:cNvSpPr>
              <a:spLocks/>
            </p:cNvSpPr>
            <p:nvPr/>
          </p:nvSpPr>
          <p:spPr bwMode="auto">
            <a:xfrm flipH="1">
              <a:off x="10380318" y="442260"/>
              <a:ext cx="1802672" cy="4378528"/>
            </a:xfrm>
            <a:custGeom>
              <a:avLst/>
              <a:gdLst>
                <a:gd name="T0" fmla="*/ 0 w 226"/>
                <a:gd name="T1" fmla="*/ 552 h 552"/>
                <a:gd name="T2" fmla="*/ 164 w 226"/>
                <a:gd name="T3" fmla="*/ 163 h 552"/>
                <a:gd name="T4" fmla="*/ 2 w 226"/>
                <a:gd name="T5" fmla="*/ 0 h 552"/>
              </a:gdLst>
              <a:ahLst/>
              <a:cxnLst>
                <a:cxn ang="0">
                  <a:pos x="T0" y="T1"/>
                </a:cxn>
                <a:cxn ang="0">
                  <a:pos x="T2" y="T3"/>
                </a:cxn>
                <a:cxn ang="0">
                  <a:pos x="T4" y="T5"/>
                </a:cxn>
              </a:cxnLst>
              <a:rect l="0" t="0" r="r" b="b"/>
              <a:pathLst>
                <a:path w="226" h="552">
                  <a:moveTo>
                    <a:pt x="0" y="552"/>
                  </a:moveTo>
                  <a:cubicBezTo>
                    <a:pt x="153" y="490"/>
                    <a:pt x="226" y="316"/>
                    <a:pt x="164" y="163"/>
                  </a:cubicBezTo>
                  <a:cubicBezTo>
                    <a:pt x="133" y="86"/>
                    <a:pt x="73" y="29"/>
                    <a:pt x="2" y="0"/>
                  </a:cubicBezTo>
                </a:path>
              </a:pathLst>
            </a:custGeom>
            <a:noFill/>
            <a:ln w="12700" cap="flat">
              <a:solidFill>
                <a:srgbClr val="1519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Oval 82">
              <a:extLst>
                <a:ext uri="{FF2B5EF4-FFF2-40B4-BE49-F238E27FC236}">
                  <a16:creationId xmlns:a16="http://schemas.microsoft.com/office/drawing/2014/main" id="{C3915F74-6E53-73F7-48D6-69CD09A44FBB}"/>
                </a:ext>
                <a:ext uri="{C183D7F6-B498-43B3-948B-1728B52AA6E4}">
                  <adec:decorative xmlns:adec="http://schemas.microsoft.com/office/drawing/2017/decorative" val="1"/>
                </a:ext>
              </a:extLst>
            </p:cNvPr>
            <p:cNvSpPr>
              <a:spLocks noChangeArrowheads="1"/>
            </p:cNvSpPr>
            <p:nvPr/>
          </p:nvSpPr>
          <p:spPr bwMode="auto">
            <a:xfrm flipH="1">
              <a:off x="11939440" y="339720"/>
              <a:ext cx="267802" cy="266209"/>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Oval 84">
              <a:extLst>
                <a:ext uri="{FF2B5EF4-FFF2-40B4-BE49-F238E27FC236}">
                  <a16:creationId xmlns:a16="http://schemas.microsoft.com/office/drawing/2014/main" id="{0A82927F-72D2-5BCE-C193-96BF785A040C}"/>
                </a:ext>
                <a:ext uri="{C183D7F6-B498-43B3-948B-1728B52AA6E4}">
                  <adec:decorative xmlns:adec="http://schemas.microsoft.com/office/drawing/2017/decorative" val="1"/>
                </a:ext>
              </a:extLst>
            </p:cNvPr>
            <p:cNvSpPr>
              <a:spLocks noChangeArrowheads="1"/>
            </p:cNvSpPr>
            <p:nvPr/>
          </p:nvSpPr>
          <p:spPr bwMode="auto">
            <a:xfrm flipH="1">
              <a:off x="11929678" y="4656680"/>
              <a:ext cx="267802" cy="270181"/>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8" name="Group 7">
              <a:extLst>
                <a:ext uri="{FF2B5EF4-FFF2-40B4-BE49-F238E27FC236}">
                  <a16:creationId xmlns:a16="http://schemas.microsoft.com/office/drawing/2014/main" id="{8C1AD306-2AAB-E753-70FD-6A4C4448CD9A}"/>
                </a:ext>
              </a:extLst>
            </p:cNvPr>
            <p:cNvGrpSpPr/>
            <p:nvPr/>
          </p:nvGrpSpPr>
          <p:grpSpPr>
            <a:xfrm>
              <a:off x="10502817" y="664655"/>
              <a:ext cx="1392775" cy="1036175"/>
              <a:chOff x="5602868" y="2268981"/>
              <a:chExt cx="1392775" cy="1036175"/>
            </a:xfrm>
          </p:grpSpPr>
          <p:sp>
            <p:nvSpPr>
              <p:cNvPr id="15" name="Oval 14">
                <a:extLst>
                  <a:ext uri="{FF2B5EF4-FFF2-40B4-BE49-F238E27FC236}">
                    <a16:creationId xmlns:a16="http://schemas.microsoft.com/office/drawing/2014/main" id="{B5019BF3-4A83-85CD-78A2-0F2F8DC1FE6F}"/>
                  </a:ext>
                  <a:ext uri="{C183D7F6-B498-43B3-948B-1728B52AA6E4}">
                    <adec:decorative xmlns:adec="http://schemas.microsoft.com/office/drawing/2017/decorative" val="1"/>
                  </a:ext>
                </a:extLst>
              </p:cNvPr>
              <p:cNvSpPr/>
              <p:nvPr/>
            </p:nvSpPr>
            <p:spPr>
              <a:xfrm flipH="1">
                <a:off x="5799755" y="2268981"/>
                <a:ext cx="1042382" cy="1036175"/>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C9F1783-D021-DAD9-7248-C169E77C5E98}"/>
                  </a:ext>
                </a:extLst>
              </p:cNvPr>
              <p:cNvSpPr txBox="1"/>
              <p:nvPr/>
            </p:nvSpPr>
            <p:spPr>
              <a:xfrm>
                <a:off x="5602868" y="2611027"/>
                <a:ext cx="1392775" cy="400110"/>
              </a:xfrm>
              <a:prstGeom prst="rect">
                <a:avLst/>
              </a:prstGeom>
              <a:solidFill>
                <a:schemeClr val="bg1"/>
              </a:solidFill>
              <a:ln>
                <a:solidFill>
                  <a:schemeClr val="accent3"/>
                </a:solidFill>
              </a:ln>
            </p:spPr>
            <p:txBody>
              <a:bodyPr wrap="square">
                <a:spAutoFit/>
              </a:bodyPr>
              <a:lstStyle/>
              <a:p>
                <a:pPr algn="ctr"/>
                <a:r>
                  <a:rPr lang="en-US" sz="2000" b="1" dirty="0">
                    <a:latin typeface="Montserrat" pitchFamily="2" charset="77"/>
                  </a:rPr>
                  <a:t>Nutrition</a:t>
                </a:r>
              </a:p>
            </p:txBody>
          </p:sp>
        </p:grpSp>
        <p:grpSp>
          <p:nvGrpSpPr>
            <p:cNvPr id="9" name="Group 8">
              <a:extLst>
                <a:ext uri="{FF2B5EF4-FFF2-40B4-BE49-F238E27FC236}">
                  <a16:creationId xmlns:a16="http://schemas.microsoft.com/office/drawing/2014/main" id="{9B100EF9-191D-1461-BED0-D324262B3570}"/>
                </a:ext>
              </a:extLst>
            </p:cNvPr>
            <p:cNvGrpSpPr/>
            <p:nvPr/>
          </p:nvGrpSpPr>
          <p:grpSpPr>
            <a:xfrm>
              <a:off x="10040614" y="2170739"/>
              <a:ext cx="1392775" cy="1036175"/>
              <a:chOff x="5598580" y="4086745"/>
              <a:chExt cx="1392775" cy="1036175"/>
            </a:xfrm>
          </p:grpSpPr>
          <p:sp>
            <p:nvSpPr>
              <p:cNvPr id="13" name="Oval 12">
                <a:extLst>
                  <a:ext uri="{FF2B5EF4-FFF2-40B4-BE49-F238E27FC236}">
                    <a16:creationId xmlns:a16="http://schemas.microsoft.com/office/drawing/2014/main" id="{3A8DBD26-306A-3BFA-CDE0-28FEEEB86DD6}"/>
                  </a:ext>
                  <a:ext uri="{C183D7F6-B498-43B3-948B-1728B52AA6E4}">
                    <adec:decorative xmlns:adec="http://schemas.microsoft.com/office/drawing/2017/decorative" val="1"/>
                  </a:ext>
                </a:extLst>
              </p:cNvPr>
              <p:cNvSpPr/>
              <p:nvPr/>
            </p:nvSpPr>
            <p:spPr>
              <a:xfrm flipH="1">
                <a:off x="5789762" y="4086745"/>
                <a:ext cx="1042382" cy="103617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0667468-B6AD-142E-1FE0-558A7908DA8D}"/>
                  </a:ext>
                </a:extLst>
              </p:cNvPr>
              <p:cNvSpPr txBox="1"/>
              <p:nvPr/>
            </p:nvSpPr>
            <p:spPr>
              <a:xfrm>
                <a:off x="5598580" y="4424344"/>
                <a:ext cx="1392775" cy="400110"/>
              </a:xfrm>
              <a:prstGeom prst="rect">
                <a:avLst/>
              </a:prstGeom>
              <a:solidFill>
                <a:schemeClr val="bg1"/>
              </a:solidFill>
              <a:ln>
                <a:solidFill>
                  <a:srgbClr val="EA7131"/>
                </a:solidFill>
              </a:ln>
            </p:spPr>
            <p:txBody>
              <a:bodyPr wrap="square">
                <a:spAutoFit/>
              </a:bodyPr>
              <a:lstStyle/>
              <a:p>
                <a:pPr algn="ctr"/>
                <a:r>
                  <a:rPr lang="en-US" sz="2000" b="1" dirty="0">
                    <a:latin typeface="Montserrat" pitchFamily="2" charset="77"/>
                  </a:rPr>
                  <a:t>Exercise</a:t>
                </a:r>
              </a:p>
            </p:txBody>
          </p:sp>
        </p:grpSp>
        <p:grpSp>
          <p:nvGrpSpPr>
            <p:cNvPr id="10" name="Group 9">
              <a:extLst>
                <a:ext uri="{FF2B5EF4-FFF2-40B4-BE49-F238E27FC236}">
                  <a16:creationId xmlns:a16="http://schemas.microsoft.com/office/drawing/2014/main" id="{6642B75A-F624-6094-F912-7A982EDCBCA7}"/>
                </a:ext>
              </a:extLst>
            </p:cNvPr>
            <p:cNvGrpSpPr/>
            <p:nvPr/>
          </p:nvGrpSpPr>
          <p:grpSpPr>
            <a:xfrm>
              <a:off x="10524507" y="3557301"/>
              <a:ext cx="1392775" cy="1036175"/>
              <a:chOff x="6845228" y="5372093"/>
              <a:chExt cx="1392775" cy="1036175"/>
            </a:xfrm>
          </p:grpSpPr>
          <p:sp>
            <p:nvSpPr>
              <p:cNvPr id="11" name="Oval 10">
                <a:extLst>
                  <a:ext uri="{FF2B5EF4-FFF2-40B4-BE49-F238E27FC236}">
                    <a16:creationId xmlns:a16="http://schemas.microsoft.com/office/drawing/2014/main" id="{29B846AB-F229-0A65-2253-1AE5E281E311}"/>
                  </a:ext>
                  <a:ext uri="{C183D7F6-B498-43B3-948B-1728B52AA6E4}">
                    <adec:decorative xmlns:adec="http://schemas.microsoft.com/office/drawing/2017/decorative" val="1"/>
                  </a:ext>
                </a:extLst>
              </p:cNvPr>
              <p:cNvSpPr/>
              <p:nvPr/>
            </p:nvSpPr>
            <p:spPr>
              <a:xfrm flipH="1">
                <a:off x="7025847" y="5372093"/>
                <a:ext cx="1042382" cy="1036175"/>
              </a:xfrm>
              <a:prstGeom prst="ellipse">
                <a:avLst/>
              </a:prstGeom>
              <a:solidFill>
                <a:srgbClr val="C3A48C"/>
              </a:solidFill>
              <a:ln w="63500">
                <a:solidFill>
                  <a:srgbClr val="7030A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986879B-E714-ED4F-7C13-FD7207E75BC3}"/>
                  </a:ext>
                </a:extLst>
              </p:cNvPr>
              <p:cNvSpPr txBox="1"/>
              <p:nvPr/>
            </p:nvSpPr>
            <p:spPr>
              <a:xfrm>
                <a:off x="6845228" y="5716581"/>
                <a:ext cx="1392775" cy="400110"/>
              </a:xfrm>
              <a:prstGeom prst="rect">
                <a:avLst/>
              </a:prstGeom>
              <a:solidFill>
                <a:schemeClr val="bg1"/>
              </a:solidFill>
              <a:ln>
                <a:solidFill>
                  <a:srgbClr val="7030A0"/>
                </a:solidFill>
              </a:ln>
            </p:spPr>
            <p:txBody>
              <a:bodyPr wrap="square">
                <a:spAutoFit/>
              </a:bodyPr>
              <a:lstStyle/>
              <a:p>
                <a:pPr algn="ctr"/>
                <a:r>
                  <a:rPr lang="en-US" sz="2000" b="1" dirty="0">
                    <a:latin typeface="Montserrat" pitchFamily="2" charset="77"/>
                  </a:rPr>
                  <a:t>Sleep</a:t>
                </a:r>
              </a:p>
            </p:txBody>
          </p:sp>
        </p:grpSp>
      </p:grpSp>
      <p:pic>
        <p:nvPicPr>
          <p:cNvPr id="17" name="Picture 16" descr="A blue circle with a white line on it&#10;&#10;Description automatically generated">
            <a:extLst>
              <a:ext uri="{FF2B5EF4-FFF2-40B4-BE49-F238E27FC236}">
                <a16:creationId xmlns:a16="http://schemas.microsoft.com/office/drawing/2014/main" id="{75F3F0EA-2FA7-E1CF-2EC8-CA746533BC5D}"/>
              </a:ext>
            </a:extLst>
          </p:cNvPr>
          <p:cNvPicPr>
            <a:picLocks noChangeAspect="1"/>
          </p:cNvPicPr>
          <p:nvPr/>
        </p:nvPicPr>
        <p:blipFill>
          <a:blip r:embed="rId4"/>
          <a:stretch>
            <a:fillRect/>
          </a:stretch>
        </p:blipFill>
        <p:spPr>
          <a:xfrm>
            <a:off x="7299158" y="2002821"/>
            <a:ext cx="1554480" cy="1554480"/>
          </a:xfrm>
          <a:prstGeom prst="rect">
            <a:avLst/>
          </a:prstGeom>
        </p:spPr>
      </p:pic>
      <p:sp>
        <p:nvSpPr>
          <p:cNvPr id="18" name="Text Placeholder 1">
            <a:extLst>
              <a:ext uri="{FF2B5EF4-FFF2-40B4-BE49-F238E27FC236}">
                <a16:creationId xmlns:a16="http://schemas.microsoft.com/office/drawing/2014/main" id="{EE609A33-B348-3CBF-6A38-B6EDE4CF6CB0}"/>
              </a:ext>
            </a:extLst>
          </p:cNvPr>
          <p:cNvSpPr txBox="1">
            <a:spLocks/>
          </p:cNvSpPr>
          <p:nvPr/>
        </p:nvSpPr>
        <p:spPr>
          <a:xfrm>
            <a:off x="742950" y="4447580"/>
            <a:ext cx="9819583" cy="1676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p>
          <a:p>
            <a:pPr marL="461963" indent="-461963">
              <a:lnSpc>
                <a:spcPct val="100000"/>
              </a:lnSpc>
              <a:buFont typeface="Arial" panose="020B0604020202020204" pitchFamily="34" charset="0"/>
              <a:buBlip>
                <a:blip r:embed="rId3"/>
              </a:buBlip>
            </a:pPr>
            <a:r>
              <a:rPr lang="en-US" b="1" dirty="0"/>
              <a:t>Relaxing Bedtime Routine</a:t>
            </a:r>
            <a:r>
              <a:rPr lang="en-US" dirty="0"/>
              <a:t> – Wind down with calming activities like reading, meditation, or gentle stretching. </a:t>
            </a:r>
          </a:p>
        </p:txBody>
      </p:sp>
    </p:spTree>
    <p:extLst>
      <p:ext uri="{BB962C8B-B14F-4D97-AF65-F5344CB8AC3E}">
        <p14:creationId xmlns:p14="http://schemas.microsoft.com/office/powerpoint/2010/main" val="2570182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105FB-3DAB-09E1-4BE0-0C1C97B6BE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3D1976-6002-B4C7-8677-78E003865F86}"/>
              </a:ext>
            </a:extLst>
          </p:cNvPr>
          <p:cNvSpPr>
            <a:spLocks noGrp="1"/>
          </p:cNvSpPr>
          <p:nvPr>
            <p:ph type="body" sz="quarter" idx="13"/>
          </p:nvPr>
        </p:nvSpPr>
        <p:spPr>
          <a:xfrm>
            <a:off x="742949" y="3212361"/>
            <a:ext cx="7911069" cy="3429000"/>
          </a:xfrm>
        </p:spPr>
        <p:txBody>
          <a:bodyPr/>
          <a:lstStyle/>
          <a:p>
            <a:pPr marL="0" indent="0">
              <a:lnSpc>
                <a:spcPct val="100000"/>
              </a:lnSpc>
              <a:buNone/>
            </a:pPr>
            <a:endParaRPr lang="en-GB" noProof="1"/>
          </a:p>
          <a:p>
            <a:pPr marL="461963" indent="-461963">
              <a:lnSpc>
                <a:spcPct val="100000"/>
              </a:lnSpc>
              <a:buBlip>
                <a:blip r:embed="rId3"/>
              </a:buBlip>
            </a:pPr>
            <a:r>
              <a:rPr lang="en-GB" b="1" noProof="1"/>
              <a:t>Limit Screen Time</a:t>
            </a:r>
            <a:r>
              <a:rPr lang="en-GB" noProof="1"/>
              <a:t> – Avoid screens an hour before bed to reduce blue light exposure and support melatonin production. Dim the lights at home from the early evening. Wear blue light glasses for evening work on a screen.</a:t>
            </a:r>
          </a:p>
        </p:txBody>
      </p:sp>
      <p:sp>
        <p:nvSpPr>
          <p:cNvPr id="3" name="Text Placeholder 2">
            <a:extLst>
              <a:ext uri="{FF2B5EF4-FFF2-40B4-BE49-F238E27FC236}">
                <a16:creationId xmlns:a16="http://schemas.microsoft.com/office/drawing/2014/main" id="{59B7D2CF-AC8B-7AE5-62C0-FA17D63921E4}"/>
              </a:ext>
            </a:extLst>
          </p:cNvPr>
          <p:cNvSpPr>
            <a:spLocks noGrp="1"/>
          </p:cNvSpPr>
          <p:nvPr>
            <p:ph type="body" sz="quarter" idx="14"/>
          </p:nvPr>
        </p:nvSpPr>
        <p:spPr/>
        <p:txBody>
          <a:bodyPr/>
          <a:lstStyle/>
          <a:p>
            <a:r>
              <a:rPr lang="en-GB" dirty="0"/>
              <a:t>Physical Well-being: Sleep</a:t>
            </a:r>
          </a:p>
          <a:p>
            <a:endParaRPr lang="en-GB" dirty="0"/>
          </a:p>
        </p:txBody>
      </p:sp>
      <p:grpSp>
        <p:nvGrpSpPr>
          <p:cNvPr id="4" name="Group 3">
            <a:extLst>
              <a:ext uri="{FF2B5EF4-FFF2-40B4-BE49-F238E27FC236}">
                <a16:creationId xmlns:a16="http://schemas.microsoft.com/office/drawing/2014/main" id="{0B5523F5-1A8F-47A5-390F-55A67A36003D}"/>
              </a:ext>
            </a:extLst>
          </p:cNvPr>
          <p:cNvGrpSpPr/>
          <p:nvPr/>
        </p:nvGrpSpPr>
        <p:grpSpPr>
          <a:xfrm>
            <a:off x="10040614" y="339720"/>
            <a:ext cx="2166628" cy="4587141"/>
            <a:chOff x="10040614" y="339720"/>
            <a:chExt cx="2166628" cy="4587141"/>
          </a:xfrm>
        </p:grpSpPr>
        <p:sp>
          <p:nvSpPr>
            <p:cNvPr id="5" name="Freeform 73">
              <a:extLst>
                <a:ext uri="{FF2B5EF4-FFF2-40B4-BE49-F238E27FC236}">
                  <a16:creationId xmlns:a16="http://schemas.microsoft.com/office/drawing/2014/main" id="{3E4D4CF3-266E-8590-EE15-DE6C486FD447}"/>
                </a:ext>
                <a:ext uri="{C183D7F6-B498-43B3-948B-1728B52AA6E4}">
                  <adec:decorative xmlns:adec="http://schemas.microsoft.com/office/drawing/2017/decorative" val="1"/>
                </a:ext>
              </a:extLst>
            </p:cNvPr>
            <p:cNvSpPr>
              <a:spLocks/>
            </p:cNvSpPr>
            <p:nvPr/>
          </p:nvSpPr>
          <p:spPr bwMode="auto">
            <a:xfrm flipH="1">
              <a:off x="10380318" y="442260"/>
              <a:ext cx="1802672" cy="4378528"/>
            </a:xfrm>
            <a:custGeom>
              <a:avLst/>
              <a:gdLst>
                <a:gd name="T0" fmla="*/ 0 w 226"/>
                <a:gd name="T1" fmla="*/ 552 h 552"/>
                <a:gd name="T2" fmla="*/ 164 w 226"/>
                <a:gd name="T3" fmla="*/ 163 h 552"/>
                <a:gd name="T4" fmla="*/ 2 w 226"/>
                <a:gd name="T5" fmla="*/ 0 h 552"/>
              </a:gdLst>
              <a:ahLst/>
              <a:cxnLst>
                <a:cxn ang="0">
                  <a:pos x="T0" y="T1"/>
                </a:cxn>
                <a:cxn ang="0">
                  <a:pos x="T2" y="T3"/>
                </a:cxn>
                <a:cxn ang="0">
                  <a:pos x="T4" y="T5"/>
                </a:cxn>
              </a:cxnLst>
              <a:rect l="0" t="0" r="r" b="b"/>
              <a:pathLst>
                <a:path w="226" h="552">
                  <a:moveTo>
                    <a:pt x="0" y="552"/>
                  </a:moveTo>
                  <a:cubicBezTo>
                    <a:pt x="153" y="490"/>
                    <a:pt x="226" y="316"/>
                    <a:pt x="164" y="163"/>
                  </a:cubicBezTo>
                  <a:cubicBezTo>
                    <a:pt x="133" y="86"/>
                    <a:pt x="73" y="29"/>
                    <a:pt x="2" y="0"/>
                  </a:cubicBezTo>
                </a:path>
              </a:pathLst>
            </a:custGeom>
            <a:noFill/>
            <a:ln w="12700" cap="flat">
              <a:solidFill>
                <a:srgbClr val="1519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Oval 82">
              <a:extLst>
                <a:ext uri="{FF2B5EF4-FFF2-40B4-BE49-F238E27FC236}">
                  <a16:creationId xmlns:a16="http://schemas.microsoft.com/office/drawing/2014/main" id="{9EBEC551-1CCC-F3A5-7522-9EA30BEE1841}"/>
                </a:ext>
                <a:ext uri="{C183D7F6-B498-43B3-948B-1728B52AA6E4}">
                  <adec:decorative xmlns:adec="http://schemas.microsoft.com/office/drawing/2017/decorative" val="1"/>
                </a:ext>
              </a:extLst>
            </p:cNvPr>
            <p:cNvSpPr>
              <a:spLocks noChangeArrowheads="1"/>
            </p:cNvSpPr>
            <p:nvPr/>
          </p:nvSpPr>
          <p:spPr bwMode="auto">
            <a:xfrm flipH="1">
              <a:off x="11939440" y="339720"/>
              <a:ext cx="267802" cy="266209"/>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Oval 84">
              <a:extLst>
                <a:ext uri="{FF2B5EF4-FFF2-40B4-BE49-F238E27FC236}">
                  <a16:creationId xmlns:a16="http://schemas.microsoft.com/office/drawing/2014/main" id="{1F183F3F-DE26-FA01-2A3A-AAD321A87ED8}"/>
                </a:ext>
                <a:ext uri="{C183D7F6-B498-43B3-948B-1728B52AA6E4}">
                  <adec:decorative xmlns:adec="http://schemas.microsoft.com/office/drawing/2017/decorative" val="1"/>
                </a:ext>
              </a:extLst>
            </p:cNvPr>
            <p:cNvSpPr>
              <a:spLocks noChangeArrowheads="1"/>
            </p:cNvSpPr>
            <p:nvPr/>
          </p:nvSpPr>
          <p:spPr bwMode="auto">
            <a:xfrm flipH="1">
              <a:off x="11929678" y="4656680"/>
              <a:ext cx="267802" cy="270181"/>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8" name="Group 7">
              <a:extLst>
                <a:ext uri="{FF2B5EF4-FFF2-40B4-BE49-F238E27FC236}">
                  <a16:creationId xmlns:a16="http://schemas.microsoft.com/office/drawing/2014/main" id="{CD7B159F-265A-97E0-5C85-974F63833AAE}"/>
                </a:ext>
              </a:extLst>
            </p:cNvPr>
            <p:cNvGrpSpPr/>
            <p:nvPr/>
          </p:nvGrpSpPr>
          <p:grpSpPr>
            <a:xfrm>
              <a:off x="10502817" y="664655"/>
              <a:ext cx="1392775" cy="1036175"/>
              <a:chOff x="5602868" y="2268981"/>
              <a:chExt cx="1392775" cy="1036175"/>
            </a:xfrm>
          </p:grpSpPr>
          <p:sp>
            <p:nvSpPr>
              <p:cNvPr id="15" name="Oval 14">
                <a:extLst>
                  <a:ext uri="{FF2B5EF4-FFF2-40B4-BE49-F238E27FC236}">
                    <a16:creationId xmlns:a16="http://schemas.microsoft.com/office/drawing/2014/main" id="{ED5A6A59-4901-23F3-8F38-4382744F0039}"/>
                  </a:ext>
                  <a:ext uri="{C183D7F6-B498-43B3-948B-1728B52AA6E4}">
                    <adec:decorative xmlns:adec="http://schemas.microsoft.com/office/drawing/2017/decorative" val="1"/>
                  </a:ext>
                </a:extLst>
              </p:cNvPr>
              <p:cNvSpPr/>
              <p:nvPr/>
            </p:nvSpPr>
            <p:spPr>
              <a:xfrm flipH="1">
                <a:off x="5799755" y="2268981"/>
                <a:ext cx="1042382" cy="1036175"/>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2A2D173-A3D7-A18A-DECD-7A5F6BBDEA94}"/>
                  </a:ext>
                </a:extLst>
              </p:cNvPr>
              <p:cNvSpPr txBox="1"/>
              <p:nvPr/>
            </p:nvSpPr>
            <p:spPr>
              <a:xfrm>
                <a:off x="5602868" y="2611027"/>
                <a:ext cx="1392775" cy="400110"/>
              </a:xfrm>
              <a:prstGeom prst="rect">
                <a:avLst/>
              </a:prstGeom>
              <a:solidFill>
                <a:schemeClr val="bg1"/>
              </a:solidFill>
              <a:ln>
                <a:solidFill>
                  <a:schemeClr val="accent3"/>
                </a:solidFill>
              </a:ln>
            </p:spPr>
            <p:txBody>
              <a:bodyPr wrap="square">
                <a:spAutoFit/>
              </a:bodyPr>
              <a:lstStyle/>
              <a:p>
                <a:pPr algn="ctr"/>
                <a:r>
                  <a:rPr lang="en-US" sz="2000" b="1" dirty="0">
                    <a:latin typeface="Montserrat" pitchFamily="2" charset="77"/>
                  </a:rPr>
                  <a:t>Nutrition</a:t>
                </a:r>
              </a:p>
            </p:txBody>
          </p:sp>
        </p:grpSp>
        <p:grpSp>
          <p:nvGrpSpPr>
            <p:cNvPr id="9" name="Group 8">
              <a:extLst>
                <a:ext uri="{FF2B5EF4-FFF2-40B4-BE49-F238E27FC236}">
                  <a16:creationId xmlns:a16="http://schemas.microsoft.com/office/drawing/2014/main" id="{A701E6AA-2EB9-4B29-DC96-CA46DCB62028}"/>
                </a:ext>
              </a:extLst>
            </p:cNvPr>
            <p:cNvGrpSpPr/>
            <p:nvPr/>
          </p:nvGrpSpPr>
          <p:grpSpPr>
            <a:xfrm>
              <a:off x="10040614" y="2170739"/>
              <a:ext cx="1392775" cy="1036175"/>
              <a:chOff x="5598580" y="4086745"/>
              <a:chExt cx="1392775" cy="1036175"/>
            </a:xfrm>
          </p:grpSpPr>
          <p:sp>
            <p:nvSpPr>
              <p:cNvPr id="13" name="Oval 12">
                <a:extLst>
                  <a:ext uri="{FF2B5EF4-FFF2-40B4-BE49-F238E27FC236}">
                    <a16:creationId xmlns:a16="http://schemas.microsoft.com/office/drawing/2014/main" id="{35D1F5A6-BCA3-B1B8-8B20-489A158A8FCE}"/>
                  </a:ext>
                  <a:ext uri="{C183D7F6-B498-43B3-948B-1728B52AA6E4}">
                    <adec:decorative xmlns:adec="http://schemas.microsoft.com/office/drawing/2017/decorative" val="1"/>
                  </a:ext>
                </a:extLst>
              </p:cNvPr>
              <p:cNvSpPr/>
              <p:nvPr/>
            </p:nvSpPr>
            <p:spPr>
              <a:xfrm flipH="1">
                <a:off x="5789762" y="4086745"/>
                <a:ext cx="1042382" cy="103617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A1A42D8-577A-9CEA-22BC-FE3ADA82C8CF}"/>
                  </a:ext>
                </a:extLst>
              </p:cNvPr>
              <p:cNvSpPr txBox="1"/>
              <p:nvPr/>
            </p:nvSpPr>
            <p:spPr>
              <a:xfrm>
                <a:off x="5598580" y="4424344"/>
                <a:ext cx="1392775" cy="400110"/>
              </a:xfrm>
              <a:prstGeom prst="rect">
                <a:avLst/>
              </a:prstGeom>
              <a:solidFill>
                <a:schemeClr val="bg1"/>
              </a:solidFill>
              <a:ln>
                <a:solidFill>
                  <a:srgbClr val="EA7131"/>
                </a:solidFill>
              </a:ln>
            </p:spPr>
            <p:txBody>
              <a:bodyPr wrap="square">
                <a:spAutoFit/>
              </a:bodyPr>
              <a:lstStyle/>
              <a:p>
                <a:pPr algn="ctr"/>
                <a:r>
                  <a:rPr lang="en-US" sz="2000" b="1" dirty="0">
                    <a:latin typeface="Montserrat" pitchFamily="2" charset="77"/>
                  </a:rPr>
                  <a:t>Exercise</a:t>
                </a:r>
              </a:p>
            </p:txBody>
          </p:sp>
        </p:grpSp>
        <p:grpSp>
          <p:nvGrpSpPr>
            <p:cNvPr id="10" name="Group 9">
              <a:extLst>
                <a:ext uri="{FF2B5EF4-FFF2-40B4-BE49-F238E27FC236}">
                  <a16:creationId xmlns:a16="http://schemas.microsoft.com/office/drawing/2014/main" id="{38E231A0-AF70-5AEA-B0D6-F7AA47195205}"/>
                </a:ext>
              </a:extLst>
            </p:cNvPr>
            <p:cNvGrpSpPr/>
            <p:nvPr/>
          </p:nvGrpSpPr>
          <p:grpSpPr>
            <a:xfrm>
              <a:off x="10524507" y="3557301"/>
              <a:ext cx="1392775" cy="1036175"/>
              <a:chOff x="6845228" y="5372093"/>
              <a:chExt cx="1392775" cy="1036175"/>
            </a:xfrm>
          </p:grpSpPr>
          <p:sp>
            <p:nvSpPr>
              <p:cNvPr id="11" name="Oval 10">
                <a:extLst>
                  <a:ext uri="{FF2B5EF4-FFF2-40B4-BE49-F238E27FC236}">
                    <a16:creationId xmlns:a16="http://schemas.microsoft.com/office/drawing/2014/main" id="{5960466A-37EA-940A-77A7-44CAE05C0E07}"/>
                  </a:ext>
                  <a:ext uri="{C183D7F6-B498-43B3-948B-1728B52AA6E4}">
                    <adec:decorative xmlns:adec="http://schemas.microsoft.com/office/drawing/2017/decorative" val="1"/>
                  </a:ext>
                </a:extLst>
              </p:cNvPr>
              <p:cNvSpPr/>
              <p:nvPr/>
            </p:nvSpPr>
            <p:spPr>
              <a:xfrm flipH="1">
                <a:off x="7025847" y="5372093"/>
                <a:ext cx="1042382" cy="1036175"/>
              </a:xfrm>
              <a:prstGeom prst="ellipse">
                <a:avLst/>
              </a:prstGeom>
              <a:solidFill>
                <a:srgbClr val="C3A48C"/>
              </a:solidFill>
              <a:ln w="63500">
                <a:solidFill>
                  <a:srgbClr val="7030A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C8C499C-9675-284E-1F52-EE16B21B6329}"/>
                  </a:ext>
                </a:extLst>
              </p:cNvPr>
              <p:cNvSpPr txBox="1"/>
              <p:nvPr/>
            </p:nvSpPr>
            <p:spPr>
              <a:xfrm>
                <a:off x="6845228" y="5716581"/>
                <a:ext cx="1392775" cy="400110"/>
              </a:xfrm>
              <a:prstGeom prst="rect">
                <a:avLst/>
              </a:prstGeom>
              <a:solidFill>
                <a:schemeClr val="bg1"/>
              </a:solidFill>
              <a:ln>
                <a:solidFill>
                  <a:srgbClr val="7030A0"/>
                </a:solidFill>
              </a:ln>
            </p:spPr>
            <p:txBody>
              <a:bodyPr wrap="square">
                <a:spAutoFit/>
              </a:bodyPr>
              <a:lstStyle/>
              <a:p>
                <a:pPr algn="ctr"/>
                <a:r>
                  <a:rPr lang="en-US" sz="2000" b="1" dirty="0">
                    <a:latin typeface="Montserrat" pitchFamily="2" charset="77"/>
                  </a:rPr>
                  <a:t>Sleep</a:t>
                </a:r>
              </a:p>
            </p:txBody>
          </p:sp>
        </p:grpSp>
      </p:grpSp>
      <p:pic>
        <p:nvPicPr>
          <p:cNvPr id="20" name="Picture 19" descr="A blue circle with a white line on it&#10;&#10;Description automatically generated">
            <a:extLst>
              <a:ext uri="{FF2B5EF4-FFF2-40B4-BE49-F238E27FC236}">
                <a16:creationId xmlns:a16="http://schemas.microsoft.com/office/drawing/2014/main" id="{6137C566-984D-36BD-3455-9FD39BC76A31}"/>
              </a:ext>
            </a:extLst>
          </p:cNvPr>
          <p:cNvPicPr>
            <a:picLocks noChangeAspect="1"/>
          </p:cNvPicPr>
          <p:nvPr/>
        </p:nvPicPr>
        <p:blipFill>
          <a:blip r:embed="rId4"/>
          <a:stretch>
            <a:fillRect/>
          </a:stretch>
        </p:blipFill>
        <p:spPr>
          <a:xfrm>
            <a:off x="8703275" y="4593476"/>
            <a:ext cx="1627786" cy="1627786"/>
          </a:xfrm>
          <a:prstGeom prst="rect">
            <a:avLst/>
          </a:prstGeom>
        </p:spPr>
      </p:pic>
      <p:sp>
        <p:nvSpPr>
          <p:cNvPr id="17" name="Text Placeholder 1">
            <a:extLst>
              <a:ext uri="{FF2B5EF4-FFF2-40B4-BE49-F238E27FC236}">
                <a16:creationId xmlns:a16="http://schemas.microsoft.com/office/drawing/2014/main" id="{181A3D73-DD7A-649C-868D-B731E41EA344}"/>
              </a:ext>
            </a:extLst>
          </p:cNvPr>
          <p:cNvSpPr txBox="1">
            <a:spLocks/>
          </p:cNvSpPr>
          <p:nvPr/>
        </p:nvSpPr>
        <p:spPr>
          <a:xfrm>
            <a:off x="742949" y="1681017"/>
            <a:ext cx="8732127" cy="1654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963" indent="-461963">
              <a:lnSpc>
                <a:spcPct val="100000"/>
              </a:lnSpc>
              <a:buFont typeface="Arial" panose="020B0604020202020204" pitchFamily="34" charset="0"/>
              <a:buBlip>
                <a:blip r:embed="rId3"/>
              </a:buBlip>
            </a:pPr>
            <a:r>
              <a:rPr lang="en-GB" b="1" noProof="1"/>
              <a:t>Optimise Sleep Environment</a:t>
            </a:r>
            <a:r>
              <a:rPr lang="en-GB" noProof="1"/>
              <a:t> – Keep your bedroom cool, dark, and quiet to promote restful sleep and manage night sweats.</a:t>
            </a:r>
          </a:p>
        </p:txBody>
      </p:sp>
    </p:spTree>
    <p:extLst>
      <p:ext uri="{BB962C8B-B14F-4D97-AF65-F5344CB8AC3E}">
        <p14:creationId xmlns:p14="http://schemas.microsoft.com/office/powerpoint/2010/main" val="3984949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936FA-22FD-4E93-C34E-BED665FC94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870C46-6991-9E0F-475E-4B3656ADC350}"/>
              </a:ext>
            </a:extLst>
          </p:cNvPr>
          <p:cNvSpPr>
            <a:spLocks noGrp="1"/>
          </p:cNvSpPr>
          <p:nvPr>
            <p:ph type="body" sz="quarter" idx="14"/>
          </p:nvPr>
        </p:nvSpPr>
        <p:spPr/>
        <p:txBody>
          <a:bodyPr/>
          <a:lstStyle/>
          <a:p>
            <a:r>
              <a:rPr lang="en-GB" dirty="0"/>
              <a:t>Emotional Well-being</a:t>
            </a:r>
          </a:p>
        </p:txBody>
      </p:sp>
      <p:sp>
        <p:nvSpPr>
          <p:cNvPr id="3" name="Text Placeholder 2">
            <a:extLst>
              <a:ext uri="{FF2B5EF4-FFF2-40B4-BE49-F238E27FC236}">
                <a16:creationId xmlns:a16="http://schemas.microsoft.com/office/drawing/2014/main" id="{35B826DB-F05D-FED2-A89A-89020EE91460}"/>
              </a:ext>
            </a:extLst>
          </p:cNvPr>
          <p:cNvSpPr>
            <a:spLocks noGrp="1"/>
          </p:cNvSpPr>
          <p:nvPr>
            <p:ph type="body" sz="quarter" idx="13"/>
          </p:nvPr>
        </p:nvSpPr>
        <p:spPr>
          <a:xfrm>
            <a:off x="742950" y="1502290"/>
            <a:ext cx="9915174" cy="5231726"/>
          </a:xfrm>
        </p:spPr>
        <p:txBody>
          <a:bodyPr/>
          <a:lstStyle/>
          <a:p>
            <a:pPr marL="461963" indent="-461963">
              <a:lnSpc>
                <a:spcPct val="100000"/>
              </a:lnSpc>
              <a:buBlip>
                <a:blip r:embed="rId3"/>
              </a:buBlip>
            </a:pPr>
            <a:r>
              <a:rPr lang="en-US" b="1" dirty="0"/>
              <a:t>Mindfulness and Relaxation</a:t>
            </a:r>
            <a:r>
              <a:rPr lang="en-US" dirty="0"/>
              <a:t> – Use techniques like meditation, deep breathing, and muscle relaxation to reduce stress and promote calm.</a:t>
            </a:r>
          </a:p>
          <a:p>
            <a:pPr marL="461963" indent="-461963">
              <a:lnSpc>
                <a:spcPct val="100000"/>
              </a:lnSpc>
              <a:buBlip>
                <a:blip r:embed="rId3"/>
              </a:buBlip>
            </a:pPr>
            <a:r>
              <a:rPr lang="en-US" b="1" dirty="0"/>
              <a:t>Work-Life Balance</a:t>
            </a:r>
            <a:r>
              <a:rPr lang="en-US" dirty="0"/>
              <a:t> – Set boundaries to prevent burnout and engage in enjoyable activities and hobbies.</a:t>
            </a:r>
          </a:p>
          <a:p>
            <a:pPr marL="461963" indent="-461963">
              <a:lnSpc>
                <a:spcPct val="100000"/>
              </a:lnSpc>
              <a:buBlip>
                <a:blip r:embed="rId3"/>
              </a:buBlip>
            </a:pPr>
            <a:r>
              <a:rPr lang="en-US" b="1" dirty="0"/>
              <a:t>Journaling and Self-Reflection</a:t>
            </a:r>
            <a:r>
              <a:rPr lang="en-US" dirty="0"/>
              <a:t> – Write thoughts to process emotions and practice gratitude to enhance positivity.</a:t>
            </a:r>
          </a:p>
          <a:p>
            <a:pPr marL="461963" indent="-461963">
              <a:lnSpc>
                <a:spcPct val="100000"/>
              </a:lnSpc>
              <a:buBlip>
                <a:blip r:embed="rId3"/>
              </a:buBlip>
            </a:pPr>
            <a:r>
              <a:rPr lang="en-US" b="1" dirty="0"/>
              <a:t>Spend Time in Nature</a:t>
            </a:r>
            <a:r>
              <a:rPr lang="en-US" dirty="0"/>
              <a:t> – Step outside, connect with nature, and enjoy the benefits of the outdoors.</a:t>
            </a:r>
          </a:p>
        </p:txBody>
      </p:sp>
      <p:grpSp>
        <p:nvGrpSpPr>
          <p:cNvPr id="49" name="Group 48">
            <a:extLst>
              <a:ext uri="{FF2B5EF4-FFF2-40B4-BE49-F238E27FC236}">
                <a16:creationId xmlns:a16="http://schemas.microsoft.com/office/drawing/2014/main" id="{1598990B-FD95-3238-3FD8-383AE045C2AD}"/>
              </a:ext>
            </a:extLst>
          </p:cNvPr>
          <p:cNvGrpSpPr/>
          <p:nvPr/>
        </p:nvGrpSpPr>
        <p:grpSpPr>
          <a:xfrm>
            <a:off x="10338738" y="624923"/>
            <a:ext cx="1838272" cy="3420030"/>
            <a:chOff x="10380318" y="339720"/>
            <a:chExt cx="1838272" cy="3420030"/>
          </a:xfrm>
        </p:grpSpPr>
        <p:sp>
          <p:nvSpPr>
            <p:cNvPr id="17" name="Freeform 73">
              <a:extLst>
                <a:ext uri="{FF2B5EF4-FFF2-40B4-BE49-F238E27FC236}">
                  <a16:creationId xmlns:a16="http://schemas.microsoft.com/office/drawing/2014/main" id="{50374B11-7D17-1660-0B25-EF6B924A1BE3}"/>
                </a:ext>
                <a:ext uri="{C183D7F6-B498-43B3-948B-1728B52AA6E4}">
                  <adec:decorative xmlns:adec="http://schemas.microsoft.com/office/drawing/2017/decorative" val="1"/>
                </a:ext>
              </a:extLst>
            </p:cNvPr>
            <p:cNvSpPr>
              <a:spLocks/>
            </p:cNvSpPr>
            <p:nvPr/>
          </p:nvSpPr>
          <p:spPr bwMode="auto">
            <a:xfrm flipH="1">
              <a:off x="10380318" y="442260"/>
              <a:ext cx="1802672" cy="3214950"/>
            </a:xfrm>
            <a:custGeom>
              <a:avLst/>
              <a:gdLst>
                <a:gd name="T0" fmla="*/ 0 w 226"/>
                <a:gd name="T1" fmla="*/ 552 h 552"/>
                <a:gd name="T2" fmla="*/ 164 w 226"/>
                <a:gd name="T3" fmla="*/ 163 h 552"/>
                <a:gd name="T4" fmla="*/ 2 w 226"/>
                <a:gd name="T5" fmla="*/ 0 h 552"/>
              </a:gdLst>
              <a:ahLst/>
              <a:cxnLst>
                <a:cxn ang="0">
                  <a:pos x="T0" y="T1"/>
                </a:cxn>
                <a:cxn ang="0">
                  <a:pos x="T2" y="T3"/>
                </a:cxn>
                <a:cxn ang="0">
                  <a:pos x="T4" y="T5"/>
                </a:cxn>
              </a:cxnLst>
              <a:rect l="0" t="0" r="r" b="b"/>
              <a:pathLst>
                <a:path w="226" h="552">
                  <a:moveTo>
                    <a:pt x="0" y="552"/>
                  </a:moveTo>
                  <a:cubicBezTo>
                    <a:pt x="153" y="490"/>
                    <a:pt x="226" y="316"/>
                    <a:pt x="164" y="163"/>
                  </a:cubicBezTo>
                  <a:cubicBezTo>
                    <a:pt x="133" y="86"/>
                    <a:pt x="73" y="29"/>
                    <a:pt x="2" y="0"/>
                  </a:cubicBezTo>
                </a:path>
              </a:pathLst>
            </a:custGeom>
            <a:noFill/>
            <a:ln w="12700" cap="flat">
              <a:solidFill>
                <a:srgbClr val="1519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82">
              <a:extLst>
                <a:ext uri="{FF2B5EF4-FFF2-40B4-BE49-F238E27FC236}">
                  <a16:creationId xmlns:a16="http://schemas.microsoft.com/office/drawing/2014/main" id="{40C840CD-308D-97B1-1D89-FEAFC650DE03}"/>
                </a:ext>
                <a:ext uri="{C183D7F6-B498-43B3-948B-1728B52AA6E4}">
                  <adec:decorative xmlns:adec="http://schemas.microsoft.com/office/drawing/2017/decorative" val="1"/>
                </a:ext>
              </a:extLst>
            </p:cNvPr>
            <p:cNvSpPr>
              <a:spLocks noChangeArrowheads="1"/>
            </p:cNvSpPr>
            <p:nvPr/>
          </p:nvSpPr>
          <p:spPr bwMode="auto">
            <a:xfrm flipH="1">
              <a:off x="11939440" y="339720"/>
              <a:ext cx="267802" cy="266209"/>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Oval 84">
              <a:extLst>
                <a:ext uri="{FF2B5EF4-FFF2-40B4-BE49-F238E27FC236}">
                  <a16:creationId xmlns:a16="http://schemas.microsoft.com/office/drawing/2014/main" id="{148F4678-213D-C1A6-8BBC-E96D0E323132}"/>
                </a:ext>
                <a:ext uri="{C183D7F6-B498-43B3-948B-1728B52AA6E4}">
                  <adec:decorative xmlns:adec="http://schemas.microsoft.com/office/drawing/2017/decorative" val="1"/>
                </a:ext>
              </a:extLst>
            </p:cNvPr>
            <p:cNvSpPr>
              <a:spLocks noChangeArrowheads="1"/>
            </p:cNvSpPr>
            <p:nvPr/>
          </p:nvSpPr>
          <p:spPr bwMode="auto">
            <a:xfrm flipH="1">
              <a:off x="11950788" y="3489569"/>
              <a:ext cx="267802" cy="270181"/>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4" name="Group 43">
              <a:extLst>
                <a:ext uri="{FF2B5EF4-FFF2-40B4-BE49-F238E27FC236}">
                  <a16:creationId xmlns:a16="http://schemas.microsoft.com/office/drawing/2014/main" id="{F42889EC-AED3-C071-593D-A590F1646C75}"/>
                </a:ext>
              </a:extLst>
            </p:cNvPr>
            <p:cNvGrpSpPr/>
            <p:nvPr/>
          </p:nvGrpSpPr>
          <p:grpSpPr>
            <a:xfrm>
              <a:off x="10509689" y="664655"/>
              <a:ext cx="1392775" cy="1036175"/>
              <a:chOff x="5609740" y="2268981"/>
              <a:chExt cx="1392775" cy="1036175"/>
            </a:xfrm>
          </p:grpSpPr>
          <p:sp>
            <p:nvSpPr>
              <p:cNvPr id="23" name="Oval 22">
                <a:extLst>
                  <a:ext uri="{FF2B5EF4-FFF2-40B4-BE49-F238E27FC236}">
                    <a16:creationId xmlns:a16="http://schemas.microsoft.com/office/drawing/2014/main" id="{7FA13FC6-5184-EECE-8C1B-F983D0E80CD2}"/>
                  </a:ext>
                  <a:ext uri="{C183D7F6-B498-43B3-948B-1728B52AA6E4}">
                    <adec:decorative xmlns:adec="http://schemas.microsoft.com/office/drawing/2017/decorative" val="1"/>
                  </a:ext>
                </a:extLst>
              </p:cNvPr>
              <p:cNvSpPr/>
              <p:nvPr/>
            </p:nvSpPr>
            <p:spPr>
              <a:xfrm flipH="1">
                <a:off x="5799755" y="2268981"/>
                <a:ext cx="1042382" cy="1036175"/>
              </a:xfrm>
              <a:prstGeom prst="ellipse">
                <a:avLst/>
              </a:prstGeom>
              <a:solidFill>
                <a:srgbClr val="C3A48C"/>
              </a:solidFill>
              <a:ln w="63500">
                <a:solidFill>
                  <a:schemeClr val="accent3"/>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C7F14FF1-8F3B-DD21-E3A5-AB9464A36467}"/>
                  </a:ext>
                </a:extLst>
              </p:cNvPr>
              <p:cNvSpPr txBox="1"/>
              <p:nvPr/>
            </p:nvSpPr>
            <p:spPr>
              <a:xfrm>
                <a:off x="5609740" y="2570923"/>
                <a:ext cx="1392775" cy="400110"/>
              </a:xfrm>
              <a:prstGeom prst="rect">
                <a:avLst/>
              </a:prstGeom>
              <a:solidFill>
                <a:schemeClr val="bg1"/>
              </a:solidFill>
              <a:ln>
                <a:solidFill>
                  <a:schemeClr val="accent3"/>
                </a:solidFill>
              </a:ln>
            </p:spPr>
            <p:txBody>
              <a:bodyPr wrap="square">
                <a:spAutoFit/>
              </a:bodyPr>
              <a:lstStyle/>
              <a:p>
                <a:pPr algn="ctr"/>
                <a:r>
                  <a:rPr lang="en-US" sz="2000" b="1" dirty="0">
                    <a:latin typeface="Montserrat" pitchFamily="2" charset="77"/>
                  </a:rPr>
                  <a:t>Stress</a:t>
                </a:r>
              </a:p>
            </p:txBody>
          </p:sp>
        </p:grpSp>
        <p:grpSp>
          <p:nvGrpSpPr>
            <p:cNvPr id="45" name="Group 44">
              <a:extLst>
                <a:ext uri="{FF2B5EF4-FFF2-40B4-BE49-F238E27FC236}">
                  <a16:creationId xmlns:a16="http://schemas.microsoft.com/office/drawing/2014/main" id="{3726FA83-CFC8-E187-B3D9-D33015C75B98}"/>
                </a:ext>
              </a:extLst>
            </p:cNvPr>
            <p:cNvGrpSpPr/>
            <p:nvPr/>
          </p:nvGrpSpPr>
          <p:grpSpPr>
            <a:xfrm>
              <a:off x="10449729" y="2390360"/>
              <a:ext cx="1392775" cy="1036175"/>
              <a:chOff x="6007695" y="4306366"/>
              <a:chExt cx="1392775" cy="1036175"/>
            </a:xfrm>
          </p:grpSpPr>
          <p:sp>
            <p:nvSpPr>
              <p:cNvPr id="24" name="Oval 23">
                <a:extLst>
                  <a:ext uri="{FF2B5EF4-FFF2-40B4-BE49-F238E27FC236}">
                    <a16:creationId xmlns:a16="http://schemas.microsoft.com/office/drawing/2014/main" id="{EC2B6B33-E1EC-F80D-363A-3C314392D5D8}"/>
                  </a:ext>
                  <a:ext uri="{C183D7F6-B498-43B3-948B-1728B52AA6E4}">
                    <adec:decorative xmlns:adec="http://schemas.microsoft.com/office/drawing/2017/decorative" val="1"/>
                  </a:ext>
                </a:extLst>
              </p:cNvPr>
              <p:cNvSpPr/>
              <p:nvPr/>
            </p:nvSpPr>
            <p:spPr>
              <a:xfrm flipH="1">
                <a:off x="6187688" y="4306366"/>
                <a:ext cx="1042382" cy="103617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DFCA2570-6C0B-26E8-960A-2942EAE81017}"/>
                  </a:ext>
                </a:extLst>
              </p:cNvPr>
              <p:cNvSpPr txBox="1"/>
              <p:nvPr/>
            </p:nvSpPr>
            <p:spPr>
              <a:xfrm>
                <a:off x="6007695" y="4644703"/>
                <a:ext cx="1392775" cy="400110"/>
              </a:xfrm>
              <a:prstGeom prst="rect">
                <a:avLst/>
              </a:prstGeom>
              <a:solidFill>
                <a:schemeClr val="bg1"/>
              </a:solidFill>
              <a:ln>
                <a:solidFill>
                  <a:srgbClr val="EA7131"/>
                </a:solidFill>
              </a:ln>
            </p:spPr>
            <p:txBody>
              <a:bodyPr wrap="square">
                <a:spAutoFit/>
              </a:bodyPr>
              <a:lstStyle/>
              <a:p>
                <a:pPr algn="ctr"/>
                <a:r>
                  <a:rPr lang="en-US" sz="2000" b="1" dirty="0">
                    <a:latin typeface="Montserrat" pitchFamily="2" charset="77"/>
                  </a:rPr>
                  <a:t>Support</a:t>
                </a:r>
              </a:p>
            </p:txBody>
          </p:sp>
        </p:grpSp>
      </p:grpSp>
    </p:spTree>
    <p:extLst>
      <p:ext uri="{BB962C8B-B14F-4D97-AF65-F5344CB8AC3E}">
        <p14:creationId xmlns:p14="http://schemas.microsoft.com/office/powerpoint/2010/main" val="2269961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53936-4BBD-E899-147B-14FED1D45F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9DDB13-A299-FD4B-3B0D-1EA50A24E622}"/>
              </a:ext>
            </a:extLst>
          </p:cNvPr>
          <p:cNvSpPr>
            <a:spLocks noGrp="1"/>
          </p:cNvSpPr>
          <p:nvPr>
            <p:ph type="body" sz="quarter" idx="14"/>
          </p:nvPr>
        </p:nvSpPr>
        <p:spPr/>
        <p:txBody>
          <a:bodyPr/>
          <a:lstStyle/>
          <a:p>
            <a:r>
              <a:rPr lang="en-GB" dirty="0"/>
              <a:t>Emotional Well-being</a:t>
            </a:r>
          </a:p>
        </p:txBody>
      </p:sp>
      <p:sp>
        <p:nvSpPr>
          <p:cNvPr id="3" name="Text Placeholder 2">
            <a:extLst>
              <a:ext uri="{FF2B5EF4-FFF2-40B4-BE49-F238E27FC236}">
                <a16:creationId xmlns:a16="http://schemas.microsoft.com/office/drawing/2014/main" id="{1E968E79-D610-F855-26D7-F56C7DF81EA1}"/>
              </a:ext>
            </a:extLst>
          </p:cNvPr>
          <p:cNvSpPr>
            <a:spLocks noGrp="1"/>
          </p:cNvSpPr>
          <p:nvPr>
            <p:ph type="body" sz="quarter" idx="13"/>
          </p:nvPr>
        </p:nvSpPr>
        <p:spPr>
          <a:xfrm>
            <a:off x="742951" y="1750260"/>
            <a:ext cx="9404288" cy="4157881"/>
          </a:xfrm>
        </p:spPr>
        <p:txBody>
          <a:bodyPr/>
          <a:lstStyle/>
          <a:p>
            <a:pPr marL="0" indent="0">
              <a:lnSpc>
                <a:spcPct val="100000"/>
              </a:lnSpc>
              <a:buNone/>
            </a:pPr>
            <a:r>
              <a:rPr lang="en-US" b="1" dirty="0"/>
              <a:t>Seek Social Support</a:t>
            </a:r>
            <a:endParaRPr lang="en-US" dirty="0"/>
          </a:p>
          <a:p>
            <a:pPr marL="461963" indent="-461963">
              <a:lnSpc>
                <a:spcPct val="100000"/>
              </a:lnSpc>
              <a:buBlip>
                <a:blip r:embed="rId3"/>
              </a:buBlip>
            </a:pPr>
            <a:r>
              <a:rPr lang="en-US" b="1" dirty="0"/>
              <a:t>Connect</a:t>
            </a:r>
            <a:r>
              <a:rPr lang="en-US" dirty="0"/>
              <a:t> with friends, family, or support groups to share experiences and reduce feelings of isolation.</a:t>
            </a:r>
          </a:p>
          <a:p>
            <a:pPr marL="461963" indent="-461963">
              <a:lnSpc>
                <a:spcPct val="100000"/>
              </a:lnSpc>
              <a:buBlip>
                <a:blip r:embed="rId3"/>
              </a:buBlip>
            </a:pPr>
            <a:r>
              <a:rPr lang="en-US" dirty="0"/>
              <a:t>If a local support group isn’t available, consider starting one, others may benefit from your initiative.</a:t>
            </a:r>
          </a:p>
          <a:p>
            <a:pPr marL="461963" indent="-461963">
              <a:lnSpc>
                <a:spcPct val="100000"/>
              </a:lnSpc>
              <a:buBlip>
                <a:blip r:embed="rId3"/>
              </a:buBlip>
            </a:pPr>
            <a:r>
              <a:rPr lang="en-US" dirty="0"/>
              <a:t>Consider talking to a therapist or counsellor for professional emotional support.</a:t>
            </a:r>
          </a:p>
          <a:p>
            <a:pPr>
              <a:lnSpc>
                <a:spcPct val="100000"/>
              </a:lnSpc>
            </a:pPr>
            <a:endParaRPr lang="en-GB" dirty="0"/>
          </a:p>
        </p:txBody>
      </p:sp>
      <p:grpSp>
        <p:nvGrpSpPr>
          <p:cNvPr id="49" name="Group 48">
            <a:extLst>
              <a:ext uri="{FF2B5EF4-FFF2-40B4-BE49-F238E27FC236}">
                <a16:creationId xmlns:a16="http://schemas.microsoft.com/office/drawing/2014/main" id="{431F5274-46E0-89AE-7D4E-C2FFA5404E33}"/>
              </a:ext>
            </a:extLst>
          </p:cNvPr>
          <p:cNvGrpSpPr/>
          <p:nvPr/>
        </p:nvGrpSpPr>
        <p:grpSpPr>
          <a:xfrm>
            <a:off x="10338738" y="624923"/>
            <a:ext cx="1838272" cy="3420030"/>
            <a:chOff x="10380318" y="339720"/>
            <a:chExt cx="1838272" cy="3420030"/>
          </a:xfrm>
        </p:grpSpPr>
        <p:sp>
          <p:nvSpPr>
            <p:cNvPr id="17" name="Freeform 73">
              <a:extLst>
                <a:ext uri="{FF2B5EF4-FFF2-40B4-BE49-F238E27FC236}">
                  <a16:creationId xmlns:a16="http://schemas.microsoft.com/office/drawing/2014/main" id="{15D4E178-9332-9D99-AFB3-6FC6CB9E0BF4}"/>
                </a:ext>
                <a:ext uri="{C183D7F6-B498-43B3-948B-1728B52AA6E4}">
                  <adec:decorative xmlns:adec="http://schemas.microsoft.com/office/drawing/2017/decorative" val="1"/>
                </a:ext>
              </a:extLst>
            </p:cNvPr>
            <p:cNvSpPr>
              <a:spLocks/>
            </p:cNvSpPr>
            <p:nvPr/>
          </p:nvSpPr>
          <p:spPr bwMode="auto">
            <a:xfrm flipH="1">
              <a:off x="10380318" y="442260"/>
              <a:ext cx="1802672" cy="3214950"/>
            </a:xfrm>
            <a:custGeom>
              <a:avLst/>
              <a:gdLst>
                <a:gd name="T0" fmla="*/ 0 w 226"/>
                <a:gd name="T1" fmla="*/ 552 h 552"/>
                <a:gd name="T2" fmla="*/ 164 w 226"/>
                <a:gd name="T3" fmla="*/ 163 h 552"/>
                <a:gd name="T4" fmla="*/ 2 w 226"/>
                <a:gd name="T5" fmla="*/ 0 h 552"/>
              </a:gdLst>
              <a:ahLst/>
              <a:cxnLst>
                <a:cxn ang="0">
                  <a:pos x="T0" y="T1"/>
                </a:cxn>
                <a:cxn ang="0">
                  <a:pos x="T2" y="T3"/>
                </a:cxn>
                <a:cxn ang="0">
                  <a:pos x="T4" y="T5"/>
                </a:cxn>
              </a:cxnLst>
              <a:rect l="0" t="0" r="r" b="b"/>
              <a:pathLst>
                <a:path w="226" h="552">
                  <a:moveTo>
                    <a:pt x="0" y="552"/>
                  </a:moveTo>
                  <a:cubicBezTo>
                    <a:pt x="153" y="490"/>
                    <a:pt x="226" y="316"/>
                    <a:pt x="164" y="163"/>
                  </a:cubicBezTo>
                  <a:cubicBezTo>
                    <a:pt x="133" y="86"/>
                    <a:pt x="73" y="29"/>
                    <a:pt x="2" y="0"/>
                  </a:cubicBezTo>
                </a:path>
              </a:pathLst>
            </a:custGeom>
            <a:noFill/>
            <a:ln w="12700" cap="flat">
              <a:solidFill>
                <a:srgbClr val="1519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82">
              <a:extLst>
                <a:ext uri="{FF2B5EF4-FFF2-40B4-BE49-F238E27FC236}">
                  <a16:creationId xmlns:a16="http://schemas.microsoft.com/office/drawing/2014/main" id="{9B32ED27-66EE-C4BA-2CBD-E9E166C75D4D}"/>
                </a:ext>
                <a:ext uri="{C183D7F6-B498-43B3-948B-1728B52AA6E4}">
                  <adec:decorative xmlns:adec="http://schemas.microsoft.com/office/drawing/2017/decorative" val="1"/>
                </a:ext>
              </a:extLst>
            </p:cNvPr>
            <p:cNvSpPr>
              <a:spLocks noChangeArrowheads="1"/>
            </p:cNvSpPr>
            <p:nvPr/>
          </p:nvSpPr>
          <p:spPr bwMode="auto">
            <a:xfrm flipH="1">
              <a:off x="11939440" y="339720"/>
              <a:ext cx="267802" cy="266209"/>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Oval 84">
              <a:extLst>
                <a:ext uri="{FF2B5EF4-FFF2-40B4-BE49-F238E27FC236}">
                  <a16:creationId xmlns:a16="http://schemas.microsoft.com/office/drawing/2014/main" id="{E17AAF6A-8F1B-41C4-18F8-71469124D092}"/>
                </a:ext>
                <a:ext uri="{C183D7F6-B498-43B3-948B-1728B52AA6E4}">
                  <adec:decorative xmlns:adec="http://schemas.microsoft.com/office/drawing/2017/decorative" val="1"/>
                </a:ext>
              </a:extLst>
            </p:cNvPr>
            <p:cNvSpPr>
              <a:spLocks noChangeArrowheads="1"/>
            </p:cNvSpPr>
            <p:nvPr/>
          </p:nvSpPr>
          <p:spPr bwMode="auto">
            <a:xfrm flipH="1">
              <a:off x="11950788" y="3489569"/>
              <a:ext cx="267802" cy="270181"/>
            </a:xfrm>
            <a:prstGeom prst="ellipse">
              <a:avLst/>
            </a:prstGeom>
            <a:solidFill>
              <a:srgbClr val="C3A48C"/>
            </a:solidFill>
            <a:ln w="12700" cap="flat">
              <a:solidFill>
                <a:srgbClr val="15195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4" name="Group 43">
              <a:extLst>
                <a:ext uri="{FF2B5EF4-FFF2-40B4-BE49-F238E27FC236}">
                  <a16:creationId xmlns:a16="http://schemas.microsoft.com/office/drawing/2014/main" id="{0A6AD5A7-12C4-A153-5727-9FF944957FD6}"/>
                </a:ext>
              </a:extLst>
            </p:cNvPr>
            <p:cNvGrpSpPr/>
            <p:nvPr/>
          </p:nvGrpSpPr>
          <p:grpSpPr>
            <a:xfrm>
              <a:off x="10509689" y="664655"/>
              <a:ext cx="1392775" cy="1036175"/>
              <a:chOff x="5609740" y="2268981"/>
              <a:chExt cx="1392775" cy="1036175"/>
            </a:xfrm>
          </p:grpSpPr>
          <p:sp>
            <p:nvSpPr>
              <p:cNvPr id="23" name="Oval 22">
                <a:extLst>
                  <a:ext uri="{FF2B5EF4-FFF2-40B4-BE49-F238E27FC236}">
                    <a16:creationId xmlns:a16="http://schemas.microsoft.com/office/drawing/2014/main" id="{3CFACDA3-1966-7146-39B5-A8AF7B4C7A02}"/>
                  </a:ext>
                  <a:ext uri="{C183D7F6-B498-43B3-948B-1728B52AA6E4}">
                    <adec:decorative xmlns:adec="http://schemas.microsoft.com/office/drawing/2017/decorative" val="1"/>
                  </a:ext>
                </a:extLst>
              </p:cNvPr>
              <p:cNvSpPr/>
              <p:nvPr/>
            </p:nvSpPr>
            <p:spPr>
              <a:xfrm flipH="1">
                <a:off x="5799755" y="2268981"/>
                <a:ext cx="1042382" cy="1036175"/>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211D181D-C6EF-C723-2502-E6F4783091FC}"/>
                  </a:ext>
                </a:extLst>
              </p:cNvPr>
              <p:cNvSpPr txBox="1"/>
              <p:nvPr/>
            </p:nvSpPr>
            <p:spPr>
              <a:xfrm>
                <a:off x="5609740" y="2570923"/>
                <a:ext cx="1392775" cy="400110"/>
              </a:xfrm>
              <a:prstGeom prst="rect">
                <a:avLst/>
              </a:prstGeom>
              <a:solidFill>
                <a:schemeClr val="bg1"/>
              </a:solidFill>
              <a:ln>
                <a:solidFill>
                  <a:schemeClr val="accent3"/>
                </a:solidFill>
              </a:ln>
            </p:spPr>
            <p:txBody>
              <a:bodyPr wrap="square">
                <a:spAutoFit/>
              </a:bodyPr>
              <a:lstStyle/>
              <a:p>
                <a:pPr algn="ctr"/>
                <a:r>
                  <a:rPr lang="en-US" sz="2000" b="1" dirty="0">
                    <a:latin typeface="Montserrat" pitchFamily="2" charset="77"/>
                  </a:rPr>
                  <a:t>Stress</a:t>
                </a:r>
              </a:p>
            </p:txBody>
          </p:sp>
        </p:grpSp>
        <p:grpSp>
          <p:nvGrpSpPr>
            <p:cNvPr id="45" name="Group 44">
              <a:extLst>
                <a:ext uri="{FF2B5EF4-FFF2-40B4-BE49-F238E27FC236}">
                  <a16:creationId xmlns:a16="http://schemas.microsoft.com/office/drawing/2014/main" id="{E5D8EA8A-906F-753E-12AA-190599827DB6}"/>
                </a:ext>
              </a:extLst>
            </p:cNvPr>
            <p:cNvGrpSpPr/>
            <p:nvPr/>
          </p:nvGrpSpPr>
          <p:grpSpPr>
            <a:xfrm>
              <a:off x="10449729" y="2390360"/>
              <a:ext cx="1392775" cy="1036175"/>
              <a:chOff x="6007695" y="4306366"/>
              <a:chExt cx="1392775" cy="1036175"/>
            </a:xfrm>
          </p:grpSpPr>
          <p:sp>
            <p:nvSpPr>
              <p:cNvPr id="24" name="Oval 23">
                <a:extLst>
                  <a:ext uri="{FF2B5EF4-FFF2-40B4-BE49-F238E27FC236}">
                    <a16:creationId xmlns:a16="http://schemas.microsoft.com/office/drawing/2014/main" id="{39110C7F-48E1-C0C2-5F0C-A6EFCAB926DC}"/>
                  </a:ext>
                  <a:ext uri="{C183D7F6-B498-43B3-948B-1728B52AA6E4}">
                    <adec:decorative xmlns:adec="http://schemas.microsoft.com/office/drawing/2017/decorative" val="1"/>
                  </a:ext>
                </a:extLst>
              </p:cNvPr>
              <p:cNvSpPr/>
              <p:nvPr/>
            </p:nvSpPr>
            <p:spPr>
              <a:xfrm flipH="1">
                <a:off x="6187688" y="4306366"/>
                <a:ext cx="1042382" cy="1036175"/>
              </a:xfrm>
              <a:prstGeom prst="ellipse">
                <a:avLst/>
              </a:prstGeom>
              <a:solidFill>
                <a:srgbClr val="C3A48C"/>
              </a:solidFill>
              <a:ln w="63500">
                <a:solidFill>
                  <a:schemeClr val="accent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222C11A-6296-52A0-8A3B-29888B1A7499}"/>
                  </a:ext>
                </a:extLst>
              </p:cNvPr>
              <p:cNvSpPr txBox="1"/>
              <p:nvPr/>
            </p:nvSpPr>
            <p:spPr>
              <a:xfrm>
                <a:off x="6007695" y="4644703"/>
                <a:ext cx="1392775" cy="400110"/>
              </a:xfrm>
              <a:prstGeom prst="rect">
                <a:avLst/>
              </a:prstGeom>
              <a:solidFill>
                <a:schemeClr val="bg1"/>
              </a:solidFill>
              <a:ln>
                <a:solidFill>
                  <a:srgbClr val="EA7131"/>
                </a:solidFill>
              </a:ln>
            </p:spPr>
            <p:txBody>
              <a:bodyPr wrap="square">
                <a:spAutoFit/>
              </a:bodyPr>
              <a:lstStyle/>
              <a:p>
                <a:pPr algn="ctr"/>
                <a:r>
                  <a:rPr lang="en-US" sz="2000" b="1" dirty="0">
                    <a:latin typeface="Montserrat" pitchFamily="2" charset="77"/>
                  </a:rPr>
                  <a:t>Support</a:t>
                </a:r>
              </a:p>
            </p:txBody>
          </p:sp>
        </p:grpSp>
      </p:grpSp>
      <p:pic>
        <p:nvPicPr>
          <p:cNvPr id="5" name="Picture 4" descr="A blue circle with white outline of people in it&#10;&#10;Description automatically generated">
            <a:extLst>
              <a:ext uri="{FF2B5EF4-FFF2-40B4-BE49-F238E27FC236}">
                <a16:creationId xmlns:a16="http://schemas.microsoft.com/office/drawing/2014/main" id="{272205BF-3129-9DEE-34EB-15F270AC647D}"/>
              </a:ext>
            </a:extLst>
          </p:cNvPr>
          <p:cNvPicPr>
            <a:picLocks noChangeAspect="1"/>
          </p:cNvPicPr>
          <p:nvPr/>
        </p:nvPicPr>
        <p:blipFill>
          <a:blip r:embed="rId4"/>
          <a:stretch>
            <a:fillRect/>
          </a:stretch>
        </p:blipFill>
        <p:spPr>
          <a:xfrm>
            <a:off x="6770370" y="408285"/>
            <a:ext cx="1554480" cy="1554480"/>
          </a:xfrm>
          <a:prstGeom prst="rect">
            <a:avLst/>
          </a:prstGeom>
        </p:spPr>
      </p:pic>
    </p:spTree>
    <p:extLst>
      <p:ext uri="{BB962C8B-B14F-4D97-AF65-F5344CB8AC3E}">
        <p14:creationId xmlns:p14="http://schemas.microsoft.com/office/powerpoint/2010/main" val="3657036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3384E5-E5E1-725D-E12E-D460F1893946}"/>
              </a:ext>
            </a:extLst>
          </p:cNvPr>
          <p:cNvSpPr>
            <a:spLocks noGrp="1"/>
          </p:cNvSpPr>
          <p:nvPr>
            <p:ph type="body" sz="quarter" idx="14"/>
          </p:nvPr>
        </p:nvSpPr>
        <p:spPr/>
        <p:txBody>
          <a:bodyPr/>
          <a:lstStyle/>
          <a:p>
            <a:r>
              <a:rPr lang="en-US" dirty="0"/>
              <a:t>Our Objectives:</a:t>
            </a:r>
          </a:p>
        </p:txBody>
      </p:sp>
      <p:sp>
        <p:nvSpPr>
          <p:cNvPr id="3" name="Text Placeholder 2">
            <a:extLst>
              <a:ext uri="{FF2B5EF4-FFF2-40B4-BE49-F238E27FC236}">
                <a16:creationId xmlns:a16="http://schemas.microsoft.com/office/drawing/2014/main" id="{5C3B817F-61BF-2ACA-BCE9-97ECE9D765D1}"/>
              </a:ext>
            </a:extLst>
          </p:cNvPr>
          <p:cNvSpPr>
            <a:spLocks noGrp="1"/>
          </p:cNvSpPr>
          <p:nvPr>
            <p:ph type="body" sz="quarter" idx="13"/>
          </p:nvPr>
        </p:nvSpPr>
        <p:spPr>
          <a:xfrm>
            <a:off x="742950" y="1750260"/>
            <a:ext cx="10644378" cy="3121777"/>
          </a:xfrm>
        </p:spPr>
        <p:txBody>
          <a:bodyPr/>
          <a:lstStyle/>
          <a:p>
            <a:pPr marL="534988" indent="-534988">
              <a:lnSpc>
                <a:spcPct val="100000"/>
              </a:lnSpc>
              <a:buBlip>
                <a:blip r:embed="rId2"/>
              </a:buBlip>
            </a:pPr>
            <a:r>
              <a:rPr lang="en-HK" sz="3200" dirty="0"/>
              <a:t>Increase understanding of perimenopause and menopause.</a:t>
            </a:r>
          </a:p>
          <a:p>
            <a:pPr marL="534988" indent="-534988">
              <a:lnSpc>
                <a:spcPct val="100000"/>
              </a:lnSpc>
              <a:buBlip>
                <a:blip r:embed="rId2"/>
              </a:buBlip>
            </a:pPr>
            <a:r>
              <a:rPr lang="en-HK" sz="3200" dirty="0"/>
              <a:t>Explore self-care strategies for educators.</a:t>
            </a:r>
          </a:p>
          <a:p>
            <a:pPr marL="534988" indent="-534988">
              <a:lnSpc>
                <a:spcPct val="100000"/>
              </a:lnSpc>
              <a:buBlip>
                <a:blip r:embed="rId2"/>
              </a:buBlip>
            </a:pPr>
            <a:r>
              <a:rPr lang="en-HK" sz="3200" dirty="0"/>
              <a:t>Identify ways to support colleagues and create a menopause-friendly environment.</a:t>
            </a:r>
            <a:endParaRPr lang="en-US" sz="3200" dirty="0"/>
          </a:p>
        </p:txBody>
      </p:sp>
    </p:spTree>
    <p:extLst>
      <p:ext uri="{BB962C8B-B14F-4D97-AF65-F5344CB8AC3E}">
        <p14:creationId xmlns:p14="http://schemas.microsoft.com/office/powerpoint/2010/main" val="373314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38DBCF-584A-B0B1-6631-ED184EC3D230}"/>
              </a:ext>
            </a:extLst>
          </p:cNvPr>
          <p:cNvSpPr>
            <a:spLocks noGrp="1"/>
          </p:cNvSpPr>
          <p:nvPr>
            <p:ph type="body" sz="quarter" idx="14"/>
          </p:nvPr>
        </p:nvSpPr>
        <p:spPr/>
        <p:txBody>
          <a:bodyPr/>
          <a:lstStyle/>
          <a:p>
            <a:r>
              <a:rPr lang="en-GB" dirty="0"/>
              <a:t>Cognitive Well-being</a:t>
            </a:r>
          </a:p>
        </p:txBody>
      </p:sp>
      <p:sp>
        <p:nvSpPr>
          <p:cNvPr id="3" name="Text Placeholder 2">
            <a:extLst>
              <a:ext uri="{FF2B5EF4-FFF2-40B4-BE49-F238E27FC236}">
                <a16:creationId xmlns:a16="http://schemas.microsoft.com/office/drawing/2014/main" id="{03A92F54-6C5E-DA5A-5856-0B797985954D}"/>
              </a:ext>
            </a:extLst>
          </p:cNvPr>
          <p:cNvSpPr>
            <a:spLocks noGrp="1"/>
          </p:cNvSpPr>
          <p:nvPr>
            <p:ph type="body" sz="quarter" idx="13"/>
          </p:nvPr>
        </p:nvSpPr>
        <p:spPr>
          <a:xfrm>
            <a:off x="742950" y="1367872"/>
            <a:ext cx="10829457" cy="5212809"/>
          </a:xfrm>
        </p:spPr>
        <p:txBody>
          <a:bodyPr/>
          <a:lstStyle/>
          <a:p>
            <a:pPr marL="0" indent="0">
              <a:lnSpc>
                <a:spcPct val="100000"/>
              </a:lnSpc>
              <a:buNone/>
            </a:pPr>
            <a:r>
              <a:rPr lang="en-US" dirty="0"/>
              <a:t>Hormonal changes during menopause can cause 	       brain fog, forgetfulness, and concentration difficulties, impacting self-identity.</a:t>
            </a:r>
          </a:p>
          <a:p>
            <a:pPr marL="0" indent="0">
              <a:lnSpc>
                <a:spcPct val="100000"/>
              </a:lnSpc>
              <a:buNone/>
            </a:pPr>
            <a:endParaRPr lang="en-GB" sz="1800" noProof="0" dirty="0"/>
          </a:p>
          <a:p>
            <a:pPr marL="0" indent="0">
              <a:lnSpc>
                <a:spcPct val="100000"/>
              </a:lnSpc>
              <a:buNone/>
            </a:pPr>
            <a:r>
              <a:rPr lang="en-GB" b="1" noProof="0" dirty="0"/>
              <a:t>Mental Stimulation</a:t>
            </a:r>
            <a:endParaRPr lang="en-GB" noProof="0" dirty="0"/>
          </a:p>
          <a:p>
            <a:pPr marL="461963" indent="-461963">
              <a:lnSpc>
                <a:spcPct val="100000"/>
              </a:lnSpc>
              <a:buBlip>
                <a:blip r:embed="rId2"/>
              </a:buBlip>
            </a:pPr>
            <a:r>
              <a:rPr lang="en-GB" noProof="0" dirty="0"/>
              <a:t>Challenge the brain: puzzles, reading, learning new skills.</a:t>
            </a:r>
          </a:p>
          <a:p>
            <a:pPr marL="461963" indent="-461963">
              <a:lnSpc>
                <a:spcPct val="100000"/>
              </a:lnSpc>
              <a:buBlip>
                <a:blip r:embed="rId2"/>
              </a:buBlip>
            </a:pPr>
            <a:r>
              <a:rPr lang="en-GB" noProof="0" dirty="0"/>
              <a:t>Use brain-training apps to enhance memory and focus.</a:t>
            </a:r>
          </a:p>
          <a:p>
            <a:pPr marL="0" indent="0">
              <a:lnSpc>
                <a:spcPct val="100000"/>
              </a:lnSpc>
              <a:buNone/>
            </a:pPr>
            <a:r>
              <a:rPr lang="en-GB" b="1" noProof="0" dirty="0"/>
              <a:t>Organisation &amp; Planning</a:t>
            </a:r>
            <a:endParaRPr lang="en-GB" noProof="0" dirty="0"/>
          </a:p>
          <a:p>
            <a:pPr marL="461963" indent="-461963">
              <a:lnSpc>
                <a:spcPct val="100000"/>
              </a:lnSpc>
              <a:buBlip>
                <a:blip r:embed="rId2"/>
              </a:buBlip>
            </a:pPr>
            <a:r>
              <a:rPr lang="en-GB" noProof="0" dirty="0"/>
              <a:t>Stay organised: planners, to-do lists, digital reminders.</a:t>
            </a:r>
          </a:p>
          <a:p>
            <a:pPr marL="461963" indent="-461963">
              <a:lnSpc>
                <a:spcPct val="100000"/>
              </a:lnSpc>
              <a:buBlip>
                <a:blip r:embed="rId2"/>
              </a:buBlip>
            </a:pPr>
            <a:r>
              <a:rPr lang="en-GB" noProof="0" dirty="0"/>
              <a:t>Break tasks into smaller steps to improve focus.</a:t>
            </a:r>
          </a:p>
        </p:txBody>
      </p:sp>
      <p:pic>
        <p:nvPicPr>
          <p:cNvPr id="5" name="Picture 4" descr="A blue circle with a puzzle piece in the head&#10;&#10;Description automatically generated">
            <a:extLst>
              <a:ext uri="{FF2B5EF4-FFF2-40B4-BE49-F238E27FC236}">
                <a16:creationId xmlns:a16="http://schemas.microsoft.com/office/drawing/2014/main" id="{CC82629B-0374-F6A9-ECC4-DD4EAFB37C4D}"/>
              </a:ext>
            </a:extLst>
          </p:cNvPr>
          <p:cNvPicPr>
            <a:picLocks noChangeAspect="1"/>
          </p:cNvPicPr>
          <p:nvPr/>
        </p:nvPicPr>
        <p:blipFill>
          <a:blip r:embed="rId3"/>
          <a:stretch>
            <a:fillRect/>
          </a:stretch>
        </p:blipFill>
        <p:spPr>
          <a:xfrm>
            <a:off x="10399296" y="212070"/>
            <a:ext cx="1554480" cy="1554480"/>
          </a:xfrm>
          <a:prstGeom prst="rect">
            <a:avLst/>
          </a:prstGeom>
        </p:spPr>
      </p:pic>
    </p:spTree>
    <p:extLst>
      <p:ext uri="{BB962C8B-B14F-4D97-AF65-F5344CB8AC3E}">
        <p14:creationId xmlns:p14="http://schemas.microsoft.com/office/powerpoint/2010/main" val="3128714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BDE360-DB30-73BC-B252-7AC94D1F5EAC}"/>
              </a:ext>
            </a:extLst>
          </p:cNvPr>
          <p:cNvSpPr>
            <a:spLocks noGrp="1"/>
          </p:cNvSpPr>
          <p:nvPr>
            <p:ph type="body" sz="quarter" idx="13"/>
          </p:nvPr>
        </p:nvSpPr>
        <p:spPr>
          <a:xfrm>
            <a:off x="742950" y="1750261"/>
            <a:ext cx="10644378" cy="4911958"/>
          </a:xfrm>
        </p:spPr>
        <p:txBody>
          <a:bodyPr/>
          <a:lstStyle/>
          <a:p>
            <a:pPr marL="0" indent="0">
              <a:lnSpc>
                <a:spcPct val="100000"/>
              </a:lnSpc>
              <a:buNone/>
            </a:pPr>
            <a:r>
              <a:rPr lang="en-GB" b="1" noProof="0" dirty="0"/>
              <a:t>Prioritise Nutrition and Exercise</a:t>
            </a:r>
            <a:r>
              <a:rPr lang="en-GB" noProof="0" dirty="0"/>
              <a:t> – Establishing healthy habits is the first step to managing symptoms effectively.</a:t>
            </a:r>
          </a:p>
          <a:p>
            <a:pPr marL="0" indent="0">
              <a:lnSpc>
                <a:spcPct val="100000"/>
              </a:lnSpc>
              <a:buNone/>
            </a:pPr>
            <a:endParaRPr lang="en-GB" sz="1800" noProof="0" dirty="0"/>
          </a:p>
          <a:p>
            <a:pPr marL="0" indent="0">
              <a:lnSpc>
                <a:spcPct val="100000"/>
              </a:lnSpc>
              <a:buNone/>
            </a:pPr>
            <a:r>
              <a:rPr lang="en-GB" b="1" noProof="0" dirty="0"/>
              <a:t>Hormone Replacement Therapy (HRT)</a:t>
            </a:r>
            <a:r>
              <a:rPr lang="en-GB" noProof="0" dirty="0"/>
              <a:t> – The gold standard for menopause symptom relief. </a:t>
            </a:r>
          </a:p>
          <a:p>
            <a:pPr marL="0" indent="0">
              <a:lnSpc>
                <a:spcPct val="100000"/>
              </a:lnSpc>
              <a:buNone/>
            </a:pPr>
            <a:endParaRPr lang="en-GB" sz="1800" noProof="0" dirty="0"/>
          </a:p>
          <a:p>
            <a:pPr marL="0" indent="0">
              <a:buNone/>
            </a:pPr>
            <a:r>
              <a:rPr lang="en-GB" dirty="0"/>
              <a:t>Whilst HRT has some risks, much of the negative press is outdated. </a:t>
            </a:r>
            <a:r>
              <a:rPr lang="en-GB" i="1" dirty="0"/>
              <a:t>I’m not a doctor, also seek medical advice.</a:t>
            </a:r>
          </a:p>
          <a:p>
            <a:pPr marL="0" indent="0">
              <a:buNone/>
            </a:pPr>
            <a:endParaRPr lang="en-GB" sz="1800" dirty="0"/>
          </a:p>
          <a:p>
            <a:pPr marL="0" indent="0">
              <a:buNone/>
            </a:pPr>
            <a:r>
              <a:rPr lang="en-GB" dirty="0"/>
              <a:t>For those who cannot take HRT, </a:t>
            </a:r>
            <a:r>
              <a:rPr lang="en-GB" b="1" dirty="0"/>
              <a:t>SSRIs, </a:t>
            </a:r>
            <a:r>
              <a:rPr lang="en-US" b="1" dirty="0"/>
              <a:t>gabapentin</a:t>
            </a:r>
            <a:r>
              <a:rPr lang="en-GB" dirty="0"/>
              <a:t> and </a:t>
            </a:r>
            <a:r>
              <a:rPr lang="en-GB" b="1" dirty="0"/>
              <a:t>clonidine</a:t>
            </a:r>
            <a:r>
              <a:rPr lang="en-GB" dirty="0"/>
              <a:t> can help manage hot flushes and night sweats.</a:t>
            </a:r>
          </a:p>
        </p:txBody>
      </p:sp>
      <p:sp>
        <p:nvSpPr>
          <p:cNvPr id="2" name="Text Placeholder 1">
            <a:extLst>
              <a:ext uri="{FF2B5EF4-FFF2-40B4-BE49-F238E27FC236}">
                <a16:creationId xmlns:a16="http://schemas.microsoft.com/office/drawing/2014/main" id="{CACDC972-5DE0-77A1-2289-9A79E132EEEB}"/>
              </a:ext>
            </a:extLst>
          </p:cNvPr>
          <p:cNvSpPr>
            <a:spLocks noGrp="1"/>
          </p:cNvSpPr>
          <p:nvPr>
            <p:ph type="body" sz="quarter" idx="14"/>
          </p:nvPr>
        </p:nvSpPr>
        <p:spPr/>
        <p:txBody>
          <a:bodyPr/>
          <a:lstStyle/>
          <a:p>
            <a:r>
              <a:rPr lang="en-US" dirty="0"/>
              <a:t>Available Treatments</a:t>
            </a:r>
          </a:p>
        </p:txBody>
      </p:sp>
      <p:pic>
        <p:nvPicPr>
          <p:cNvPr id="6" name="Picture 5" descr="A bowl of fruit and pear on a blue circle&#10;&#10;Description automatically generated">
            <a:extLst>
              <a:ext uri="{FF2B5EF4-FFF2-40B4-BE49-F238E27FC236}">
                <a16:creationId xmlns:a16="http://schemas.microsoft.com/office/drawing/2014/main" id="{CAF8CD99-E044-DE32-5CF3-A64F8A858AA7}"/>
              </a:ext>
            </a:extLst>
          </p:cNvPr>
          <p:cNvPicPr>
            <a:picLocks noChangeAspect="1"/>
          </p:cNvPicPr>
          <p:nvPr/>
        </p:nvPicPr>
        <p:blipFill>
          <a:blip r:embed="rId3"/>
          <a:stretch>
            <a:fillRect/>
          </a:stretch>
        </p:blipFill>
        <p:spPr>
          <a:xfrm>
            <a:off x="10403172" y="195781"/>
            <a:ext cx="1554480" cy="1554480"/>
          </a:xfrm>
          <a:prstGeom prst="rect">
            <a:avLst/>
          </a:prstGeom>
        </p:spPr>
      </p:pic>
    </p:spTree>
    <p:extLst>
      <p:ext uri="{BB962C8B-B14F-4D97-AF65-F5344CB8AC3E}">
        <p14:creationId xmlns:p14="http://schemas.microsoft.com/office/powerpoint/2010/main" val="623795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9624B-62E4-D325-A91B-70C99CFB1EE0}"/>
              </a:ext>
            </a:extLst>
          </p:cNvPr>
          <p:cNvSpPr>
            <a:spLocks noGrp="1"/>
          </p:cNvSpPr>
          <p:nvPr>
            <p:ph type="body" sz="quarter" idx="13"/>
          </p:nvPr>
        </p:nvSpPr>
        <p:spPr>
          <a:xfrm>
            <a:off x="742950" y="1688266"/>
            <a:ext cx="10644378" cy="4905372"/>
          </a:xfrm>
        </p:spPr>
        <p:txBody>
          <a:bodyPr/>
          <a:lstStyle/>
          <a:p>
            <a:pPr marL="0" indent="0">
              <a:buNone/>
            </a:pPr>
            <a:r>
              <a:rPr lang="en-US" dirty="0"/>
              <a:t>The type of HRT a person takes will be based on personal circumstance. </a:t>
            </a:r>
          </a:p>
          <a:p>
            <a:pPr marL="0" indent="0">
              <a:buNone/>
            </a:pPr>
            <a:r>
              <a:rPr lang="en-US" b="1" dirty="0"/>
              <a:t>Benefits</a:t>
            </a:r>
            <a:r>
              <a:rPr lang="en-US" dirty="0"/>
              <a:t> include:</a:t>
            </a:r>
          </a:p>
          <a:p>
            <a:pPr marL="461963" indent="-461963">
              <a:buBlip>
                <a:blip r:embed="rId2"/>
              </a:buBlip>
            </a:pPr>
            <a:r>
              <a:rPr lang="en-US" b="1" dirty="0"/>
              <a:t>Relieving</a:t>
            </a:r>
            <a:r>
              <a:rPr lang="en-US" dirty="0"/>
              <a:t> hot flushes, mood swings, and vaginal dryness.</a:t>
            </a:r>
          </a:p>
          <a:p>
            <a:pPr marL="461963" indent="-461963">
              <a:buBlip>
                <a:blip r:embed="rId2"/>
              </a:buBlip>
            </a:pPr>
            <a:r>
              <a:rPr lang="en-US" b="1" dirty="0"/>
              <a:t>Protecting</a:t>
            </a:r>
            <a:r>
              <a:rPr lang="en-US" dirty="0"/>
              <a:t> against osteoporosis by preserving bone density.</a:t>
            </a:r>
          </a:p>
          <a:p>
            <a:pPr marL="461963" indent="-461963">
              <a:buBlip>
                <a:blip r:embed="rId2"/>
              </a:buBlip>
            </a:pPr>
            <a:r>
              <a:rPr lang="en-US" b="1" dirty="0"/>
              <a:t>Supporting</a:t>
            </a:r>
            <a:r>
              <a:rPr lang="en-US" dirty="0"/>
              <a:t> heart health by improving cholesterol and circulation.</a:t>
            </a:r>
          </a:p>
          <a:p>
            <a:pPr marL="461963" indent="-461963">
              <a:buBlip>
                <a:blip r:embed="rId2"/>
              </a:buBlip>
            </a:pPr>
            <a:r>
              <a:rPr lang="en-US" b="1" dirty="0"/>
              <a:t>Enhancing</a:t>
            </a:r>
            <a:r>
              <a:rPr lang="en-US" dirty="0"/>
              <a:t> cognitive function and potentially reducing dementia risk.</a:t>
            </a:r>
          </a:p>
          <a:p>
            <a:endParaRPr lang="en-GB" dirty="0"/>
          </a:p>
        </p:txBody>
      </p:sp>
      <p:sp>
        <p:nvSpPr>
          <p:cNvPr id="3" name="Text Placeholder 2">
            <a:extLst>
              <a:ext uri="{FF2B5EF4-FFF2-40B4-BE49-F238E27FC236}">
                <a16:creationId xmlns:a16="http://schemas.microsoft.com/office/drawing/2014/main" id="{C8DCD969-2266-E192-1BB1-79BD62B0DB8E}"/>
              </a:ext>
            </a:extLst>
          </p:cNvPr>
          <p:cNvSpPr>
            <a:spLocks noGrp="1"/>
          </p:cNvSpPr>
          <p:nvPr>
            <p:ph type="body" sz="quarter" idx="14"/>
          </p:nvPr>
        </p:nvSpPr>
        <p:spPr/>
        <p:txBody>
          <a:bodyPr/>
          <a:lstStyle/>
          <a:p>
            <a:r>
              <a:rPr lang="en-GB" dirty="0"/>
              <a:t>HRT</a:t>
            </a:r>
          </a:p>
        </p:txBody>
      </p:sp>
      <p:pic>
        <p:nvPicPr>
          <p:cNvPr id="7" name="Picture 6" descr="A blue circle with a white line on it&#10;&#10;Description automatically generated">
            <a:extLst>
              <a:ext uri="{FF2B5EF4-FFF2-40B4-BE49-F238E27FC236}">
                <a16:creationId xmlns:a16="http://schemas.microsoft.com/office/drawing/2014/main" id="{2562A70F-154F-6024-20BD-67B2819AEF22}"/>
              </a:ext>
            </a:extLst>
          </p:cNvPr>
          <p:cNvPicPr>
            <a:picLocks noChangeAspect="1"/>
          </p:cNvPicPr>
          <p:nvPr/>
        </p:nvPicPr>
        <p:blipFill>
          <a:blip r:embed="rId3"/>
          <a:stretch>
            <a:fillRect/>
          </a:stretch>
        </p:blipFill>
        <p:spPr>
          <a:xfrm>
            <a:off x="10403173" y="195781"/>
            <a:ext cx="1554480" cy="1554480"/>
          </a:xfrm>
          <a:prstGeom prst="rect">
            <a:avLst/>
          </a:prstGeom>
        </p:spPr>
      </p:pic>
    </p:spTree>
    <p:extLst>
      <p:ext uri="{BB962C8B-B14F-4D97-AF65-F5344CB8AC3E}">
        <p14:creationId xmlns:p14="http://schemas.microsoft.com/office/powerpoint/2010/main" val="1439804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A83865-F31B-9716-9E4C-17B57B769E0E}"/>
              </a:ext>
            </a:extLst>
          </p:cNvPr>
          <p:cNvSpPr>
            <a:spLocks noGrp="1"/>
          </p:cNvSpPr>
          <p:nvPr>
            <p:ph type="body" sz="quarter" idx="13"/>
          </p:nvPr>
        </p:nvSpPr>
        <p:spPr>
          <a:xfrm>
            <a:off x="742950" y="1750260"/>
            <a:ext cx="10644378" cy="4830421"/>
          </a:xfrm>
        </p:spPr>
        <p:txBody>
          <a:bodyPr/>
          <a:lstStyle/>
          <a:p>
            <a:pPr marL="0" indent="0">
              <a:lnSpc>
                <a:spcPct val="100000"/>
              </a:lnSpc>
              <a:buNone/>
            </a:pPr>
            <a:r>
              <a:rPr lang="en-GB" b="1" noProof="0" dirty="0"/>
              <a:t>Oestrogen-Only HRT</a:t>
            </a:r>
            <a:r>
              <a:rPr lang="en-GB" noProof="0" dirty="0"/>
              <a:t> (for women without a uterus)</a:t>
            </a:r>
          </a:p>
          <a:p>
            <a:pPr marL="925513" lvl="1" indent="-468313">
              <a:lnSpc>
                <a:spcPct val="100000"/>
              </a:lnSpc>
              <a:buBlip>
                <a:blip r:embed="rId3"/>
              </a:buBlip>
            </a:pPr>
            <a:r>
              <a:rPr lang="en-GB" sz="2800" noProof="0" dirty="0"/>
              <a:t>Available as patches, gels, tablets, and sprays.</a:t>
            </a:r>
          </a:p>
          <a:p>
            <a:pPr marL="925513" lvl="1" indent="-468313">
              <a:lnSpc>
                <a:spcPct val="100000"/>
              </a:lnSpc>
              <a:buBlip>
                <a:blip r:embed="rId3"/>
              </a:buBlip>
            </a:pPr>
            <a:r>
              <a:rPr lang="en-GB" sz="2800" noProof="0" dirty="0"/>
              <a:t>Helps relieve symptoms such as hot flushes, vaginal dryness, and osteoporosis risk.</a:t>
            </a:r>
          </a:p>
          <a:p>
            <a:pPr marL="457200" lvl="1" indent="0">
              <a:lnSpc>
                <a:spcPct val="100000"/>
              </a:lnSpc>
              <a:buNone/>
            </a:pPr>
            <a:endParaRPr lang="en-GB" sz="2500" noProof="0" dirty="0"/>
          </a:p>
          <a:p>
            <a:pPr marL="457200" lvl="1" indent="-442913">
              <a:lnSpc>
                <a:spcPct val="100000"/>
              </a:lnSpc>
              <a:buNone/>
            </a:pPr>
            <a:r>
              <a:rPr lang="en-GB" sz="2800" b="1" noProof="0" dirty="0"/>
              <a:t>Combined HRT</a:t>
            </a:r>
            <a:r>
              <a:rPr lang="en-GB" sz="2800" noProof="0" dirty="0"/>
              <a:t> (oestrogen + progesterone)</a:t>
            </a:r>
          </a:p>
          <a:p>
            <a:pPr marL="925513" lvl="1" indent="-468313">
              <a:lnSpc>
                <a:spcPct val="100000"/>
              </a:lnSpc>
              <a:buBlip>
                <a:blip r:embed="rId3"/>
              </a:buBlip>
            </a:pPr>
            <a:r>
              <a:rPr lang="en-GB" sz="2800" noProof="0" dirty="0"/>
              <a:t>Suitable for women with a uterus to protect against endometrial cancer.</a:t>
            </a:r>
          </a:p>
          <a:p>
            <a:pPr marL="925513" lvl="1" indent="-468313">
              <a:lnSpc>
                <a:spcPct val="100000"/>
              </a:lnSpc>
              <a:buBlip>
                <a:blip r:embed="rId3"/>
              </a:buBlip>
            </a:pPr>
            <a:r>
              <a:rPr lang="en-GB" sz="2800" noProof="0" dirty="0"/>
              <a:t>Available in continuous or cyclical forms depending on needs.</a:t>
            </a:r>
          </a:p>
        </p:txBody>
      </p:sp>
      <p:sp>
        <p:nvSpPr>
          <p:cNvPr id="3" name="Text Placeholder 2">
            <a:extLst>
              <a:ext uri="{FF2B5EF4-FFF2-40B4-BE49-F238E27FC236}">
                <a16:creationId xmlns:a16="http://schemas.microsoft.com/office/drawing/2014/main" id="{5107B0E1-849A-0AE9-3C0D-04CC2CCCFA31}"/>
              </a:ext>
            </a:extLst>
          </p:cNvPr>
          <p:cNvSpPr>
            <a:spLocks noGrp="1"/>
          </p:cNvSpPr>
          <p:nvPr>
            <p:ph type="body" sz="quarter" idx="14"/>
          </p:nvPr>
        </p:nvSpPr>
        <p:spPr/>
        <p:txBody>
          <a:bodyPr/>
          <a:lstStyle/>
          <a:p>
            <a:r>
              <a:rPr lang="en-GB" dirty="0"/>
              <a:t>Types of HRT</a:t>
            </a:r>
          </a:p>
        </p:txBody>
      </p:sp>
      <p:pic>
        <p:nvPicPr>
          <p:cNvPr id="4" name="Picture 3" descr="A blue circle with a white line on it&#10;&#10;Description automatically generated">
            <a:extLst>
              <a:ext uri="{FF2B5EF4-FFF2-40B4-BE49-F238E27FC236}">
                <a16:creationId xmlns:a16="http://schemas.microsoft.com/office/drawing/2014/main" id="{1642703D-5C15-9C2A-5EB5-331AB7521F69}"/>
              </a:ext>
            </a:extLst>
          </p:cNvPr>
          <p:cNvPicPr>
            <a:picLocks noChangeAspect="1"/>
          </p:cNvPicPr>
          <p:nvPr/>
        </p:nvPicPr>
        <p:blipFill>
          <a:blip r:embed="rId4"/>
          <a:stretch>
            <a:fillRect/>
          </a:stretch>
        </p:blipFill>
        <p:spPr>
          <a:xfrm>
            <a:off x="10403173" y="195781"/>
            <a:ext cx="1554480" cy="1554480"/>
          </a:xfrm>
          <a:prstGeom prst="rect">
            <a:avLst/>
          </a:prstGeom>
        </p:spPr>
      </p:pic>
    </p:spTree>
    <p:extLst>
      <p:ext uri="{BB962C8B-B14F-4D97-AF65-F5344CB8AC3E}">
        <p14:creationId xmlns:p14="http://schemas.microsoft.com/office/powerpoint/2010/main" val="163561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63ED5-BDF4-41B4-8169-6FE339A95D76}"/>
              </a:ext>
            </a:extLst>
          </p:cNvPr>
          <p:cNvSpPr>
            <a:spLocks noGrp="1"/>
          </p:cNvSpPr>
          <p:nvPr>
            <p:ph type="body" sz="quarter" idx="13"/>
          </p:nvPr>
        </p:nvSpPr>
        <p:spPr>
          <a:xfrm>
            <a:off x="742950" y="1576836"/>
            <a:ext cx="10644378" cy="4650539"/>
          </a:xfrm>
        </p:spPr>
        <p:txBody>
          <a:bodyPr/>
          <a:lstStyle/>
          <a:p>
            <a:pPr marL="0" indent="0">
              <a:lnSpc>
                <a:spcPct val="100000"/>
              </a:lnSpc>
              <a:buNone/>
            </a:pPr>
            <a:r>
              <a:rPr lang="en-GB" b="1" noProof="0" dirty="0"/>
              <a:t>Combined Oral Contraceptive Pill</a:t>
            </a:r>
            <a:endParaRPr lang="en-GB" noProof="0" dirty="0"/>
          </a:p>
          <a:p>
            <a:pPr marL="925513" lvl="1" indent="-468313">
              <a:lnSpc>
                <a:spcPct val="100000"/>
              </a:lnSpc>
              <a:buBlip>
                <a:blip r:embed="rId3"/>
              </a:buBlip>
            </a:pPr>
            <a:r>
              <a:rPr lang="en-GB" sz="2800" dirty="0"/>
              <a:t>Helps stabilise fluctuating hormone levels, reducing symptoms like irregular periods, heavy bleeding, and spotting.</a:t>
            </a:r>
          </a:p>
          <a:p>
            <a:pPr marL="925513" lvl="1" indent="-468313">
              <a:lnSpc>
                <a:spcPct val="100000"/>
              </a:lnSpc>
              <a:buBlip>
                <a:blip r:embed="rId3"/>
              </a:buBlip>
            </a:pPr>
            <a:r>
              <a:rPr lang="en-GB" sz="2800" dirty="0"/>
              <a:t>Can alleviate common perimenopausal symptoms such as hot flushes, night sweats, and mood swings.</a:t>
            </a:r>
          </a:p>
          <a:p>
            <a:pPr marL="925513" lvl="1" indent="-468313">
              <a:lnSpc>
                <a:spcPct val="100000"/>
              </a:lnSpc>
              <a:buBlip>
                <a:blip r:embed="rId3"/>
              </a:buBlip>
            </a:pPr>
            <a:r>
              <a:rPr lang="en-GB" sz="2800" dirty="0"/>
              <a:t>Can help with acne and hair thinning, which can be affected by hormonal changes.</a:t>
            </a:r>
          </a:p>
          <a:p>
            <a:pPr marL="457200" lvl="1" indent="-442913">
              <a:lnSpc>
                <a:spcPct val="100000"/>
              </a:lnSpc>
              <a:buNone/>
            </a:pPr>
            <a:r>
              <a:rPr lang="en-GB" sz="2800" b="1" dirty="0"/>
              <a:t>Hormonal Coil</a:t>
            </a:r>
          </a:p>
          <a:p>
            <a:pPr marL="925513" lvl="1" indent="-468313">
              <a:lnSpc>
                <a:spcPct val="100000"/>
              </a:lnSpc>
              <a:buBlip>
                <a:blip r:embed="rId3"/>
              </a:buBlip>
            </a:pPr>
            <a:r>
              <a:rPr lang="en-GB" sz="2800" dirty="0"/>
              <a:t>Helps control heavy, irregular, and painful periods</a:t>
            </a:r>
          </a:p>
          <a:p>
            <a:pPr marL="925513" lvl="1" indent="-468313">
              <a:lnSpc>
                <a:spcPct val="100000"/>
              </a:lnSpc>
              <a:buBlip>
                <a:blip r:embed="rId3"/>
              </a:buBlip>
            </a:pPr>
            <a:r>
              <a:rPr lang="en-GB" sz="2800" dirty="0"/>
              <a:t>Can lead to lighter or no periods over time.</a:t>
            </a:r>
          </a:p>
        </p:txBody>
      </p:sp>
      <p:sp>
        <p:nvSpPr>
          <p:cNvPr id="3" name="Text Placeholder 2">
            <a:extLst>
              <a:ext uri="{FF2B5EF4-FFF2-40B4-BE49-F238E27FC236}">
                <a16:creationId xmlns:a16="http://schemas.microsoft.com/office/drawing/2014/main" id="{7B08243E-73AF-1C8B-4905-EE50ED3E62C6}"/>
              </a:ext>
            </a:extLst>
          </p:cNvPr>
          <p:cNvSpPr>
            <a:spLocks noGrp="1"/>
          </p:cNvSpPr>
          <p:nvPr>
            <p:ph type="body" sz="quarter" idx="14"/>
          </p:nvPr>
        </p:nvSpPr>
        <p:spPr/>
        <p:txBody>
          <a:bodyPr/>
          <a:lstStyle/>
          <a:p>
            <a:r>
              <a:rPr lang="en-GB" dirty="0"/>
              <a:t>During Perimenopause</a:t>
            </a:r>
          </a:p>
        </p:txBody>
      </p:sp>
    </p:spTree>
    <p:extLst>
      <p:ext uri="{BB962C8B-B14F-4D97-AF65-F5344CB8AC3E}">
        <p14:creationId xmlns:p14="http://schemas.microsoft.com/office/powerpoint/2010/main" val="3082693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739CA1-7389-791F-7C3A-B24580831131}"/>
              </a:ext>
            </a:extLst>
          </p:cNvPr>
          <p:cNvSpPr>
            <a:spLocks noGrp="1"/>
          </p:cNvSpPr>
          <p:nvPr>
            <p:ph type="body" sz="quarter" idx="13"/>
          </p:nvPr>
        </p:nvSpPr>
        <p:spPr>
          <a:xfrm>
            <a:off x="742950" y="1750260"/>
            <a:ext cx="10644378" cy="2791759"/>
          </a:xfrm>
        </p:spPr>
        <p:txBody>
          <a:bodyPr/>
          <a:lstStyle/>
          <a:p>
            <a:pPr marL="0" indent="0">
              <a:lnSpc>
                <a:spcPct val="100000"/>
              </a:lnSpc>
              <a:buNone/>
            </a:pPr>
            <a:r>
              <a:rPr lang="en-GB" sz="3200" b="1" noProof="0" dirty="0"/>
              <a:t>Vaginal Health Treatments</a:t>
            </a:r>
            <a:endParaRPr lang="en-GB" sz="3200" noProof="0" dirty="0"/>
          </a:p>
          <a:p>
            <a:pPr marL="461963" indent="-461963">
              <a:lnSpc>
                <a:spcPct val="100000"/>
              </a:lnSpc>
              <a:buBlip>
                <a:blip r:embed="rId2"/>
              </a:buBlip>
            </a:pPr>
            <a:r>
              <a:rPr lang="en-GB" sz="3200" noProof="0" dirty="0"/>
              <a:t>Vaginal oestrogen creams, tablets, or rings can alleviate dryness and discomfort.</a:t>
            </a:r>
          </a:p>
          <a:p>
            <a:pPr marL="461963" indent="-461963">
              <a:lnSpc>
                <a:spcPct val="100000"/>
              </a:lnSpc>
              <a:buBlip>
                <a:blip r:embed="rId2"/>
              </a:buBlip>
            </a:pPr>
            <a:r>
              <a:rPr lang="en-GB" sz="3200" noProof="0" dirty="0"/>
              <a:t>Moisturisers and lubricants provide non-hormonal relief for vaginal symptoms.</a:t>
            </a:r>
          </a:p>
        </p:txBody>
      </p:sp>
      <p:sp>
        <p:nvSpPr>
          <p:cNvPr id="3" name="Text Placeholder 2">
            <a:extLst>
              <a:ext uri="{FF2B5EF4-FFF2-40B4-BE49-F238E27FC236}">
                <a16:creationId xmlns:a16="http://schemas.microsoft.com/office/drawing/2014/main" id="{48F455E7-AD1F-A4A4-798B-9E12392FD4A0}"/>
              </a:ext>
            </a:extLst>
          </p:cNvPr>
          <p:cNvSpPr>
            <a:spLocks noGrp="1"/>
          </p:cNvSpPr>
          <p:nvPr>
            <p:ph type="body" sz="quarter" idx="14"/>
          </p:nvPr>
        </p:nvSpPr>
        <p:spPr/>
        <p:txBody>
          <a:bodyPr/>
          <a:lstStyle/>
          <a:p>
            <a:r>
              <a:rPr lang="en-GB" dirty="0"/>
              <a:t>Medication</a:t>
            </a:r>
          </a:p>
        </p:txBody>
      </p:sp>
      <p:pic>
        <p:nvPicPr>
          <p:cNvPr id="6" name="Picture 5" descr="A blue circle with a white line drawing on it&#10;&#10;Description automatically generated">
            <a:extLst>
              <a:ext uri="{FF2B5EF4-FFF2-40B4-BE49-F238E27FC236}">
                <a16:creationId xmlns:a16="http://schemas.microsoft.com/office/drawing/2014/main" id="{518B02F1-DD66-69F8-6D2B-C3C80F5FDE84}"/>
              </a:ext>
            </a:extLst>
          </p:cNvPr>
          <p:cNvPicPr>
            <a:picLocks noChangeAspect="1"/>
          </p:cNvPicPr>
          <p:nvPr/>
        </p:nvPicPr>
        <p:blipFill>
          <a:blip r:embed="rId3"/>
          <a:stretch>
            <a:fillRect/>
          </a:stretch>
        </p:blipFill>
        <p:spPr>
          <a:xfrm>
            <a:off x="10403173" y="195781"/>
            <a:ext cx="1554480" cy="1554480"/>
          </a:xfrm>
          <a:prstGeom prst="rect">
            <a:avLst/>
          </a:prstGeom>
        </p:spPr>
      </p:pic>
    </p:spTree>
    <p:extLst>
      <p:ext uri="{BB962C8B-B14F-4D97-AF65-F5344CB8AC3E}">
        <p14:creationId xmlns:p14="http://schemas.microsoft.com/office/powerpoint/2010/main" val="1958728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ED47FC-3993-1F17-6BF5-45DE44C2E8DA}"/>
              </a:ext>
            </a:extLst>
          </p:cNvPr>
          <p:cNvSpPr>
            <a:spLocks noGrp="1"/>
          </p:cNvSpPr>
          <p:nvPr>
            <p:ph type="body" sz="quarter" idx="13"/>
          </p:nvPr>
        </p:nvSpPr>
        <p:spPr>
          <a:xfrm>
            <a:off x="742950" y="1564285"/>
            <a:ext cx="10644378" cy="4005962"/>
          </a:xfrm>
        </p:spPr>
        <p:txBody>
          <a:bodyPr/>
          <a:lstStyle/>
          <a:p>
            <a:pPr marL="0" indent="0">
              <a:buNone/>
            </a:pPr>
            <a:r>
              <a:rPr lang="en-US" b="1" dirty="0"/>
              <a:t>Calcium &amp; Vitamin D</a:t>
            </a:r>
          </a:p>
          <a:p>
            <a:pPr marL="0" indent="0">
              <a:buNone/>
            </a:pPr>
            <a:r>
              <a:rPr lang="en-US" dirty="0"/>
              <a:t>Support bone health and reduce the risk of osteoporosis.</a:t>
            </a:r>
          </a:p>
          <a:p>
            <a:pPr marL="0" indent="0">
              <a:buNone/>
            </a:pPr>
            <a:r>
              <a:rPr lang="en-US" b="1" dirty="0"/>
              <a:t>Magnesium</a:t>
            </a:r>
            <a:endParaRPr lang="en-US" dirty="0"/>
          </a:p>
          <a:p>
            <a:pPr marL="0" indent="0">
              <a:buNone/>
            </a:pPr>
            <a:r>
              <a:rPr lang="en-US" dirty="0"/>
              <a:t>Helps with sleep and muscle function.</a:t>
            </a:r>
          </a:p>
          <a:p>
            <a:pPr marL="0" indent="0">
              <a:buNone/>
            </a:pPr>
            <a:r>
              <a:rPr lang="en-US" b="1" dirty="0"/>
              <a:t>B Vitamins</a:t>
            </a:r>
          </a:p>
          <a:p>
            <a:pPr marL="0" indent="0">
              <a:buNone/>
            </a:pPr>
            <a:r>
              <a:rPr lang="en-US" dirty="0"/>
              <a:t>Support energy levels and cognitive function.</a:t>
            </a:r>
          </a:p>
          <a:p>
            <a:pPr marL="0" indent="0">
              <a:buNone/>
            </a:pPr>
            <a:r>
              <a:rPr lang="en-US" b="1" dirty="0"/>
              <a:t>Creatine Monohydrate</a:t>
            </a:r>
          </a:p>
          <a:p>
            <a:pPr marL="0" indent="0">
              <a:buNone/>
            </a:pPr>
            <a:r>
              <a:rPr lang="en-US" dirty="0"/>
              <a:t>For improving muscle strength, endurance, and recovery.</a:t>
            </a:r>
          </a:p>
          <a:p>
            <a:pPr marL="0" indent="0">
              <a:buNone/>
            </a:pPr>
            <a:r>
              <a:rPr lang="en-US" b="1" dirty="0"/>
              <a:t>Omega-3 Fatty Acids</a:t>
            </a:r>
            <a:endParaRPr lang="en-US" dirty="0"/>
          </a:p>
          <a:p>
            <a:pPr marL="0" indent="0">
              <a:buNone/>
            </a:pPr>
            <a:r>
              <a:rPr lang="en-US" dirty="0"/>
              <a:t>Help with heart and bone health and cognitive function.</a:t>
            </a:r>
            <a:endParaRPr lang="en-GB" dirty="0"/>
          </a:p>
        </p:txBody>
      </p:sp>
      <p:sp>
        <p:nvSpPr>
          <p:cNvPr id="3" name="Text Placeholder 2">
            <a:extLst>
              <a:ext uri="{FF2B5EF4-FFF2-40B4-BE49-F238E27FC236}">
                <a16:creationId xmlns:a16="http://schemas.microsoft.com/office/drawing/2014/main" id="{BD58B83A-9769-DC19-4709-953ACFD05AA0}"/>
              </a:ext>
            </a:extLst>
          </p:cNvPr>
          <p:cNvSpPr>
            <a:spLocks noGrp="1"/>
          </p:cNvSpPr>
          <p:nvPr>
            <p:ph type="body" sz="quarter" idx="14"/>
          </p:nvPr>
        </p:nvSpPr>
        <p:spPr/>
        <p:txBody>
          <a:bodyPr/>
          <a:lstStyle/>
          <a:p>
            <a:r>
              <a:rPr lang="en-GB" dirty="0"/>
              <a:t>Supplements</a:t>
            </a:r>
          </a:p>
        </p:txBody>
      </p:sp>
      <p:pic>
        <p:nvPicPr>
          <p:cNvPr id="4" name="Picture 3" descr="A blue circle with a white line on it&#10;&#10;Description automatically generated">
            <a:extLst>
              <a:ext uri="{FF2B5EF4-FFF2-40B4-BE49-F238E27FC236}">
                <a16:creationId xmlns:a16="http://schemas.microsoft.com/office/drawing/2014/main" id="{5BD594BB-FEDE-985A-6B54-3DB6AF83151C}"/>
              </a:ext>
            </a:extLst>
          </p:cNvPr>
          <p:cNvPicPr>
            <a:picLocks noChangeAspect="1"/>
          </p:cNvPicPr>
          <p:nvPr/>
        </p:nvPicPr>
        <p:blipFill>
          <a:blip r:embed="rId3"/>
          <a:stretch>
            <a:fillRect/>
          </a:stretch>
        </p:blipFill>
        <p:spPr>
          <a:xfrm>
            <a:off x="10403173" y="195781"/>
            <a:ext cx="1554480" cy="1554480"/>
          </a:xfrm>
          <a:prstGeom prst="rect">
            <a:avLst/>
          </a:prstGeom>
        </p:spPr>
      </p:pic>
    </p:spTree>
    <p:extLst>
      <p:ext uri="{BB962C8B-B14F-4D97-AF65-F5344CB8AC3E}">
        <p14:creationId xmlns:p14="http://schemas.microsoft.com/office/powerpoint/2010/main" val="1939357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99F797-6DFE-CFCD-F130-AC8A3BBA0C7D}"/>
              </a:ext>
            </a:extLst>
          </p:cNvPr>
          <p:cNvSpPr>
            <a:spLocks noGrp="1"/>
          </p:cNvSpPr>
          <p:nvPr>
            <p:ph type="body" sz="quarter" idx="13"/>
          </p:nvPr>
        </p:nvSpPr>
        <p:spPr>
          <a:xfrm>
            <a:off x="742950" y="1750261"/>
            <a:ext cx="10586312" cy="4945007"/>
          </a:xfrm>
        </p:spPr>
        <p:txBody>
          <a:bodyPr/>
          <a:lstStyle/>
          <a:p>
            <a:pPr marL="461963" indent="-461963" algn="ctr">
              <a:lnSpc>
                <a:spcPct val="100000"/>
              </a:lnSpc>
              <a:buBlip>
                <a:blip r:embed="rId3"/>
              </a:buBlip>
            </a:pPr>
            <a:r>
              <a:rPr lang="en-GB" b="1" dirty="0"/>
              <a:t>Nutrition, Exercise, Sleep and Nature!</a:t>
            </a:r>
          </a:p>
          <a:p>
            <a:pPr marL="461963" indent="-461963">
              <a:lnSpc>
                <a:spcPct val="100000"/>
              </a:lnSpc>
              <a:buBlip>
                <a:blip r:embed="rId3"/>
              </a:buBlip>
            </a:pPr>
            <a:r>
              <a:rPr lang="en-US" dirty="0"/>
              <a:t>Black Cohosh – Hot flushes and night sweats.</a:t>
            </a:r>
          </a:p>
          <a:p>
            <a:pPr marL="461963" indent="-461963">
              <a:lnSpc>
                <a:spcPct val="100000"/>
              </a:lnSpc>
              <a:buBlip>
                <a:blip r:embed="rId3"/>
              </a:buBlip>
            </a:pPr>
            <a:r>
              <a:rPr lang="en-US" dirty="0"/>
              <a:t>Evening Primrose Oil – Hot flushes &amp; breast tenderness.</a:t>
            </a:r>
          </a:p>
          <a:p>
            <a:pPr marL="461963" indent="-461963">
              <a:lnSpc>
                <a:spcPct val="100000"/>
              </a:lnSpc>
              <a:buBlip>
                <a:blip r:embed="rId3"/>
              </a:buBlip>
            </a:pPr>
            <a:r>
              <a:rPr lang="en-US" dirty="0"/>
              <a:t>Red Clover – Hot flushes.</a:t>
            </a:r>
          </a:p>
          <a:p>
            <a:pPr marL="461963" indent="-461963">
              <a:lnSpc>
                <a:spcPct val="100000"/>
              </a:lnSpc>
              <a:buBlip>
                <a:blip r:embed="rId3"/>
              </a:buBlip>
            </a:pPr>
            <a:r>
              <a:rPr lang="en-US" dirty="0"/>
              <a:t>Angelica – Hormonal balance.</a:t>
            </a:r>
          </a:p>
          <a:p>
            <a:pPr marL="461963" indent="-461963">
              <a:lnSpc>
                <a:spcPct val="100000"/>
              </a:lnSpc>
              <a:buBlip>
                <a:blip r:embed="rId3"/>
              </a:buBlip>
            </a:pPr>
            <a:r>
              <a:rPr lang="en-US" dirty="0"/>
              <a:t>Ginseng – Mood and energy.</a:t>
            </a:r>
          </a:p>
          <a:p>
            <a:pPr marL="461963" indent="-461963">
              <a:lnSpc>
                <a:spcPct val="100000"/>
              </a:lnSpc>
              <a:buBlip>
                <a:blip r:embed="rId3"/>
              </a:buBlip>
            </a:pPr>
            <a:r>
              <a:rPr lang="en-US" dirty="0"/>
              <a:t>St John's Wort – Mood and mild depression.</a:t>
            </a:r>
          </a:p>
          <a:p>
            <a:pPr marL="0" indent="0">
              <a:lnSpc>
                <a:spcPct val="100000"/>
              </a:lnSpc>
              <a:buNone/>
            </a:pPr>
            <a:endParaRPr lang="en-US" sz="800" dirty="0"/>
          </a:p>
          <a:p>
            <a:pPr marL="0" indent="0" algn="ctr">
              <a:lnSpc>
                <a:spcPct val="100000"/>
              </a:lnSpc>
              <a:buNone/>
            </a:pPr>
            <a:r>
              <a:rPr lang="en-US" sz="2000" b="1" i="1" dirty="0"/>
              <a:t>Natural remedies may offer relief for some women, but their effectiveness can vary, and scientific evidence is often limited. They may also interfere with other medications.</a:t>
            </a:r>
            <a:endParaRPr lang="en-GB" sz="2000" b="1" i="1" noProof="0" dirty="0"/>
          </a:p>
        </p:txBody>
      </p:sp>
      <p:sp>
        <p:nvSpPr>
          <p:cNvPr id="3" name="Text Placeholder 2">
            <a:extLst>
              <a:ext uri="{FF2B5EF4-FFF2-40B4-BE49-F238E27FC236}">
                <a16:creationId xmlns:a16="http://schemas.microsoft.com/office/drawing/2014/main" id="{CBEF058D-CDC6-9B1C-51A1-57B1A9451AD8}"/>
              </a:ext>
            </a:extLst>
          </p:cNvPr>
          <p:cNvSpPr>
            <a:spLocks noGrp="1"/>
          </p:cNvSpPr>
          <p:nvPr>
            <p:ph type="body" sz="quarter" idx="14"/>
          </p:nvPr>
        </p:nvSpPr>
        <p:spPr/>
        <p:txBody>
          <a:bodyPr/>
          <a:lstStyle/>
          <a:p>
            <a:r>
              <a:rPr lang="en-GB" dirty="0"/>
              <a:t>Natural Remedies</a:t>
            </a:r>
          </a:p>
        </p:txBody>
      </p:sp>
    </p:spTree>
    <p:extLst>
      <p:ext uri="{BB962C8B-B14F-4D97-AF65-F5344CB8AC3E}">
        <p14:creationId xmlns:p14="http://schemas.microsoft.com/office/powerpoint/2010/main" val="2396478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97538C-ECA5-DEDB-6B44-2BD8DC09ACD5}"/>
              </a:ext>
            </a:extLst>
          </p:cNvPr>
          <p:cNvSpPr>
            <a:spLocks noGrp="1"/>
          </p:cNvSpPr>
          <p:nvPr>
            <p:ph type="body" sz="quarter" idx="14"/>
          </p:nvPr>
        </p:nvSpPr>
        <p:spPr>
          <a:xfrm>
            <a:off x="742949" y="624923"/>
            <a:ext cx="11294153" cy="742950"/>
          </a:xfrm>
        </p:spPr>
        <p:txBody>
          <a:bodyPr/>
          <a:lstStyle/>
          <a:p>
            <a:r>
              <a:rPr lang="en-HK" b="1" dirty="0"/>
              <a:t>Supporting Colleagues Through Menopause</a:t>
            </a:r>
          </a:p>
          <a:p>
            <a:endParaRPr lang="en-GB" dirty="0"/>
          </a:p>
        </p:txBody>
      </p:sp>
      <p:sp>
        <p:nvSpPr>
          <p:cNvPr id="3" name="Text Placeholder 2">
            <a:extLst>
              <a:ext uri="{FF2B5EF4-FFF2-40B4-BE49-F238E27FC236}">
                <a16:creationId xmlns:a16="http://schemas.microsoft.com/office/drawing/2014/main" id="{3928682B-E1A2-9A7B-19A3-8554E8B02A66}"/>
              </a:ext>
            </a:extLst>
          </p:cNvPr>
          <p:cNvSpPr>
            <a:spLocks noGrp="1"/>
          </p:cNvSpPr>
          <p:nvPr>
            <p:ph type="body" sz="quarter" idx="13"/>
          </p:nvPr>
        </p:nvSpPr>
        <p:spPr>
          <a:xfrm>
            <a:off x="742950" y="1750261"/>
            <a:ext cx="10644378" cy="4482816"/>
          </a:xfrm>
        </p:spPr>
        <p:txBody>
          <a:bodyPr/>
          <a:lstStyle/>
          <a:p>
            <a:pPr marL="461963" indent="-447675">
              <a:buBlip>
                <a:blip r:embed="rId2"/>
              </a:buBlip>
            </a:pPr>
            <a:r>
              <a:rPr lang="en-HK" sz="3200" dirty="0"/>
              <a:t>Creating a </a:t>
            </a:r>
            <a:r>
              <a:rPr lang="en-HK" sz="3200" b="1" dirty="0"/>
              <a:t>supportive work culture</a:t>
            </a:r>
          </a:p>
          <a:p>
            <a:pPr marL="919163" lvl="2" indent="-447675">
              <a:buBlip>
                <a:blip r:embed="rId2"/>
              </a:buBlip>
            </a:pPr>
            <a:r>
              <a:rPr lang="en-HK" sz="3200" dirty="0"/>
              <a:t>Listening without judgement, offering flexibility, encouraging conversations.</a:t>
            </a:r>
          </a:p>
          <a:p>
            <a:pPr marL="471488" lvl="2" indent="0">
              <a:buNone/>
            </a:pPr>
            <a:endParaRPr lang="en-HK" sz="3200" dirty="0"/>
          </a:p>
          <a:p>
            <a:pPr marL="461963" indent="-447675">
              <a:buBlip>
                <a:blip r:embed="rId2"/>
              </a:buBlip>
            </a:pPr>
            <a:r>
              <a:rPr lang="en-HK" sz="3200" b="1" dirty="0"/>
              <a:t>Practical steps </a:t>
            </a:r>
            <a:r>
              <a:rPr lang="en-HK" sz="3200"/>
              <a:t>for schools:</a:t>
            </a:r>
            <a:endParaRPr lang="en-HK" sz="3200" dirty="0"/>
          </a:p>
          <a:p>
            <a:pPr marL="919163" lvl="2" indent="-447675">
              <a:buBlip>
                <a:blip r:embed="rId2"/>
              </a:buBlip>
            </a:pPr>
            <a:r>
              <a:rPr lang="en-HK" sz="3200" dirty="0"/>
              <a:t>Policy development</a:t>
            </a:r>
          </a:p>
          <a:p>
            <a:pPr marL="919163" lvl="2" indent="-447675">
              <a:buBlip>
                <a:blip r:embed="rId2"/>
              </a:buBlip>
            </a:pPr>
            <a:r>
              <a:rPr lang="en-HK" sz="3200" dirty="0"/>
              <a:t>Workplace adjustments</a:t>
            </a:r>
          </a:p>
          <a:p>
            <a:pPr marL="919163" lvl="2" indent="-447675">
              <a:buBlip>
                <a:blip r:embed="rId2"/>
              </a:buBlip>
            </a:pPr>
            <a:r>
              <a:rPr lang="en-HK" sz="3200" dirty="0"/>
              <a:t>Peer support groups.</a:t>
            </a:r>
          </a:p>
          <a:p>
            <a:endParaRPr lang="en-GB" sz="3200" dirty="0"/>
          </a:p>
        </p:txBody>
      </p:sp>
      <p:pic>
        <p:nvPicPr>
          <p:cNvPr id="4" name="Picture 3" descr="A blue circle with a hand and a heart on it&#10;&#10;Description automatically generated">
            <a:extLst>
              <a:ext uri="{FF2B5EF4-FFF2-40B4-BE49-F238E27FC236}">
                <a16:creationId xmlns:a16="http://schemas.microsoft.com/office/drawing/2014/main" id="{904641B1-7FE6-089D-FFE6-4A3AB99BEDEA}"/>
              </a:ext>
            </a:extLst>
          </p:cNvPr>
          <p:cNvPicPr>
            <a:picLocks noChangeAspect="1"/>
          </p:cNvPicPr>
          <p:nvPr/>
        </p:nvPicPr>
        <p:blipFill>
          <a:blip r:embed="rId3"/>
          <a:stretch>
            <a:fillRect/>
          </a:stretch>
        </p:blipFill>
        <p:spPr>
          <a:xfrm>
            <a:off x="10099831" y="2548327"/>
            <a:ext cx="1349219" cy="1349219"/>
          </a:xfrm>
          <a:prstGeom prst="rect">
            <a:avLst/>
          </a:prstGeom>
        </p:spPr>
      </p:pic>
    </p:spTree>
    <p:extLst>
      <p:ext uri="{BB962C8B-B14F-4D97-AF65-F5344CB8AC3E}">
        <p14:creationId xmlns:p14="http://schemas.microsoft.com/office/powerpoint/2010/main" val="1918707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E50CC-5599-F809-796F-C08D515AF9AB}"/>
              </a:ext>
            </a:extLst>
          </p:cNvPr>
          <p:cNvSpPr>
            <a:spLocks noGrp="1"/>
          </p:cNvSpPr>
          <p:nvPr>
            <p:ph type="body" sz="quarter" idx="14"/>
          </p:nvPr>
        </p:nvSpPr>
        <p:spPr/>
        <p:txBody>
          <a:bodyPr/>
          <a:lstStyle/>
          <a:p>
            <a:r>
              <a:rPr lang="en-GB" dirty="0"/>
              <a:t>Discussion:</a:t>
            </a:r>
          </a:p>
        </p:txBody>
      </p:sp>
      <p:sp>
        <p:nvSpPr>
          <p:cNvPr id="3" name="Text Placeholder 2">
            <a:extLst>
              <a:ext uri="{FF2B5EF4-FFF2-40B4-BE49-F238E27FC236}">
                <a16:creationId xmlns:a16="http://schemas.microsoft.com/office/drawing/2014/main" id="{2A84CA22-522A-426C-C2B2-AF854BD72DF4}"/>
              </a:ext>
            </a:extLst>
          </p:cNvPr>
          <p:cNvSpPr>
            <a:spLocks noGrp="1"/>
          </p:cNvSpPr>
          <p:nvPr>
            <p:ph type="body" sz="quarter" idx="13"/>
          </p:nvPr>
        </p:nvSpPr>
        <p:spPr>
          <a:xfrm>
            <a:off x="742950" y="1750261"/>
            <a:ext cx="10644378" cy="2566906"/>
          </a:xfrm>
        </p:spPr>
        <p:txBody>
          <a:bodyPr/>
          <a:lstStyle/>
          <a:p>
            <a:pPr marL="0" indent="0" algn="ctr">
              <a:buNone/>
            </a:pPr>
            <a:r>
              <a:rPr lang="en-GB" sz="4800" b="1" noProof="0" dirty="0">
                <a:solidFill>
                  <a:srgbClr val="15195D"/>
                </a:solidFill>
              </a:rPr>
              <a:t>What menopause-friendly policies would you like to see in your workplace?</a:t>
            </a:r>
          </a:p>
          <a:p>
            <a:endParaRPr lang="en-GB" sz="4800" b="1" noProof="0" dirty="0">
              <a:solidFill>
                <a:srgbClr val="15195D"/>
              </a:solidFill>
            </a:endParaRPr>
          </a:p>
        </p:txBody>
      </p:sp>
    </p:spTree>
    <p:extLst>
      <p:ext uri="{BB962C8B-B14F-4D97-AF65-F5344CB8AC3E}">
        <p14:creationId xmlns:p14="http://schemas.microsoft.com/office/powerpoint/2010/main" val="1914104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7BC5E9-23F9-1EF1-B7AA-506FF58EBC97}"/>
              </a:ext>
            </a:extLst>
          </p:cNvPr>
          <p:cNvSpPr>
            <a:spLocks noGrp="1"/>
          </p:cNvSpPr>
          <p:nvPr>
            <p:ph type="body" sz="quarter" idx="14"/>
          </p:nvPr>
        </p:nvSpPr>
        <p:spPr/>
        <p:txBody>
          <a:bodyPr/>
          <a:lstStyle/>
          <a:p>
            <a:r>
              <a:rPr lang="en-GB" dirty="0"/>
              <a:t>What Is Menopause?</a:t>
            </a:r>
          </a:p>
        </p:txBody>
      </p:sp>
      <p:sp>
        <p:nvSpPr>
          <p:cNvPr id="3" name="Text Placeholder 2">
            <a:extLst>
              <a:ext uri="{FF2B5EF4-FFF2-40B4-BE49-F238E27FC236}">
                <a16:creationId xmlns:a16="http://schemas.microsoft.com/office/drawing/2014/main" id="{064C09CC-E550-9A32-60B8-5E5DCB793FA1}"/>
              </a:ext>
            </a:extLst>
          </p:cNvPr>
          <p:cNvSpPr>
            <a:spLocks noGrp="1"/>
          </p:cNvSpPr>
          <p:nvPr>
            <p:ph type="body" sz="quarter" idx="13"/>
          </p:nvPr>
        </p:nvSpPr>
        <p:spPr>
          <a:xfrm>
            <a:off x="742950" y="1367873"/>
            <a:ext cx="10644378" cy="5107740"/>
          </a:xfrm>
        </p:spPr>
        <p:txBody>
          <a:bodyPr/>
          <a:lstStyle/>
          <a:p>
            <a:pPr marL="0" indent="0" algn="ctr">
              <a:lnSpc>
                <a:spcPct val="100000"/>
              </a:lnSpc>
              <a:buNone/>
            </a:pPr>
            <a:r>
              <a:rPr lang="en-US" sz="3200" b="1" dirty="0"/>
              <a:t>Perimenopause and menopause</a:t>
            </a:r>
            <a:r>
              <a:rPr lang="en-US" sz="3200" dirty="0"/>
              <a:t> are </a:t>
            </a:r>
            <a:r>
              <a:rPr lang="en-US" sz="3200" b="1" dirty="0"/>
              <a:t>natural</a:t>
            </a:r>
            <a:r>
              <a:rPr lang="en-US" sz="3200" dirty="0"/>
              <a:t> </a:t>
            </a:r>
            <a:r>
              <a:rPr lang="en-US" sz="3200" b="1" dirty="0"/>
              <a:t>biological processes </a:t>
            </a:r>
            <a:r>
              <a:rPr lang="en-US" sz="3200" dirty="0"/>
              <a:t>that mark significant </a:t>
            </a:r>
            <a:r>
              <a:rPr lang="en-US" sz="3200" b="1" dirty="0"/>
              <a:t>hormonal</a:t>
            </a:r>
            <a:r>
              <a:rPr lang="en-US" sz="3200" dirty="0"/>
              <a:t> </a:t>
            </a:r>
            <a:r>
              <a:rPr lang="en-US" sz="3200" b="1" dirty="0"/>
              <a:t>transitions</a:t>
            </a:r>
            <a:r>
              <a:rPr lang="en-US" sz="3200" dirty="0"/>
              <a:t> in a person’s life.</a:t>
            </a:r>
          </a:p>
          <a:p>
            <a:pPr marL="0" indent="0">
              <a:lnSpc>
                <a:spcPct val="100000"/>
              </a:lnSpc>
              <a:buNone/>
            </a:pPr>
            <a:endParaRPr lang="en-US" sz="2400" dirty="0"/>
          </a:p>
          <a:p>
            <a:pPr marL="0" indent="0">
              <a:lnSpc>
                <a:spcPct val="100000"/>
              </a:lnSpc>
              <a:buNone/>
            </a:pPr>
            <a:r>
              <a:rPr lang="en-US" sz="3200" dirty="0"/>
              <a:t>Whilst it is a natural process, it can be induced:</a:t>
            </a:r>
          </a:p>
          <a:p>
            <a:pPr marL="0" indent="0">
              <a:lnSpc>
                <a:spcPct val="100000"/>
              </a:lnSpc>
              <a:buNone/>
            </a:pPr>
            <a:r>
              <a:rPr lang="en-US" sz="3200" b="1" dirty="0"/>
              <a:t>Surgically:</a:t>
            </a:r>
            <a:r>
              <a:rPr lang="en-US" sz="3200" dirty="0"/>
              <a:t> Ovary removal causes a sudden hormone drop, leading to symptoms.</a:t>
            </a:r>
          </a:p>
          <a:p>
            <a:pPr marL="0" indent="0">
              <a:lnSpc>
                <a:spcPct val="100000"/>
              </a:lnSpc>
              <a:buNone/>
            </a:pPr>
            <a:r>
              <a:rPr lang="en-US" sz="3200" b="1" dirty="0"/>
              <a:t>Medically:</a:t>
            </a:r>
            <a:r>
              <a:rPr lang="en-US" sz="3200" dirty="0"/>
              <a:t> Treatments like chemotherapy can halt ovarian function, triggering symptoms.</a:t>
            </a:r>
          </a:p>
        </p:txBody>
      </p:sp>
    </p:spTree>
    <p:extLst>
      <p:ext uri="{BB962C8B-B14F-4D97-AF65-F5344CB8AC3E}">
        <p14:creationId xmlns:p14="http://schemas.microsoft.com/office/powerpoint/2010/main" val="1452561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4BABD2-9581-80E7-31F6-79C89FBF5F14}"/>
              </a:ext>
            </a:extLst>
          </p:cNvPr>
          <p:cNvSpPr>
            <a:spLocks noGrp="1"/>
          </p:cNvSpPr>
          <p:nvPr>
            <p:ph type="body" sz="quarter" idx="14"/>
          </p:nvPr>
        </p:nvSpPr>
        <p:spPr>
          <a:xfrm>
            <a:off x="742950" y="624923"/>
            <a:ext cx="10004998" cy="742950"/>
          </a:xfrm>
        </p:spPr>
        <p:txBody>
          <a:bodyPr/>
          <a:lstStyle/>
          <a:p>
            <a:r>
              <a:rPr lang="en-US" b="1" dirty="0"/>
              <a:t>Here’s how you can make a difference:</a:t>
            </a:r>
            <a:endParaRPr lang="en-GB" dirty="0"/>
          </a:p>
        </p:txBody>
      </p:sp>
      <p:sp>
        <p:nvSpPr>
          <p:cNvPr id="3" name="Text Placeholder 2">
            <a:extLst>
              <a:ext uri="{FF2B5EF4-FFF2-40B4-BE49-F238E27FC236}">
                <a16:creationId xmlns:a16="http://schemas.microsoft.com/office/drawing/2014/main" id="{AB784F1C-3A32-A13E-5778-6F34E256792B}"/>
              </a:ext>
            </a:extLst>
          </p:cNvPr>
          <p:cNvSpPr>
            <a:spLocks noGrp="1"/>
          </p:cNvSpPr>
          <p:nvPr>
            <p:ph type="body" sz="quarter" idx="13"/>
          </p:nvPr>
        </p:nvSpPr>
        <p:spPr>
          <a:xfrm>
            <a:off x="742950" y="1750260"/>
            <a:ext cx="10644378" cy="4815431"/>
          </a:xfrm>
        </p:spPr>
        <p:txBody>
          <a:bodyPr/>
          <a:lstStyle/>
          <a:p>
            <a:pPr marL="461963" indent="-461963">
              <a:buBlip>
                <a:blip r:embed="rId3"/>
              </a:buBlip>
            </a:pPr>
            <a:r>
              <a:rPr lang="en-GB" b="1" noProof="0" dirty="0"/>
              <a:t>Prioritise Your Well-Being</a:t>
            </a:r>
            <a:r>
              <a:rPr lang="en-GB" noProof="0" dirty="0"/>
              <a:t> – Focus on nutrition, exercise, and self-care.</a:t>
            </a:r>
          </a:p>
          <a:p>
            <a:pPr marL="461963" indent="-461963">
              <a:buBlip>
                <a:blip r:embed="rId3"/>
              </a:buBlip>
            </a:pPr>
            <a:r>
              <a:rPr lang="en-GB" b="1" noProof="0" dirty="0"/>
              <a:t>Start the Conversation</a:t>
            </a:r>
            <a:r>
              <a:rPr lang="en-GB" noProof="0" dirty="0"/>
              <a:t> – Break the stigma by talking about menopause with colleagues and loved ones.</a:t>
            </a:r>
          </a:p>
          <a:p>
            <a:pPr marL="461963" indent="-461963">
              <a:buBlip>
                <a:blip r:embed="rId3"/>
              </a:buBlip>
            </a:pPr>
            <a:r>
              <a:rPr lang="en-GB" b="1" noProof="0" dirty="0"/>
              <a:t>Advocate for Support</a:t>
            </a:r>
            <a:r>
              <a:rPr lang="en-GB" noProof="0" dirty="0"/>
              <a:t> – Encourage your workplace to adopt a menopause policy</a:t>
            </a:r>
          </a:p>
          <a:p>
            <a:pPr marL="461963" indent="-461963">
              <a:buBlip>
                <a:blip r:embed="rId3"/>
              </a:buBlip>
            </a:pPr>
            <a:r>
              <a:rPr lang="en-GB" b="1" noProof="0" dirty="0"/>
              <a:t>Stay Informed</a:t>
            </a:r>
            <a:r>
              <a:rPr lang="en-GB" noProof="0" dirty="0"/>
              <a:t> – Use and share credible resources and seek professional advice for managing symptoms.</a:t>
            </a:r>
          </a:p>
          <a:p>
            <a:pPr marL="0" indent="0" algn="ctr">
              <a:buNone/>
            </a:pPr>
            <a:endParaRPr lang="en-GB" sz="1050" b="1" i="1" noProof="0" dirty="0"/>
          </a:p>
          <a:p>
            <a:pPr marL="0" indent="0" algn="ctr">
              <a:buNone/>
            </a:pPr>
            <a:r>
              <a:rPr lang="en-GB" b="1" i="1" noProof="0" dirty="0"/>
              <a:t>Small changes today can lead to a healthier, more supportive future.</a:t>
            </a:r>
            <a:endParaRPr lang="en-GB" i="1" noProof="0" dirty="0"/>
          </a:p>
        </p:txBody>
      </p:sp>
    </p:spTree>
    <p:extLst>
      <p:ext uri="{BB962C8B-B14F-4D97-AF65-F5344CB8AC3E}">
        <p14:creationId xmlns:p14="http://schemas.microsoft.com/office/powerpoint/2010/main" val="3181295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9CAD-6BBA-A4B7-B2F8-BCDCC596A5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1EABDB-10CD-52C5-16CB-88BB2F18EA2F}"/>
              </a:ext>
            </a:extLst>
          </p:cNvPr>
          <p:cNvSpPr>
            <a:spLocks noGrp="1"/>
          </p:cNvSpPr>
          <p:nvPr>
            <p:ph type="body" sz="quarter" idx="14"/>
          </p:nvPr>
        </p:nvSpPr>
        <p:spPr/>
        <p:txBody>
          <a:bodyPr/>
          <a:lstStyle/>
          <a:p>
            <a:r>
              <a:rPr lang="en-GB" dirty="0"/>
              <a:t>Question:</a:t>
            </a:r>
          </a:p>
        </p:txBody>
      </p:sp>
      <p:sp>
        <p:nvSpPr>
          <p:cNvPr id="3" name="Text Placeholder 2">
            <a:extLst>
              <a:ext uri="{FF2B5EF4-FFF2-40B4-BE49-F238E27FC236}">
                <a16:creationId xmlns:a16="http://schemas.microsoft.com/office/drawing/2014/main" id="{7432991D-05CC-D29C-221F-688E1C1AC375}"/>
              </a:ext>
            </a:extLst>
          </p:cNvPr>
          <p:cNvSpPr>
            <a:spLocks noGrp="1"/>
          </p:cNvSpPr>
          <p:nvPr>
            <p:ph type="body" sz="quarter" idx="13"/>
          </p:nvPr>
        </p:nvSpPr>
        <p:spPr>
          <a:xfrm>
            <a:off x="742950" y="1750261"/>
            <a:ext cx="10644378" cy="2566906"/>
          </a:xfrm>
        </p:spPr>
        <p:txBody>
          <a:bodyPr/>
          <a:lstStyle/>
          <a:p>
            <a:pPr marL="0" indent="0" algn="ctr">
              <a:buNone/>
            </a:pPr>
            <a:r>
              <a:rPr lang="en-GB" sz="4800" b="1" noProof="0" dirty="0">
                <a:solidFill>
                  <a:srgbClr val="15195D"/>
                </a:solidFill>
              </a:rPr>
              <a:t>What has worked for you that you think you should share with others?</a:t>
            </a:r>
          </a:p>
        </p:txBody>
      </p:sp>
      <p:pic>
        <p:nvPicPr>
          <p:cNvPr id="6" name="Picture 5">
            <a:hlinkClick r:id="rId3"/>
            <a:extLst>
              <a:ext uri="{FF2B5EF4-FFF2-40B4-BE49-F238E27FC236}">
                <a16:creationId xmlns:a16="http://schemas.microsoft.com/office/drawing/2014/main" id="{674585E0-F0B0-426F-D13D-84E1EFC14F53}"/>
              </a:ext>
            </a:extLst>
          </p:cNvPr>
          <p:cNvPicPr>
            <a:picLocks noChangeAspect="1"/>
          </p:cNvPicPr>
          <p:nvPr/>
        </p:nvPicPr>
        <p:blipFill>
          <a:blip r:embed="rId4"/>
          <a:stretch>
            <a:fillRect/>
          </a:stretch>
        </p:blipFill>
        <p:spPr>
          <a:xfrm>
            <a:off x="8170083" y="3570315"/>
            <a:ext cx="2539246" cy="2539246"/>
          </a:xfrm>
          <a:prstGeom prst="rect">
            <a:avLst/>
          </a:prstGeom>
          <a:ln w="38100">
            <a:solidFill>
              <a:srgbClr val="C3A48C"/>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3255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16F18-5439-106D-4252-ED5BECEDA12D}"/>
              </a:ext>
            </a:extLst>
          </p:cNvPr>
          <p:cNvSpPr>
            <a:spLocks noGrp="1"/>
          </p:cNvSpPr>
          <p:nvPr>
            <p:ph type="body" sz="quarter" idx="14"/>
          </p:nvPr>
        </p:nvSpPr>
        <p:spPr>
          <a:xfrm>
            <a:off x="742949" y="624923"/>
            <a:ext cx="10915651" cy="742950"/>
          </a:xfrm>
        </p:spPr>
        <p:txBody>
          <a:bodyPr/>
          <a:lstStyle/>
          <a:p>
            <a:r>
              <a:rPr lang="en-HK" b="1" dirty="0"/>
              <a:t>Workplace Adjustments and School Policies</a:t>
            </a:r>
          </a:p>
          <a:p>
            <a:endParaRPr lang="en-GB" dirty="0"/>
          </a:p>
        </p:txBody>
      </p:sp>
      <p:sp>
        <p:nvSpPr>
          <p:cNvPr id="3" name="Text Placeholder 2">
            <a:extLst>
              <a:ext uri="{FF2B5EF4-FFF2-40B4-BE49-F238E27FC236}">
                <a16:creationId xmlns:a16="http://schemas.microsoft.com/office/drawing/2014/main" id="{054F08E1-8DDD-5795-6349-5786F6A99A63}"/>
              </a:ext>
            </a:extLst>
          </p:cNvPr>
          <p:cNvSpPr>
            <a:spLocks noGrp="1"/>
          </p:cNvSpPr>
          <p:nvPr>
            <p:ph type="body" sz="quarter" idx="13"/>
          </p:nvPr>
        </p:nvSpPr>
        <p:spPr>
          <a:xfrm>
            <a:off x="742950" y="1750261"/>
            <a:ext cx="6272447" cy="3121542"/>
          </a:xfrm>
        </p:spPr>
        <p:txBody>
          <a:bodyPr/>
          <a:lstStyle/>
          <a:p>
            <a:pPr marL="0" indent="0">
              <a:buNone/>
            </a:pPr>
            <a:r>
              <a:rPr lang="en-GB" sz="3200" dirty="0"/>
              <a:t>You can </a:t>
            </a:r>
            <a:r>
              <a:rPr lang="en-GB" sz="3200" b="1" dirty="0">
                <a:solidFill>
                  <a:srgbClr val="15195D"/>
                </a:solidFill>
                <a:hlinkClick r:id="rId3">
                  <a:extLst>
                    <a:ext uri="{A12FA001-AC4F-418D-AE19-62706E023703}">
                      <ahyp:hlinkClr xmlns:ahyp="http://schemas.microsoft.com/office/drawing/2018/hyperlinkcolor" val="tx"/>
                    </a:ext>
                  </a:extLst>
                </a:hlinkClick>
              </a:rPr>
              <a:t>sign up to receive a free copy</a:t>
            </a:r>
            <a:r>
              <a:rPr lang="en-GB" sz="3200" b="1" dirty="0">
                <a:solidFill>
                  <a:srgbClr val="15195D"/>
                </a:solidFill>
              </a:rPr>
              <a:t> </a:t>
            </a:r>
            <a:r>
              <a:rPr lang="en-GB" sz="3200" dirty="0"/>
              <a:t>of the </a:t>
            </a:r>
            <a:r>
              <a:rPr lang="en-GB" sz="3200" b="1" dirty="0"/>
              <a:t>WISE Menopause Policy</a:t>
            </a:r>
            <a:r>
              <a:rPr lang="en-GB" sz="3200" dirty="0"/>
              <a:t>. </a:t>
            </a:r>
          </a:p>
          <a:p>
            <a:pPr marL="0" indent="0">
              <a:buNone/>
            </a:pPr>
            <a:endParaRPr lang="en-GB" sz="3200" dirty="0"/>
          </a:p>
          <a:p>
            <a:pPr marL="0" indent="0">
              <a:buNone/>
            </a:pPr>
            <a:r>
              <a:rPr lang="en-GB" sz="3200" dirty="0"/>
              <a:t>This is a comprehensive policy with many great suggestions and recommendations. </a:t>
            </a:r>
          </a:p>
        </p:txBody>
      </p:sp>
      <p:pic>
        <p:nvPicPr>
          <p:cNvPr id="4" name="image8.png">
            <a:hlinkClick r:id="rId3"/>
            <a:extLst>
              <a:ext uri="{FF2B5EF4-FFF2-40B4-BE49-F238E27FC236}">
                <a16:creationId xmlns:a16="http://schemas.microsoft.com/office/drawing/2014/main" id="{A054DEFA-C3AA-9C10-5282-F3EEE54F5BA5}"/>
              </a:ext>
            </a:extLst>
          </p:cNvPr>
          <p:cNvPicPr/>
          <p:nvPr/>
        </p:nvPicPr>
        <p:blipFill>
          <a:blip r:embed="rId4"/>
          <a:srcRect l="8037" t="24253" r="8529" b="24649"/>
          <a:stretch/>
        </p:blipFill>
        <p:spPr>
          <a:xfrm>
            <a:off x="6555782" y="2712203"/>
            <a:ext cx="4773479" cy="2758699"/>
          </a:xfrm>
          <a:prstGeom prst="rect">
            <a:avLst/>
          </a:prstGeom>
          <a:ln w="25400">
            <a:solidFill>
              <a:srgbClr val="15195D"/>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7763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D3B75A0-171C-F932-464B-96FAC68B0D1D}"/>
              </a:ext>
            </a:extLst>
          </p:cNvPr>
          <p:cNvSpPr>
            <a:spLocks noGrp="1"/>
          </p:cNvSpPr>
          <p:nvPr>
            <p:ph type="body" sz="quarter" idx="14"/>
          </p:nvPr>
        </p:nvSpPr>
        <p:spPr/>
        <p:txBody>
          <a:bodyPr/>
          <a:lstStyle/>
          <a:p>
            <a:r>
              <a:rPr lang="en-US" dirty="0"/>
              <a:t>Useful Links:</a:t>
            </a:r>
          </a:p>
        </p:txBody>
      </p:sp>
      <p:sp>
        <p:nvSpPr>
          <p:cNvPr id="2" name="TextBox 1">
            <a:extLst>
              <a:ext uri="{FF2B5EF4-FFF2-40B4-BE49-F238E27FC236}">
                <a16:creationId xmlns:a16="http://schemas.microsoft.com/office/drawing/2014/main" id="{878FD3B5-8B50-1F39-E6C9-4B2CE773BAF5}"/>
              </a:ext>
            </a:extLst>
          </p:cNvPr>
          <p:cNvSpPr txBox="1"/>
          <p:nvPr/>
        </p:nvSpPr>
        <p:spPr>
          <a:xfrm>
            <a:off x="518497" y="2407920"/>
            <a:ext cx="10889018" cy="3970318"/>
          </a:xfrm>
          <a:prstGeom prst="rect">
            <a:avLst/>
          </a:prstGeom>
          <a:noFill/>
        </p:spPr>
        <p:txBody>
          <a:bodyPr wrap="square" rtlCol="0">
            <a:spAutoFit/>
          </a:bodyPr>
          <a:lstStyle/>
          <a:p>
            <a:pPr marL="571500" indent="-571500">
              <a:buBlip>
                <a:blip r:embed="rId3"/>
              </a:buBlip>
            </a:pPr>
            <a:r>
              <a:rPr lang="en-US" sz="3600" dirty="0">
                <a:solidFill>
                  <a:srgbClr val="C3A48C"/>
                </a:solidFill>
                <a:latin typeface="Montserrat" pitchFamily="2" charset="77"/>
                <a:hlinkClick r:id="rId4">
                  <a:extLst>
                    <a:ext uri="{A12FA001-AC4F-418D-AE19-62706E023703}">
                      <ahyp:hlinkClr xmlns:ahyp="http://schemas.microsoft.com/office/drawing/2018/hyperlinkcolor" val="tx"/>
                    </a:ext>
                  </a:extLst>
                </a:hlinkClick>
              </a:rPr>
              <a:t>Dr Haver &amp; Dr Berry – 5 Essentials</a:t>
            </a:r>
            <a:endParaRPr lang="en-US" sz="3600" dirty="0">
              <a:solidFill>
                <a:srgbClr val="C3A48C"/>
              </a:solidFill>
              <a:latin typeface="Montserrat" pitchFamily="2" charset="77"/>
            </a:endParaRPr>
          </a:p>
          <a:p>
            <a:pPr marL="571500" indent="-571500">
              <a:buBlip>
                <a:blip r:embed="rId3"/>
              </a:buBlip>
            </a:pPr>
            <a:r>
              <a:rPr lang="en-US" sz="3600" dirty="0">
                <a:solidFill>
                  <a:srgbClr val="C3A48C"/>
                </a:solidFill>
                <a:latin typeface="Montserrat" pitchFamily="2" charset="77"/>
                <a:hlinkClick r:id="rId5">
                  <a:extLst>
                    <a:ext uri="{A12FA001-AC4F-418D-AE19-62706E023703}">
                      <ahyp:hlinkClr xmlns:ahyp="http://schemas.microsoft.com/office/drawing/2018/hyperlinkcolor" val="tx"/>
                    </a:ext>
                  </a:extLst>
                </a:hlinkClick>
              </a:rPr>
              <a:t>The ‘Pause Life</a:t>
            </a:r>
            <a:endParaRPr lang="en-US" sz="3600" dirty="0">
              <a:solidFill>
                <a:srgbClr val="C3A48C"/>
              </a:solidFill>
              <a:latin typeface="Montserrat" pitchFamily="2" charset="77"/>
            </a:endParaRPr>
          </a:p>
          <a:p>
            <a:pPr marL="571500" indent="-571500">
              <a:buBlip>
                <a:blip r:embed="rId3"/>
              </a:buBlip>
            </a:pPr>
            <a:r>
              <a:rPr lang="en-US" sz="3600" dirty="0">
                <a:solidFill>
                  <a:srgbClr val="C3A48C"/>
                </a:solidFill>
                <a:latin typeface="Montserrat" pitchFamily="2" charset="77"/>
                <a:hlinkClick r:id="rId6">
                  <a:extLst>
                    <a:ext uri="{A12FA001-AC4F-418D-AE19-62706E023703}">
                      <ahyp:hlinkClr xmlns:ahyp="http://schemas.microsoft.com/office/drawing/2018/hyperlinkcolor" val="tx"/>
                    </a:ext>
                  </a:extLst>
                </a:hlinkClick>
              </a:rPr>
              <a:t>Haver on Hubermann</a:t>
            </a:r>
            <a:endParaRPr lang="en-US" sz="3600" dirty="0">
              <a:solidFill>
                <a:srgbClr val="C3A48C"/>
              </a:solidFill>
              <a:latin typeface="Montserrat" pitchFamily="2" charset="77"/>
            </a:endParaRPr>
          </a:p>
          <a:p>
            <a:pPr marL="571500" indent="-571500">
              <a:buBlip>
                <a:blip r:embed="rId3"/>
              </a:buBlip>
            </a:pPr>
            <a:r>
              <a:rPr lang="en-US" sz="3600" dirty="0">
                <a:solidFill>
                  <a:srgbClr val="C3A48C"/>
                </a:solidFill>
                <a:latin typeface="Montserrat" pitchFamily="2" charset="77"/>
                <a:hlinkClick r:id="rId7">
                  <a:extLst>
                    <a:ext uri="{A12FA001-AC4F-418D-AE19-62706E023703}">
                      <ahyp:hlinkClr xmlns:ahyp="http://schemas.microsoft.com/office/drawing/2018/hyperlinkcolor" val="tx"/>
                    </a:ext>
                  </a:extLst>
                </a:hlinkClick>
              </a:rPr>
              <a:t>Self Care Effect</a:t>
            </a:r>
            <a:endParaRPr lang="en-US" sz="3600" dirty="0">
              <a:solidFill>
                <a:srgbClr val="C3A48C"/>
              </a:solidFill>
              <a:latin typeface="Montserrat" pitchFamily="2" charset="77"/>
            </a:endParaRPr>
          </a:p>
          <a:p>
            <a:pPr marL="571500" indent="-571500">
              <a:buBlip>
                <a:blip r:embed="rId3"/>
              </a:buBlip>
            </a:pPr>
            <a:r>
              <a:rPr lang="en-US" sz="3600" dirty="0">
                <a:solidFill>
                  <a:srgbClr val="C3A48C"/>
                </a:solidFill>
                <a:latin typeface="Montserrat" pitchFamily="2" charset="77"/>
                <a:hlinkClick r:id="rId8">
                  <a:extLst>
                    <a:ext uri="{A12FA001-AC4F-418D-AE19-62706E023703}">
                      <ahyp:hlinkClr xmlns:ahyp="http://schemas.microsoft.com/office/drawing/2018/hyperlinkcolor" val="tx"/>
                    </a:ext>
                  </a:extLst>
                </a:hlinkClick>
              </a:rPr>
              <a:t>Knowledge is Power</a:t>
            </a:r>
            <a:endParaRPr lang="en-US" sz="3600" dirty="0">
              <a:solidFill>
                <a:srgbClr val="C3A48C"/>
              </a:solidFill>
              <a:latin typeface="Montserrat" pitchFamily="2" charset="77"/>
            </a:endParaRPr>
          </a:p>
          <a:p>
            <a:pPr marL="571500" indent="-571500">
              <a:buBlip>
                <a:blip r:embed="rId3"/>
              </a:buBlip>
            </a:pPr>
            <a:r>
              <a:rPr lang="en-US" sz="3600" dirty="0">
                <a:solidFill>
                  <a:srgbClr val="C3A48C"/>
                </a:solidFill>
                <a:latin typeface="Montserrat" pitchFamily="2" charset="77"/>
                <a:hlinkClick r:id="rId9">
                  <a:extLst>
                    <a:ext uri="{A12FA001-AC4F-418D-AE19-62706E023703}">
                      <ahyp:hlinkClr xmlns:ahyp="http://schemas.microsoft.com/office/drawing/2018/hyperlinkcolor" val="tx"/>
                    </a:ext>
                  </a:extLst>
                </a:hlinkClick>
              </a:rPr>
              <a:t>WISE Menopause Policy</a:t>
            </a:r>
            <a:endParaRPr lang="en-US" sz="3600" dirty="0">
              <a:solidFill>
                <a:srgbClr val="C3A48C"/>
              </a:solidFill>
              <a:latin typeface="Montserrat" pitchFamily="2" charset="77"/>
            </a:endParaRPr>
          </a:p>
          <a:p>
            <a:pPr marL="571500" indent="-571500">
              <a:buBlip>
                <a:blip r:embed="rId3"/>
              </a:buBlip>
            </a:pPr>
            <a:endParaRPr lang="en-US" sz="3600" dirty="0">
              <a:solidFill>
                <a:srgbClr val="C3A48C"/>
              </a:solidFill>
              <a:latin typeface="Montserrat" pitchFamily="2" charset="77"/>
            </a:endParaRPr>
          </a:p>
        </p:txBody>
      </p:sp>
      <p:sp>
        <p:nvSpPr>
          <p:cNvPr id="4" name="Rounded Rectangle 3">
            <a:hlinkClick r:id="rId10"/>
            <a:extLst>
              <a:ext uri="{FF2B5EF4-FFF2-40B4-BE49-F238E27FC236}">
                <a16:creationId xmlns:a16="http://schemas.microsoft.com/office/drawing/2014/main" id="{E44D6BF5-6B31-3F39-6C87-3D339AB030CB}"/>
              </a:ext>
            </a:extLst>
          </p:cNvPr>
          <p:cNvSpPr/>
          <p:nvPr/>
        </p:nvSpPr>
        <p:spPr>
          <a:xfrm>
            <a:off x="8823960" y="6172200"/>
            <a:ext cx="2362200" cy="472440"/>
          </a:xfrm>
          <a:prstGeom prst="roundRect">
            <a:avLst/>
          </a:prstGeom>
          <a:solidFill>
            <a:srgbClr val="C3A48C"/>
          </a:solidFill>
          <a:ln cmpd="db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5195D"/>
                </a:solidFill>
                <a:latin typeface="Montserrat" pitchFamily="2" charset="77"/>
              </a:rPr>
              <a:t>Gina Davies</a:t>
            </a:r>
          </a:p>
        </p:txBody>
      </p:sp>
    </p:spTree>
    <p:extLst>
      <p:ext uri="{BB962C8B-B14F-4D97-AF65-F5344CB8AC3E}">
        <p14:creationId xmlns:p14="http://schemas.microsoft.com/office/powerpoint/2010/main" val="595813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86223-D34F-F8EA-6C67-4BD80403815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14D6282-DBF3-A446-A99D-863F06F8D8CD}"/>
              </a:ext>
            </a:extLst>
          </p:cNvPr>
          <p:cNvSpPr>
            <a:spLocks noGrp="1"/>
          </p:cNvSpPr>
          <p:nvPr>
            <p:ph type="body" sz="quarter" idx="14"/>
          </p:nvPr>
        </p:nvSpPr>
        <p:spPr/>
        <p:txBody>
          <a:bodyPr/>
          <a:lstStyle/>
          <a:p>
            <a:r>
              <a:rPr lang="en-US" dirty="0"/>
              <a:t>Books:</a:t>
            </a:r>
          </a:p>
        </p:txBody>
      </p:sp>
      <p:sp>
        <p:nvSpPr>
          <p:cNvPr id="2" name="TextBox 1">
            <a:extLst>
              <a:ext uri="{FF2B5EF4-FFF2-40B4-BE49-F238E27FC236}">
                <a16:creationId xmlns:a16="http://schemas.microsoft.com/office/drawing/2014/main" id="{4A0FDED2-4441-3651-4EA9-BE29738E6183}"/>
              </a:ext>
            </a:extLst>
          </p:cNvPr>
          <p:cNvSpPr txBox="1"/>
          <p:nvPr/>
        </p:nvSpPr>
        <p:spPr>
          <a:xfrm>
            <a:off x="518497" y="2007215"/>
            <a:ext cx="10889018" cy="4401205"/>
          </a:xfrm>
          <a:prstGeom prst="rect">
            <a:avLst/>
          </a:prstGeom>
          <a:noFill/>
        </p:spPr>
        <p:txBody>
          <a:bodyPr wrap="square" rtlCol="0">
            <a:spAutoFit/>
          </a:bodyPr>
          <a:lstStyle/>
          <a:p>
            <a:pPr marL="571500" indent="-571500">
              <a:buBlip>
                <a:blip r:embed="rId3"/>
              </a:buBlip>
            </a:pPr>
            <a:r>
              <a:rPr lang="en-US" sz="2800" b="0" i="0" u="none" strike="noStrike" dirty="0">
                <a:solidFill>
                  <a:srgbClr val="C3A48C"/>
                </a:solidFill>
                <a:effectLst/>
                <a:latin typeface="Montserrat" pitchFamily="2" charset="77"/>
              </a:rPr>
              <a:t>The New Menopause - Dr. Mary Claire Haver</a:t>
            </a:r>
          </a:p>
          <a:p>
            <a:pPr marL="571500" indent="-571500">
              <a:buBlip>
                <a:blip r:embed="rId3"/>
              </a:buBlip>
            </a:pPr>
            <a:r>
              <a:rPr lang="en-US" sz="2800" b="0" i="0" u="none" strike="noStrike" dirty="0">
                <a:solidFill>
                  <a:srgbClr val="C3A48C"/>
                </a:solidFill>
                <a:effectLst/>
                <a:latin typeface="Montserrat" pitchFamily="2" charset="77"/>
              </a:rPr>
              <a:t>The Definitive Guide to the Perimenopause and Menopause - Dr. Louise Newson</a:t>
            </a:r>
          </a:p>
          <a:p>
            <a:pPr marL="571500" indent="-571500">
              <a:buBlip>
                <a:blip r:embed="rId3"/>
              </a:buBlip>
            </a:pPr>
            <a:r>
              <a:rPr lang="en-US" sz="2800" b="0" i="0" u="none" strike="noStrike" dirty="0">
                <a:solidFill>
                  <a:srgbClr val="C3A48C"/>
                </a:solidFill>
                <a:effectLst/>
                <a:latin typeface="Montserrat" pitchFamily="2" charset="77"/>
              </a:rPr>
              <a:t>The Female Body Bible - Dr. Emma Roxx, Baz Moffat, and Dr. Bella Smith</a:t>
            </a:r>
          </a:p>
          <a:p>
            <a:pPr marL="571500" indent="-571500">
              <a:buBlip>
                <a:blip r:embed="rId3"/>
              </a:buBlip>
            </a:pPr>
            <a:r>
              <a:rPr lang="en-US" sz="2800" b="0" i="0" u="none" strike="noStrike" dirty="0">
                <a:solidFill>
                  <a:srgbClr val="C3A48C"/>
                </a:solidFill>
                <a:effectLst/>
                <a:latin typeface="Montserrat" pitchFamily="2" charset="77"/>
              </a:rPr>
              <a:t>The Menopause Manifesto - Dr. Jen Gunter</a:t>
            </a:r>
          </a:p>
          <a:p>
            <a:pPr marL="571500" indent="-571500">
              <a:buBlip>
                <a:blip r:embed="rId3"/>
              </a:buBlip>
            </a:pPr>
            <a:r>
              <a:rPr lang="en-US" sz="2800" b="0" i="0" u="none" strike="noStrike" dirty="0">
                <a:solidFill>
                  <a:srgbClr val="C3A48C"/>
                </a:solidFill>
                <a:effectLst/>
                <a:latin typeface="Montserrat" pitchFamily="2" charset="77"/>
              </a:rPr>
              <a:t>Menopausing - Davina McCall</a:t>
            </a:r>
          </a:p>
          <a:p>
            <a:pPr marL="571500" indent="-571500">
              <a:buBlip>
                <a:blip r:embed="rId3"/>
              </a:buBlip>
            </a:pPr>
            <a:r>
              <a:rPr lang="en-US" sz="2800" b="0" i="0" u="none" strike="noStrike" dirty="0">
                <a:solidFill>
                  <a:srgbClr val="C3A48C"/>
                </a:solidFill>
                <a:effectLst/>
                <a:latin typeface="Montserrat" pitchFamily="2" charset="77"/>
              </a:rPr>
              <a:t>What Fresh Hell Is This? - Heather Corinna</a:t>
            </a:r>
          </a:p>
          <a:p>
            <a:pPr marL="571500" indent="-571500">
              <a:buBlip>
                <a:blip r:embed="rId3"/>
              </a:buBlip>
            </a:pPr>
            <a:r>
              <a:rPr lang="en-US" sz="2800" b="0" i="0" u="none" strike="noStrike" dirty="0">
                <a:solidFill>
                  <a:srgbClr val="C3A48C"/>
                </a:solidFill>
                <a:effectLst/>
                <a:latin typeface="Montserrat" pitchFamily="2" charset="77"/>
              </a:rPr>
              <a:t>Second Spring: The Self-Care Guide to Menopause - Kate Codrington</a:t>
            </a:r>
          </a:p>
        </p:txBody>
      </p:sp>
    </p:spTree>
    <p:extLst>
      <p:ext uri="{BB962C8B-B14F-4D97-AF65-F5344CB8AC3E}">
        <p14:creationId xmlns:p14="http://schemas.microsoft.com/office/powerpoint/2010/main" val="1018173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1">
            <a:extLst>
              <a:ext uri="{FF2B5EF4-FFF2-40B4-BE49-F238E27FC236}">
                <a16:creationId xmlns:a16="http://schemas.microsoft.com/office/drawing/2014/main" id="{B5A23E29-D97E-B399-F13F-EDA279B5B859}"/>
              </a:ext>
            </a:extLst>
          </p:cNvPr>
          <p:cNvSpPr>
            <a:spLocks noGrp="1"/>
          </p:cNvSpPr>
          <p:nvPr>
            <p:ph type="body" sz="quarter" idx="13"/>
          </p:nvPr>
        </p:nvSpPr>
        <p:spPr>
          <a:xfrm>
            <a:off x="349949" y="6079939"/>
            <a:ext cx="10644378" cy="1676400"/>
          </a:xfrm>
        </p:spPr>
        <p:txBody>
          <a:bodyPr/>
          <a:lstStyle/>
          <a:p>
            <a:pPr marL="0" indent="0">
              <a:lnSpc>
                <a:spcPct val="100000"/>
              </a:lnSpc>
              <a:buNone/>
            </a:pPr>
            <a:r>
              <a:rPr lang="en-HK" dirty="0"/>
              <a:t>	</a:t>
            </a:r>
            <a:r>
              <a:rPr lang="en-US" dirty="0"/>
              <a:t>Menopause is often used as an encompassing term.</a:t>
            </a:r>
          </a:p>
        </p:txBody>
      </p:sp>
      <p:sp>
        <p:nvSpPr>
          <p:cNvPr id="3" name="Text Placeholder 2">
            <a:extLst>
              <a:ext uri="{FF2B5EF4-FFF2-40B4-BE49-F238E27FC236}">
                <a16:creationId xmlns:a16="http://schemas.microsoft.com/office/drawing/2014/main" id="{B77A48E8-C15A-F5F2-0CCA-D9E7FF8CA8D2}"/>
              </a:ext>
            </a:extLst>
          </p:cNvPr>
          <p:cNvSpPr>
            <a:spLocks noGrp="1"/>
          </p:cNvSpPr>
          <p:nvPr>
            <p:ph type="body" sz="quarter" idx="14"/>
          </p:nvPr>
        </p:nvSpPr>
        <p:spPr/>
        <p:txBody>
          <a:bodyPr/>
          <a:lstStyle/>
          <a:p>
            <a:r>
              <a:rPr lang="en-US" dirty="0"/>
              <a:t>Stages:</a:t>
            </a:r>
          </a:p>
          <a:p>
            <a:endParaRPr lang="en-GB" dirty="0"/>
          </a:p>
        </p:txBody>
      </p:sp>
      <p:grpSp>
        <p:nvGrpSpPr>
          <p:cNvPr id="4" name="그룹 1559">
            <a:extLst>
              <a:ext uri="{FF2B5EF4-FFF2-40B4-BE49-F238E27FC236}">
                <a16:creationId xmlns:a16="http://schemas.microsoft.com/office/drawing/2014/main" id="{B8B4714A-8B83-FB3C-794D-91C75A59ED7B}"/>
              </a:ext>
            </a:extLst>
          </p:cNvPr>
          <p:cNvGrpSpPr/>
          <p:nvPr/>
        </p:nvGrpSpPr>
        <p:grpSpPr>
          <a:xfrm>
            <a:off x="504635" y="2853669"/>
            <a:ext cx="1577433" cy="510010"/>
            <a:chOff x="4398475" y="3531642"/>
            <a:chExt cx="2219533" cy="609332"/>
          </a:xfrm>
        </p:grpSpPr>
        <p:sp>
          <p:nvSpPr>
            <p:cNvPr id="5" name="화살표: 갈매기형 수장 1560">
              <a:extLst>
                <a:ext uri="{FF2B5EF4-FFF2-40B4-BE49-F238E27FC236}">
                  <a16:creationId xmlns:a16="http://schemas.microsoft.com/office/drawing/2014/main" id="{3349C024-0446-3E98-1B30-62DE66BB0091}"/>
                </a:ext>
              </a:extLst>
            </p:cNvPr>
            <p:cNvSpPr/>
            <p:nvPr/>
          </p:nvSpPr>
          <p:spPr>
            <a:xfrm>
              <a:off x="4398475" y="3531642"/>
              <a:ext cx="2219533" cy="609332"/>
            </a:xfrm>
            <a:prstGeom prst="chevron">
              <a:avLst/>
            </a:prstGeom>
            <a:solidFill>
              <a:schemeClr val="bg1">
                <a:lumMod val="65000"/>
              </a:schemeClr>
            </a:solidFill>
            <a:ln w="41275">
              <a:noFill/>
            </a:ln>
            <a:effectLst>
              <a:outerShdw blurRad="38100" dist="25400" dir="2700000" algn="tl" rotWithShape="0">
                <a:prstClr val="black">
                  <a:alpha val="35000"/>
                </a:prstClr>
              </a:outerShdw>
            </a:effectLst>
            <a:scene3d>
              <a:camera prst="perspectiveRelaxedModerately">
                <a:rot lat="18600000" lon="0" rev="0"/>
              </a:camera>
              <a:lightRig rig="threePt" dir="t"/>
            </a:scene3d>
            <a:sp3d extrusionH="38100">
              <a:bevelT w="12700" h="1270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 name="화살표: 갈매기형 수장 1561">
              <a:extLst>
                <a:ext uri="{FF2B5EF4-FFF2-40B4-BE49-F238E27FC236}">
                  <a16:creationId xmlns:a16="http://schemas.microsoft.com/office/drawing/2014/main" id="{7AAA531C-0150-D3F2-38A7-A489C6A94D76}"/>
                </a:ext>
              </a:extLst>
            </p:cNvPr>
            <p:cNvSpPr/>
            <p:nvPr/>
          </p:nvSpPr>
          <p:spPr>
            <a:xfrm>
              <a:off x="4531104" y="3588716"/>
              <a:ext cx="1998195" cy="495184"/>
            </a:xfrm>
            <a:prstGeom prst="chevron">
              <a:avLst/>
            </a:prstGeom>
            <a:solidFill>
              <a:schemeClr val="tx1">
                <a:lumMod val="95000"/>
                <a:lumOff val="5000"/>
              </a:schemeClr>
            </a:solidFill>
            <a:ln w="41275">
              <a:noFill/>
            </a:ln>
            <a:effectLst/>
            <a:scene3d>
              <a:camera prst="perspectiveRelaxedModerately">
                <a:rot lat="1860000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cxnSp>
          <p:nvCxnSpPr>
            <p:cNvPr id="7" name="직선 연결선 1562">
              <a:extLst>
                <a:ext uri="{FF2B5EF4-FFF2-40B4-BE49-F238E27FC236}">
                  <a16:creationId xmlns:a16="http://schemas.microsoft.com/office/drawing/2014/main" id="{29736C80-6953-66FB-9070-8CF5E1D843B5}"/>
                </a:ext>
              </a:extLst>
            </p:cNvPr>
            <p:cNvCxnSpPr>
              <a:cxnSpLocks/>
            </p:cNvCxnSpPr>
            <p:nvPr/>
          </p:nvCxnSpPr>
          <p:spPr>
            <a:xfrm>
              <a:off x="4825297" y="3831194"/>
              <a:ext cx="1612000" cy="0"/>
            </a:xfrm>
            <a:prstGeom prst="line">
              <a:avLst/>
            </a:prstGeom>
            <a:ln w="3175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8" name="그룹 1563">
            <a:extLst>
              <a:ext uri="{FF2B5EF4-FFF2-40B4-BE49-F238E27FC236}">
                <a16:creationId xmlns:a16="http://schemas.microsoft.com/office/drawing/2014/main" id="{31BE5A00-ADED-92F0-CDD0-732551C0A6C4}"/>
              </a:ext>
            </a:extLst>
          </p:cNvPr>
          <p:cNvGrpSpPr/>
          <p:nvPr/>
        </p:nvGrpSpPr>
        <p:grpSpPr>
          <a:xfrm>
            <a:off x="1941250" y="1872613"/>
            <a:ext cx="771891" cy="1361403"/>
            <a:chOff x="3038297" y="2302155"/>
            <a:chExt cx="922212" cy="1626529"/>
          </a:xfrm>
        </p:grpSpPr>
        <p:sp>
          <p:nvSpPr>
            <p:cNvPr id="9" name="타원 1564">
              <a:extLst>
                <a:ext uri="{FF2B5EF4-FFF2-40B4-BE49-F238E27FC236}">
                  <a16:creationId xmlns:a16="http://schemas.microsoft.com/office/drawing/2014/main" id="{28E44426-1075-47FC-7C5D-C50390B3A94D}"/>
                </a:ext>
              </a:extLst>
            </p:cNvPr>
            <p:cNvSpPr/>
            <p:nvPr/>
          </p:nvSpPr>
          <p:spPr>
            <a:xfrm>
              <a:off x="3276168" y="3689300"/>
              <a:ext cx="427646" cy="239384"/>
            </a:xfrm>
            <a:prstGeom prst="ellipse">
              <a:avLst/>
            </a:prstGeom>
            <a:solidFill>
              <a:schemeClr val="accent5">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0" name="그룹 1565">
              <a:extLst>
                <a:ext uri="{FF2B5EF4-FFF2-40B4-BE49-F238E27FC236}">
                  <a16:creationId xmlns:a16="http://schemas.microsoft.com/office/drawing/2014/main" id="{679E3A2C-7D7F-7613-32A0-0468E9095C59}"/>
                </a:ext>
              </a:extLst>
            </p:cNvPr>
            <p:cNvGrpSpPr/>
            <p:nvPr/>
          </p:nvGrpSpPr>
          <p:grpSpPr>
            <a:xfrm>
              <a:off x="3038297" y="2302155"/>
              <a:ext cx="922212" cy="1426397"/>
              <a:chOff x="3344523" y="3582359"/>
              <a:chExt cx="565997" cy="875435"/>
            </a:xfrm>
          </p:grpSpPr>
          <p:sp>
            <p:nvSpPr>
              <p:cNvPr id="11" name="자유형: 도형 1566">
                <a:extLst>
                  <a:ext uri="{FF2B5EF4-FFF2-40B4-BE49-F238E27FC236}">
                    <a16:creationId xmlns:a16="http://schemas.microsoft.com/office/drawing/2014/main" id="{09E9A824-0106-AEEE-B1AD-92A75F875166}"/>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5"/>
              </a:solidFill>
              <a:ln w="4851" cap="flat">
                <a:noFill/>
                <a:prstDash val="solid"/>
                <a:miter/>
              </a:ln>
            </p:spPr>
            <p:txBody>
              <a:bodyPr wrap="square" rtlCol="0" anchor="ctr">
                <a:noAutofit/>
              </a:bodyPr>
              <a:lstStyle/>
              <a:p>
                <a:endParaRPr lang="ko-KR" altLang="en-US"/>
              </a:p>
            </p:txBody>
          </p:sp>
          <p:sp>
            <p:nvSpPr>
              <p:cNvPr id="12" name="타원 1567">
                <a:extLst>
                  <a:ext uri="{FF2B5EF4-FFF2-40B4-BE49-F238E27FC236}">
                    <a16:creationId xmlns:a16="http://schemas.microsoft.com/office/drawing/2014/main" id="{29C5699D-B334-0B1E-FFCC-27E163D19605}"/>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sp>
        <p:nvSpPr>
          <p:cNvPr id="13" name="TextBox 12">
            <a:extLst>
              <a:ext uri="{FF2B5EF4-FFF2-40B4-BE49-F238E27FC236}">
                <a16:creationId xmlns:a16="http://schemas.microsoft.com/office/drawing/2014/main" id="{AE14DE2E-3D3D-200F-8127-4D929CBC12A8}"/>
              </a:ext>
            </a:extLst>
          </p:cNvPr>
          <p:cNvSpPr txBox="1"/>
          <p:nvPr/>
        </p:nvSpPr>
        <p:spPr>
          <a:xfrm>
            <a:off x="1485054" y="1354981"/>
            <a:ext cx="1646262" cy="461665"/>
          </a:xfrm>
          <a:prstGeom prst="rect">
            <a:avLst/>
          </a:prstGeom>
          <a:noFill/>
        </p:spPr>
        <p:txBody>
          <a:bodyPr wrap="square" rtlCol="0">
            <a:spAutoFit/>
          </a:bodyPr>
          <a:lstStyle/>
          <a:p>
            <a:pPr algn="ctr"/>
            <a:r>
              <a:rPr lang="en-US" altLang="ko-KR" sz="2400" b="1" dirty="0">
                <a:solidFill>
                  <a:schemeClr val="accent5"/>
                </a:solidFill>
                <a:latin typeface="Montserrat" pitchFamily="2" charset="77"/>
              </a:rPr>
              <a:t>~35 - 45</a:t>
            </a:r>
            <a:endParaRPr lang="ko-KR" altLang="en-US" sz="2400" b="1" dirty="0">
              <a:solidFill>
                <a:schemeClr val="accent5"/>
              </a:solidFill>
              <a:latin typeface="Montserrat" pitchFamily="2" charset="77"/>
            </a:endParaRPr>
          </a:p>
        </p:txBody>
      </p:sp>
      <p:grpSp>
        <p:nvGrpSpPr>
          <p:cNvPr id="15" name="Group 66">
            <a:extLst>
              <a:ext uri="{FF2B5EF4-FFF2-40B4-BE49-F238E27FC236}">
                <a16:creationId xmlns:a16="http://schemas.microsoft.com/office/drawing/2014/main" id="{C2CA3A08-038B-C594-7814-2EB86D53B89D}"/>
              </a:ext>
            </a:extLst>
          </p:cNvPr>
          <p:cNvGrpSpPr/>
          <p:nvPr/>
        </p:nvGrpSpPr>
        <p:grpSpPr>
          <a:xfrm>
            <a:off x="529609" y="3393953"/>
            <a:ext cx="3579416" cy="1989146"/>
            <a:chOff x="3017861" y="4283314"/>
            <a:chExt cx="2015196" cy="1989146"/>
          </a:xfrm>
        </p:grpSpPr>
        <p:sp>
          <p:nvSpPr>
            <p:cNvPr id="16" name="TextBox 15">
              <a:extLst>
                <a:ext uri="{FF2B5EF4-FFF2-40B4-BE49-F238E27FC236}">
                  <a16:creationId xmlns:a16="http://schemas.microsoft.com/office/drawing/2014/main" id="{6A2DFE3A-8A10-30B0-F0F9-917ED0B16356}"/>
                </a:ext>
              </a:extLst>
            </p:cNvPr>
            <p:cNvSpPr txBox="1"/>
            <p:nvPr/>
          </p:nvSpPr>
          <p:spPr>
            <a:xfrm>
              <a:off x="3017861" y="4887465"/>
              <a:ext cx="1917633" cy="1384995"/>
            </a:xfrm>
            <a:prstGeom prst="rect">
              <a:avLst/>
            </a:prstGeom>
            <a:noFill/>
          </p:spPr>
          <p:txBody>
            <a:bodyPr wrap="square" rtlCol="0">
              <a:spAutoFit/>
            </a:bodyPr>
            <a:lstStyle/>
            <a:p>
              <a:pPr lvl="0"/>
              <a:r>
                <a:rPr lang="en-HK" sz="2800" dirty="0">
                  <a:latin typeface="Montserrat" pitchFamily="2" charset="77"/>
                </a:rPr>
                <a:t>The </a:t>
              </a:r>
              <a:r>
                <a:rPr lang="en-HK" sz="2800" b="1" dirty="0">
                  <a:latin typeface="Montserrat" pitchFamily="2" charset="77"/>
                </a:rPr>
                <a:t>transitional phase </a:t>
              </a:r>
              <a:r>
                <a:rPr lang="en-HK" sz="2800" dirty="0">
                  <a:latin typeface="Montserrat" pitchFamily="2" charset="77"/>
                </a:rPr>
                <a:t>before menopause.</a:t>
              </a:r>
              <a:endParaRPr lang="en-US" sz="2800" dirty="0"/>
            </a:p>
          </p:txBody>
        </p:sp>
        <p:sp>
          <p:nvSpPr>
            <p:cNvPr id="17" name="TextBox 16">
              <a:extLst>
                <a:ext uri="{FF2B5EF4-FFF2-40B4-BE49-F238E27FC236}">
                  <a16:creationId xmlns:a16="http://schemas.microsoft.com/office/drawing/2014/main" id="{0E480223-74C8-7979-32A0-247B3AB159BF}"/>
                </a:ext>
              </a:extLst>
            </p:cNvPr>
            <p:cNvSpPr txBox="1"/>
            <p:nvPr/>
          </p:nvSpPr>
          <p:spPr>
            <a:xfrm>
              <a:off x="3017861" y="4283314"/>
              <a:ext cx="2015196" cy="584775"/>
            </a:xfrm>
            <a:prstGeom prst="rect">
              <a:avLst/>
            </a:prstGeom>
            <a:noFill/>
          </p:spPr>
          <p:txBody>
            <a:bodyPr wrap="square" rtlCol="0">
              <a:spAutoFit/>
            </a:bodyPr>
            <a:lstStyle/>
            <a:p>
              <a:pPr lvl="0">
                <a:buNone/>
              </a:pPr>
              <a:r>
                <a:rPr lang="en-HK" sz="3200" b="1" dirty="0">
                  <a:solidFill>
                    <a:srgbClr val="15195D"/>
                  </a:solidFill>
                  <a:latin typeface="Montserrat" pitchFamily="2" charset="77"/>
                </a:rPr>
                <a:t>Perimenopause</a:t>
              </a:r>
              <a:endParaRPr lang="en-US" sz="3200" dirty="0">
                <a:solidFill>
                  <a:srgbClr val="15195D"/>
                </a:solidFill>
                <a:latin typeface="Montserrat" pitchFamily="2" charset="77"/>
              </a:endParaRPr>
            </a:p>
          </p:txBody>
        </p:sp>
      </p:grpSp>
      <p:grpSp>
        <p:nvGrpSpPr>
          <p:cNvPr id="18" name="그룹 1559">
            <a:extLst>
              <a:ext uri="{FF2B5EF4-FFF2-40B4-BE49-F238E27FC236}">
                <a16:creationId xmlns:a16="http://schemas.microsoft.com/office/drawing/2014/main" id="{F7A79C67-A141-C6A6-DCDD-BB8C318D3908}"/>
              </a:ext>
            </a:extLst>
          </p:cNvPr>
          <p:cNvGrpSpPr/>
          <p:nvPr/>
        </p:nvGrpSpPr>
        <p:grpSpPr>
          <a:xfrm>
            <a:off x="2572660" y="2854555"/>
            <a:ext cx="3099478" cy="510010"/>
            <a:chOff x="4398475" y="3531642"/>
            <a:chExt cx="2219533" cy="609332"/>
          </a:xfrm>
        </p:grpSpPr>
        <p:sp>
          <p:nvSpPr>
            <p:cNvPr id="19" name="화살표: 갈매기형 수장 1560">
              <a:extLst>
                <a:ext uri="{FF2B5EF4-FFF2-40B4-BE49-F238E27FC236}">
                  <a16:creationId xmlns:a16="http://schemas.microsoft.com/office/drawing/2014/main" id="{4DB92EBF-2E4D-F490-0BD8-3122AF47EDB5}"/>
                </a:ext>
              </a:extLst>
            </p:cNvPr>
            <p:cNvSpPr/>
            <p:nvPr/>
          </p:nvSpPr>
          <p:spPr>
            <a:xfrm>
              <a:off x="4398475" y="3531642"/>
              <a:ext cx="2219533" cy="609332"/>
            </a:xfrm>
            <a:prstGeom prst="chevron">
              <a:avLst/>
            </a:prstGeom>
            <a:solidFill>
              <a:schemeClr val="bg1">
                <a:lumMod val="65000"/>
              </a:schemeClr>
            </a:solidFill>
            <a:ln w="41275">
              <a:noFill/>
            </a:ln>
            <a:effectLst>
              <a:outerShdw blurRad="38100" dist="25400" dir="2700000" algn="tl" rotWithShape="0">
                <a:prstClr val="black">
                  <a:alpha val="35000"/>
                </a:prstClr>
              </a:outerShdw>
            </a:effectLst>
            <a:scene3d>
              <a:camera prst="perspectiveRelaxedModerately">
                <a:rot lat="18600000" lon="0" rev="0"/>
              </a:camera>
              <a:lightRig rig="threePt" dir="t"/>
            </a:scene3d>
            <a:sp3d extrusionH="38100">
              <a:bevelT w="12700" h="1270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20" name="화살표: 갈매기형 수장 1561">
              <a:extLst>
                <a:ext uri="{FF2B5EF4-FFF2-40B4-BE49-F238E27FC236}">
                  <a16:creationId xmlns:a16="http://schemas.microsoft.com/office/drawing/2014/main" id="{B5C39897-AA37-49F3-07CF-88844EBBC780}"/>
                </a:ext>
              </a:extLst>
            </p:cNvPr>
            <p:cNvSpPr/>
            <p:nvPr/>
          </p:nvSpPr>
          <p:spPr>
            <a:xfrm>
              <a:off x="4531104" y="3588716"/>
              <a:ext cx="1998195" cy="495184"/>
            </a:xfrm>
            <a:prstGeom prst="chevron">
              <a:avLst/>
            </a:prstGeom>
            <a:solidFill>
              <a:schemeClr val="tx1">
                <a:lumMod val="95000"/>
                <a:lumOff val="5000"/>
              </a:schemeClr>
            </a:solidFill>
            <a:ln w="41275">
              <a:noFill/>
            </a:ln>
            <a:effectLst/>
            <a:scene3d>
              <a:camera prst="perspectiveRelaxedModerately">
                <a:rot lat="1860000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cxnSp>
          <p:nvCxnSpPr>
            <p:cNvPr id="21" name="직선 연결선 1562">
              <a:extLst>
                <a:ext uri="{FF2B5EF4-FFF2-40B4-BE49-F238E27FC236}">
                  <a16:creationId xmlns:a16="http://schemas.microsoft.com/office/drawing/2014/main" id="{A7FD93A3-4B52-A722-E629-9FEF739A8CC0}"/>
                </a:ext>
              </a:extLst>
            </p:cNvPr>
            <p:cNvCxnSpPr>
              <a:cxnSpLocks/>
            </p:cNvCxnSpPr>
            <p:nvPr/>
          </p:nvCxnSpPr>
          <p:spPr>
            <a:xfrm>
              <a:off x="4825297" y="3831194"/>
              <a:ext cx="1612000" cy="0"/>
            </a:xfrm>
            <a:prstGeom prst="line">
              <a:avLst/>
            </a:prstGeom>
            <a:ln w="3175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22" name="그룹 1559">
            <a:extLst>
              <a:ext uri="{FF2B5EF4-FFF2-40B4-BE49-F238E27FC236}">
                <a16:creationId xmlns:a16="http://schemas.microsoft.com/office/drawing/2014/main" id="{D705E28E-18A2-EFCB-5749-54F30D422880}"/>
              </a:ext>
            </a:extLst>
          </p:cNvPr>
          <p:cNvGrpSpPr/>
          <p:nvPr/>
        </p:nvGrpSpPr>
        <p:grpSpPr>
          <a:xfrm>
            <a:off x="6357619" y="2854555"/>
            <a:ext cx="3099478" cy="510010"/>
            <a:chOff x="4398475" y="3531642"/>
            <a:chExt cx="2219533" cy="609332"/>
          </a:xfrm>
        </p:grpSpPr>
        <p:sp>
          <p:nvSpPr>
            <p:cNvPr id="23" name="화살표: 갈매기형 수장 1560">
              <a:extLst>
                <a:ext uri="{FF2B5EF4-FFF2-40B4-BE49-F238E27FC236}">
                  <a16:creationId xmlns:a16="http://schemas.microsoft.com/office/drawing/2014/main" id="{A09BD76C-F39A-34F1-0FF4-856EFA791422}"/>
                </a:ext>
              </a:extLst>
            </p:cNvPr>
            <p:cNvSpPr/>
            <p:nvPr/>
          </p:nvSpPr>
          <p:spPr>
            <a:xfrm>
              <a:off x="4398475" y="3531642"/>
              <a:ext cx="2219533" cy="609332"/>
            </a:xfrm>
            <a:prstGeom prst="chevron">
              <a:avLst/>
            </a:prstGeom>
            <a:solidFill>
              <a:schemeClr val="bg1">
                <a:lumMod val="65000"/>
              </a:schemeClr>
            </a:solidFill>
            <a:ln w="41275">
              <a:noFill/>
            </a:ln>
            <a:effectLst>
              <a:outerShdw blurRad="38100" dist="25400" dir="2700000" algn="tl" rotWithShape="0">
                <a:prstClr val="black">
                  <a:alpha val="35000"/>
                </a:prstClr>
              </a:outerShdw>
            </a:effectLst>
            <a:scene3d>
              <a:camera prst="perspectiveRelaxedModerately">
                <a:rot lat="18600000" lon="0" rev="0"/>
              </a:camera>
              <a:lightRig rig="threePt" dir="t"/>
            </a:scene3d>
            <a:sp3d extrusionH="38100">
              <a:bevelT w="12700" h="1270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24" name="화살표: 갈매기형 수장 1561">
              <a:extLst>
                <a:ext uri="{FF2B5EF4-FFF2-40B4-BE49-F238E27FC236}">
                  <a16:creationId xmlns:a16="http://schemas.microsoft.com/office/drawing/2014/main" id="{2721352A-D936-CFF7-C576-15F8A88E2768}"/>
                </a:ext>
              </a:extLst>
            </p:cNvPr>
            <p:cNvSpPr/>
            <p:nvPr/>
          </p:nvSpPr>
          <p:spPr>
            <a:xfrm>
              <a:off x="4531104" y="3588716"/>
              <a:ext cx="1998195" cy="495184"/>
            </a:xfrm>
            <a:prstGeom prst="chevron">
              <a:avLst/>
            </a:prstGeom>
            <a:solidFill>
              <a:schemeClr val="tx1">
                <a:lumMod val="95000"/>
                <a:lumOff val="5000"/>
              </a:schemeClr>
            </a:solidFill>
            <a:ln w="41275">
              <a:noFill/>
            </a:ln>
            <a:effectLst/>
            <a:scene3d>
              <a:camera prst="perspectiveRelaxedModerately">
                <a:rot lat="1860000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cxnSp>
          <p:nvCxnSpPr>
            <p:cNvPr id="25" name="직선 연결선 1562">
              <a:extLst>
                <a:ext uri="{FF2B5EF4-FFF2-40B4-BE49-F238E27FC236}">
                  <a16:creationId xmlns:a16="http://schemas.microsoft.com/office/drawing/2014/main" id="{46C1B0B9-FF9A-11CA-45C8-927854E8817E}"/>
                </a:ext>
              </a:extLst>
            </p:cNvPr>
            <p:cNvCxnSpPr>
              <a:cxnSpLocks/>
            </p:cNvCxnSpPr>
            <p:nvPr/>
          </p:nvCxnSpPr>
          <p:spPr>
            <a:xfrm>
              <a:off x="4825297" y="3831194"/>
              <a:ext cx="1612000" cy="0"/>
            </a:xfrm>
            <a:prstGeom prst="line">
              <a:avLst/>
            </a:prstGeom>
            <a:ln w="3175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26" name="그룹 1590">
            <a:extLst>
              <a:ext uri="{FF2B5EF4-FFF2-40B4-BE49-F238E27FC236}">
                <a16:creationId xmlns:a16="http://schemas.microsoft.com/office/drawing/2014/main" id="{86F48B38-D293-8663-4B4C-60268652A742}"/>
              </a:ext>
            </a:extLst>
          </p:cNvPr>
          <p:cNvGrpSpPr/>
          <p:nvPr/>
        </p:nvGrpSpPr>
        <p:grpSpPr>
          <a:xfrm>
            <a:off x="5672814" y="1946448"/>
            <a:ext cx="771891" cy="1361403"/>
            <a:chOff x="3038297" y="2302155"/>
            <a:chExt cx="922212" cy="1626529"/>
          </a:xfrm>
        </p:grpSpPr>
        <p:sp>
          <p:nvSpPr>
            <p:cNvPr id="27" name="타원 1591">
              <a:extLst>
                <a:ext uri="{FF2B5EF4-FFF2-40B4-BE49-F238E27FC236}">
                  <a16:creationId xmlns:a16="http://schemas.microsoft.com/office/drawing/2014/main" id="{1A4267CE-9FCE-F5B6-CBC6-4DEBEB71CDB2}"/>
                </a:ext>
              </a:extLst>
            </p:cNvPr>
            <p:cNvSpPr/>
            <p:nvPr/>
          </p:nvSpPr>
          <p:spPr>
            <a:xfrm>
              <a:off x="3276168" y="3689300"/>
              <a:ext cx="427646" cy="239384"/>
            </a:xfrm>
            <a:prstGeom prst="ellipse">
              <a:avLst/>
            </a:prstGeom>
            <a:solidFill>
              <a:schemeClr val="accent2">
                <a:lumMod val="7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p>
          </p:txBody>
        </p:sp>
        <p:grpSp>
          <p:nvGrpSpPr>
            <p:cNvPr id="28" name="그룹 1592">
              <a:extLst>
                <a:ext uri="{FF2B5EF4-FFF2-40B4-BE49-F238E27FC236}">
                  <a16:creationId xmlns:a16="http://schemas.microsoft.com/office/drawing/2014/main" id="{6CEED8A5-7918-550B-1BA9-2EE17AA25A76}"/>
                </a:ext>
              </a:extLst>
            </p:cNvPr>
            <p:cNvGrpSpPr/>
            <p:nvPr/>
          </p:nvGrpSpPr>
          <p:grpSpPr>
            <a:xfrm>
              <a:off x="3038297" y="2302155"/>
              <a:ext cx="922212" cy="1426397"/>
              <a:chOff x="3344523" y="3582359"/>
              <a:chExt cx="565997" cy="875435"/>
            </a:xfrm>
          </p:grpSpPr>
          <p:sp>
            <p:nvSpPr>
              <p:cNvPr id="29" name="자유형: 도형 1593">
                <a:extLst>
                  <a:ext uri="{FF2B5EF4-FFF2-40B4-BE49-F238E27FC236}">
                    <a16:creationId xmlns:a16="http://schemas.microsoft.com/office/drawing/2014/main" id="{4512B8B3-DB0A-F1A6-9549-8CBD788E2654}"/>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2"/>
              </a:solidFill>
              <a:ln w="4851" cap="flat">
                <a:noFill/>
                <a:prstDash val="solid"/>
                <a:miter/>
              </a:ln>
            </p:spPr>
            <p:txBody>
              <a:bodyPr wrap="square" rtlCol="0" anchor="ctr">
                <a:noAutofit/>
              </a:bodyPr>
              <a:lstStyle/>
              <a:p>
                <a:endParaRPr lang="ko-KR" altLang="en-US" b="1"/>
              </a:p>
            </p:txBody>
          </p:sp>
          <p:sp>
            <p:nvSpPr>
              <p:cNvPr id="30" name="타원 1594">
                <a:extLst>
                  <a:ext uri="{FF2B5EF4-FFF2-40B4-BE49-F238E27FC236}">
                    <a16:creationId xmlns:a16="http://schemas.microsoft.com/office/drawing/2014/main" id="{AC940EA3-AE59-EAAC-44F7-44018572F23C}"/>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grpSp>
      </p:grpSp>
      <p:grpSp>
        <p:nvGrpSpPr>
          <p:cNvPr id="31" name="그룹 1590">
            <a:extLst>
              <a:ext uri="{FF2B5EF4-FFF2-40B4-BE49-F238E27FC236}">
                <a16:creationId xmlns:a16="http://schemas.microsoft.com/office/drawing/2014/main" id="{5936DA3A-1D7E-3096-28A4-EA3A5604405A}"/>
              </a:ext>
            </a:extLst>
          </p:cNvPr>
          <p:cNvGrpSpPr/>
          <p:nvPr/>
        </p:nvGrpSpPr>
        <p:grpSpPr>
          <a:xfrm>
            <a:off x="9522484" y="1991044"/>
            <a:ext cx="771891" cy="1361403"/>
            <a:chOff x="3038297" y="2302155"/>
            <a:chExt cx="922212" cy="1626529"/>
          </a:xfrm>
        </p:grpSpPr>
        <p:sp>
          <p:nvSpPr>
            <p:cNvPr id="32" name="타원 1591">
              <a:extLst>
                <a:ext uri="{FF2B5EF4-FFF2-40B4-BE49-F238E27FC236}">
                  <a16:creationId xmlns:a16="http://schemas.microsoft.com/office/drawing/2014/main" id="{AD9FC049-2F35-6332-21DA-C3058C65560C}"/>
                </a:ext>
              </a:extLst>
            </p:cNvPr>
            <p:cNvSpPr/>
            <p:nvPr/>
          </p:nvSpPr>
          <p:spPr>
            <a:xfrm>
              <a:off x="3276168" y="3689300"/>
              <a:ext cx="427646" cy="239384"/>
            </a:xfrm>
            <a:prstGeom prst="ellipse">
              <a:avLst/>
            </a:prstGeom>
            <a:solidFill>
              <a:schemeClr val="accent6">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33" name="그룹 1592">
              <a:extLst>
                <a:ext uri="{FF2B5EF4-FFF2-40B4-BE49-F238E27FC236}">
                  <a16:creationId xmlns:a16="http://schemas.microsoft.com/office/drawing/2014/main" id="{6AADF531-71A0-99C7-52CD-C666C9B9BE3E}"/>
                </a:ext>
              </a:extLst>
            </p:cNvPr>
            <p:cNvGrpSpPr/>
            <p:nvPr/>
          </p:nvGrpSpPr>
          <p:grpSpPr>
            <a:xfrm>
              <a:off x="3038297" y="2302155"/>
              <a:ext cx="922212" cy="1426397"/>
              <a:chOff x="3344523" y="3582359"/>
              <a:chExt cx="565997" cy="875435"/>
            </a:xfrm>
          </p:grpSpPr>
          <p:sp>
            <p:nvSpPr>
              <p:cNvPr id="34" name="자유형: 도형 1593">
                <a:extLst>
                  <a:ext uri="{FF2B5EF4-FFF2-40B4-BE49-F238E27FC236}">
                    <a16:creationId xmlns:a16="http://schemas.microsoft.com/office/drawing/2014/main" id="{07C8BE45-49C0-1D37-3F8B-9B82BB4927C7}"/>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6">
                  <a:lumMod val="75000"/>
                </a:schemeClr>
              </a:solidFill>
              <a:ln w="4851" cap="flat">
                <a:noFill/>
                <a:prstDash val="solid"/>
                <a:miter/>
              </a:ln>
            </p:spPr>
            <p:txBody>
              <a:bodyPr wrap="square" rtlCol="0" anchor="ctr">
                <a:noAutofit/>
              </a:bodyPr>
              <a:lstStyle/>
              <a:p>
                <a:endParaRPr lang="ko-KR" altLang="en-US"/>
              </a:p>
            </p:txBody>
          </p:sp>
          <p:sp>
            <p:nvSpPr>
              <p:cNvPr id="35" name="타원 1594">
                <a:extLst>
                  <a:ext uri="{FF2B5EF4-FFF2-40B4-BE49-F238E27FC236}">
                    <a16:creationId xmlns:a16="http://schemas.microsoft.com/office/drawing/2014/main" id="{EE425C5D-B1D2-694C-E4AD-BF8294C2775A}"/>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grpSp>
        <p:nvGrpSpPr>
          <p:cNvPr id="36" name="Group 66">
            <a:extLst>
              <a:ext uri="{FF2B5EF4-FFF2-40B4-BE49-F238E27FC236}">
                <a16:creationId xmlns:a16="http://schemas.microsoft.com/office/drawing/2014/main" id="{3CB23586-7022-C0B3-FB93-E0E2DA08167D}"/>
              </a:ext>
            </a:extLst>
          </p:cNvPr>
          <p:cNvGrpSpPr/>
          <p:nvPr/>
        </p:nvGrpSpPr>
        <p:grpSpPr>
          <a:xfrm>
            <a:off x="4270560" y="3391507"/>
            <a:ext cx="3989018" cy="2406216"/>
            <a:chOff x="2917225" y="4297131"/>
            <a:chExt cx="2118904" cy="2406216"/>
          </a:xfrm>
        </p:grpSpPr>
        <p:sp>
          <p:nvSpPr>
            <p:cNvPr id="37" name="TextBox 36">
              <a:extLst>
                <a:ext uri="{FF2B5EF4-FFF2-40B4-BE49-F238E27FC236}">
                  <a16:creationId xmlns:a16="http://schemas.microsoft.com/office/drawing/2014/main" id="{77A07E9B-6321-323B-2751-CFAE1528FC8A}"/>
                </a:ext>
              </a:extLst>
            </p:cNvPr>
            <p:cNvSpPr txBox="1"/>
            <p:nvPr/>
          </p:nvSpPr>
          <p:spPr>
            <a:xfrm>
              <a:off x="2917225" y="4887465"/>
              <a:ext cx="2118904" cy="1815882"/>
            </a:xfrm>
            <a:prstGeom prst="rect">
              <a:avLst/>
            </a:prstGeom>
            <a:noFill/>
          </p:spPr>
          <p:txBody>
            <a:bodyPr wrap="square" rtlCol="0">
              <a:spAutoFit/>
            </a:bodyPr>
            <a:lstStyle/>
            <a:p>
              <a:pPr lvl="0"/>
              <a:r>
                <a:rPr lang="en-HK" sz="2800" dirty="0">
                  <a:latin typeface="Montserrat" pitchFamily="2" charset="77"/>
                </a:rPr>
                <a:t>When </a:t>
              </a:r>
              <a:r>
                <a:rPr lang="en-HK" sz="2800" b="1" dirty="0">
                  <a:latin typeface="Montserrat" pitchFamily="2" charset="77"/>
                </a:rPr>
                <a:t>no menstrual cycle </a:t>
              </a:r>
              <a:r>
                <a:rPr lang="en-HK" sz="2800" dirty="0">
                  <a:latin typeface="Montserrat" pitchFamily="2" charset="77"/>
                </a:rPr>
                <a:t>has occurred for </a:t>
              </a:r>
              <a:r>
                <a:rPr lang="en-HK" sz="2800" b="1" dirty="0">
                  <a:latin typeface="Montserrat" pitchFamily="2" charset="77"/>
                </a:rPr>
                <a:t>12 consecutive months.</a:t>
              </a:r>
              <a:endParaRPr lang="en-US" sz="2800" dirty="0">
                <a:latin typeface="Montserrat" pitchFamily="2" charset="77"/>
              </a:endParaRPr>
            </a:p>
          </p:txBody>
        </p:sp>
        <p:sp>
          <p:nvSpPr>
            <p:cNvPr id="38" name="TextBox 37">
              <a:extLst>
                <a:ext uri="{FF2B5EF4-FFF2-40B4-BE49-F238E27FC236}">
                  <a16:creationId xmlns:a16="http://schemas.microsoft.com/office/drawing/2014/main" id="{F615ADB3-5149-463C-F60A-8590B84F2E53}"/>
                </a:ext>
              </a:extLst>
            </p:cNvPr>
            <p:cNvSpPr txBox="1"/>
            <p:nvPr/>
          </p:nvSpPr>
          <p:spPr>
            <a:xfrm>
              <a:off x="2944273" y="4297131"/>
              <a:ext cx="1901330" cy="584775"/>
            </a:xfrm>
            <a:prstGeom prst="rect">
              <a:avLst/>
            </a:prstGeom>
            <a:noFill/>
          </p:spPr>
          <p:txBody>
            <a:bodyPr wrap="square" rtlCol="0">
              <a:spAutoFit/>
            </a:bodyPr>
            <a:lstStyle/>
            <a:p>
              <a:pPr lvl="0" algn="ctr">
                <a:buNone/>
              </a:pPr>
              <a:r>
                <a:rPr lang="en-HK" sz="3200" b="1" dirty="0">
                  <a:solidFill>
                    <a:srgbClr val="15195D"/>
                  </a:solidFill>
                  <a:latin typeface="Montserrat" pitchFamily="2" charset="77"/>
                </a:rPr>
                <a:t>Menopause</a:t>
              </a:r>
              <a:endParaRPr lang="en-US" sz="3200" dirty="0">
                <a:solidFill>
                  <a:srgbClr val="15195D"/>
                </a:solidFill>
                <a:latin typeface="Montserrat" pitchFamily="2" charset="77"/>
              </a:endParaRPr>
            </a:p>
          </p:txBody>
        </p:sp>
      </p:grpSp>
      <p:grpSp>
        <p:nvGrpSpPr>
          <p:cNvPr id="39" name="Group 66">
            <a:extLst>
              <a:ext uri="{FF2B5EF4-FFF2-40B4-BE49-F238E27FC236}">
                <a16:creationId xmlns:a16="http://schemas.microsoft.com/office/drawing/2014/main" id="{EFB92932-F9A6-679C-0FBC-7E43E8D3F1ED}"/>
              </a:ext>
            </a:extLst>
          </p:cNvPr>
          <p:cNvGrpSpPr/>
          <p:nvPr/>
        </p:nvGrpSpPr>
        <p:grpSpPr>
          <a:xfrm>
            <a:off x="8361712" y="3428838"/>
            <a:ext cx="3737304" cy="1558258"/>
            <a:chOff x="2933274" y="4283314"/>
            <a:chExt cx="2002220" cy="1558258"/>
          </a:xfrm>
        </p:grpSpPr>
        <p:sp>
          <p:nvSpPr>
            <p:cNvPr id="40" name="TextBox 39">
              <a:extLst>
                <a:ext uri="{FF2B5EF4-FFF2-40B4-BE49-F238E27FC236}">
                  <a16:creationId xmlns:a16="http://schemas.microsoft.com/office/drawing/2014/main" id="{68BCE8FA-C53F-7254-35D0-5DDD9A719CC9}"/>
                </a:ext>
              </a:extLst>
            </p:cNvPr>
            <p:cNvSpPr txBox="1"/>
            <p:nvPr/>
          </p:nvSpPr>
          <p:spPr>
            <a:xfrm>
              <a:off x="2949577" y="4887465"/>
              <a:ext cx="1985917" cy="954107"/>
            </a:xfrm>
            <a:prstGeom prst="rect">
              <a:avLst/>
            </a:prstGeom>
            <a:noFill/>
          </p:spPr>
          <p:txBody>
            <a:bodyPr wrap="square" rtlCol="0">
              <a:spAutoFit/>
            </a:bodyPr>
            <a:lstStyle/>
            <a:p>
              <a:pPr lvl="0"/>
              <a:r>
                <a:rPr lang="en-HK" sz="2800" dirty="0">
                  <a:latin typeface="Montserrat" pitchFamily="2" charset="77"/>
                </a:rPr>
                <a:t>The phase </a:t>
              </a:r>
              <a:r>
                <a:rPr lang="en-HK" sz="2800" b="1" dirty="0">
                  <a:latin typeface="Montserrat" pitchFamily="2" charset="77"/>
                </a:rPr>
                <a:t>after menopause.</a:t>
              </a:r>
              <a:endParaRPr lang="en-US" sz="2800" dirty="0">
                <a:latin typeface="Montserrat" pitchFamily="2" charset="77"/>
              </a:endParaRPr>
            </a:p>
          </p:txBody>
        </p:sp>
        <p:sp>
          <p:nvSpPr>
            <p:cNvPr id="41" name="TextBox 40">
              <a:extLst>
                <a:ext uri="{FF2B5EF4-FFF2-40B4-BE49-F238E27FC236}">
                  <a16:creationId xmlns:a16="http://schemas.microsoft.com/office/drawing/2014/main" id="{8BFFF211-D068-BE16-DDE5-2355C2518B9E}"/>
                </a:ext>
              </a:extLst>
            </p:cNvPr>
            <p:cNvSpPr txBox="1"/>
            <p:nvPr/>
          </p:nvSpPr>
          <p:spPr>
            <a:xfrm>
              <a:off x="2933274" y="4283314"/>
              <a:ext cx="1985917" cy="584775"/>
            </a:xfrm>
            <a:prstGeom prst="rect">
              <a:avLst/>
            </a:prstGeom>
            <a:noFill/>
          </p:spPr>
          <p:txBody>
            <a:bodyPr wrap="square" rtlCol="0">
              <a:spAutoFit/>
            </a:bodyPr>
            <a:lstStyle/>
            <a:p>
              <a:pPr lvl="0">
                <a:buNone/>
              </a:pPr>
              <a:r>
                <a:rPr lang="en-HK" sz="3200" b="1" dirty="0" err="1">
                  <a:solidFill>
                    <a:srgbClr val="15195D"/>
                  </a:solidFill>
                  <a:latin typeface="Montserrat" pitchFamily="2" charset="77"/>
                </a:rPr>
                <a:t>Postmenopause</a:t>
              </a:r>
              <a:endParaRPr lang="en-US" sz="3200" dirty="0">
                <a:solidFill>
                  <a:srgbClr val="15195D"/>
                </a:solidFill>
                <a:latin typeface="Montserrat" pitchFamily="2" charset="77"/>
              </a:endParaRPr>
            </a:p>
          </p:txBody>
        </p:sp>
      </p:grpSp>
      <p:grpSp>
        <p:nvGrpSpPr>
          <p:cNvPr id="44" name="그룹 1559">
            <a:extLst>
              <a:ext uri="{FF2B5EF4-FFF2-40B4-BE49-F238E27FC236}">
                <a16:creationId xmlns:a16="http://schemas.microsoft.com/office/drawing/2014/main" id="{7862BB3F-1317-C07F-AF4D-030CB608DA63}"/>
              </a:ext>
            </a:extLst>
          </p:cNvPr>
          <p:cNvGrpSpPr/>
          <p:nvPr/>
        </p:nvGrpSpPr>
        <p:grpSpPr>
          <a:xfrm>
            <a:off x="10340979" y="2859755"/>
            <a:ext cx="1577433" cy="510010"/>
            <a:chOff x="4398475" y="3531642"/>
            <a:chExt cx="2219533" cy="609332"/>
          </a:xfrm>
        </p:grpSpPr>
        <p:sp>
          <p:nvSpPr>
            <p:cNvPr id="45" name="화살표: 갈매기형 수장 1560">
              <a:extLst>
                <a:ext uri="{FF2B5EF4-FFF2-40B4-BE49-F238E27FC236}">
                  <a16:creationId xmlns:a16="http://schemas.microsoft.com/office/drawing/2014/main" id="{109E531B-ED8D-EB82-1CD3-0067B6CE77A9}"/>
                </a:ext>
              </a:extLst>
            </p:cNvPr>
            <p:cNvSpPr/>
            <p:nvPr/>
          </p:nvSpPr>
          <p:spPr>
            <a:xfrm>
              <a:off x="4398475" y="3531642"/>
              <a:ext cx="2219533" cy="609332"/>
            </a:xfrm>
            <a:prstGeom prst="chevron">
              <a:avLst/>
            </a:prstGeom>
            <a:solidFill>
              <a:schemeClr val="bg1">
                <a:lumMod val="65000"/>
              </a:schemeClr>
            </a:solidFill>
            <a:ln w="41275">
              <a:noFill/>
            </a:ln>
            <a:effectLst>
              <a:outerShdw blurRad="38100" dist="25400" dir="2700000" algn="tl" rotWithShape="0">
                <a:prstClr val="black">
                  <a:alpha val="35000"/>
                </a:prstClr>
              </a:outerShdw>
            </a:effectLst>
            <a:scene3d>
              <a:camera prst="perspectiveRelaxedModerately">
                <a:rot lat="18600000" lon="0" rev="0"/>
              </a:camera>
              <a:lightRig rig="threePt" dir="t"/>
            </a:scene3d>
            <a:sp3d extrusionH="38100">
              <a:bevelT w="12700" h="12700"/>
              <a:extrusionClr>
                <a:schemeClr val="bg1">
                  <a:lumMod val="5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46" name="화살표: 갈매기형 수장 1561">
              <a:extLst>
                <a:ext uri="{FF2B5EF4-FFF2-40B4-BE49-F238E27FC236}">
                  <a16:creationId xmlns:a16="http://schemas.microsoft.com/office/drawing/2014/main" id="{5C5B37D9-E713-90C2-CFCA-E259C302B9B6}"/>
                </a:ext>
              </a:extLst>
            </p:cNvPr>
            <p:cNvSpPr/>
            <p:nvPr/>
          </p:nvSpPr>
          <p:spPr>
            <a:xfrm>
              <a:off x="4531104" y="3588716"/>
              <a:ext cx="1998195" cy="495184"/>
            </a:xfrm>
            <a:prstGeom prst="chevron">
              <a:avLst/>
            </a:prstGeom>
            <a:solidFill>
              <a:schemeClr val="tx1">
                <a:lumMod val="95000"/>
                <a:lumOff val="5000"/>
              </a:schemeClr>
            </a:solidFill>
            <a:ln w="41275">
              <a:noFill/>
            </a:ln>
            <a:effectLst/>
            <a:scene3d>
              <a:camera prst="perspectiveRelaxedModerately">
                <a:rot lat="1860000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cxnSp>
          <p:nvCxnSpPr>
            <p:cNvPr id="47" name="직선 연결선 1562">
              <a:extLst>
                <a:ext uri="{FF2B5EF4-FFF2-40B4-BE49-F238E27FC236}">
                  <a16:creationId xmlns:a16="http://schemas.microsoft.com/office/drawing/2014/main" id="{82C38C98-E766-D39B-FCBF-17CE077EA332}"/>
                </a:ext>
              </a:extLst>
            </p:cNvPr>
            <p:cNvCxnSpPr>
              <a:cxnSpLocks/>
            </p:cNvCxnSpPr>
            <p:nvPr/>
          </p:nvCxnSpPr>
          <p:spPr>
            <a:xfrm>
              <a:off x="4825297" y="3831194"/>
              <a:ext cx="1612000" cy="0"/>
            </a:xfrm>
            <a:prstGeom prst="line">
              <a:avLst/>
            </a:prstGeom>
            <a:ln w="3175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F997AC82-56C2-F1B4-0693-2E3E46AFE2E1}"/>
              </a:ext>
            </a:extLst>
          </p:cNvPr>
          <p:cNvSpPr txBox="1"/>
          <p:nvPr/>
        </p:nvSpPr>
        <p:spPr>
          <a:xfrm>
            <a:off x="5226024" y="1368929"/>
            <a:ext cx="1646262" cy="461665"/>
          </a:xfrm>
          <a:prstGeom prst="rect">
            <a:avLst/>
          </a:prstGeom>
          <a:noFill/>
        </p:spPr>
        <p:txBody>
          <a:bodyPr wrap="square" rtlCol="0">
            <a:spAutoFit/>
          </a:bodyPr>
          <a:lstStyle/>
          <a:p>
            <a:pPr algn="ctr"/>
            <a:r>
              <a:rPr lang="en-US" altLang="ko-KR" sz="2400" b="1" dirty="0">
                <a:solidFill>
                  <a:srgbClr val="EA7131"/>
                </a:solidFill>
                <a:latin typeface="Montserrat" pitchFamily="2" charset="77"/>
              </a:rPr>
              <a:t>~45 - 55</a:t>
            </a:r>
            <a:endParaRPr lang="ko-KR" altLang="en-US" sz="2400" b="1" dirty="0">
              <a:solidFill>
                <a:srgbClr val="EA7131"/>
              </a:solidFill>
              <a:latin typeface="Montserrat" pitchFamily="2" charset="77"/>
            </a:endParaRPr>
          </a:p>
        </p:txBody>
      </p:sp>
      <p:sp>
        <p:nvSpPr>
          <p:cNvPr id="49" name="TextBox 48">
            <a:extLst>
              <a:ext uri="{FF2B5EF4-FFF2-40B4-BE49-F238E27FC236}">
                <a16:creationId xmlns:a16="http://schemas.microsoft.com/office/drawing/2014/main" id="{335DA2D1-79CD-8071-36A2-DB244DA32B57}"/>
              </a:ext>
            </a:extLst>
          </p:cNvPr>
          <p:cNvSpPr txBox="1"/>
          <p:nvPr/>
        </p:nvSpPr>
        <p:spPr>
          <a:xfrm>
            <a:off x="9066288" y="1363484"/>
            <a:ext cx="1646262" cy="461665"/>
          </a:xfrm>
          <a:prstGeom prst="rect">
            <a:avLst/>
          </a:prstGeom>
          <a:noFill/>
        </p:spPr>
        <p:txBody>
          <a:bodyPr wrap="square" rtlCol="0">
            <a:spAutoFit/>
          </a:bodyPr>
          <a:lstStyle/>
          <a:p>
            <a:pPr algn="ctr"/>
            <a:r>
              <a:rPr lang="en-US" altLang="ko-KR" sz="2400" b="1" dirty="0">
                <a:solidFill>
                  <a:schemeClr val="accent6">
                    <a:lumMod val="50000"/>
                  </a:schemeClr>
                </a:solidFill>
                <a:latin typeface="Montserrat" pitchFamily="2" charset="77"/>
              </a:rPr>
              <a:t>~55+</a:t>
            </a:r>
            <a:endParaRPr lang="ko-KR" altLang="en-US" sz="2400" b="1" dirty="0">
              <a:solidFill>
                <a:schemeClr val="accent6">
                  <a:lumMod val="50000"/>
                </a:schemeClr>
              </a:solidFill>
              <a:latin typeface="Montserrat" pitchFamily="2" charset="77"/>
            </a:endParaRPr>
          </a:p>
        </p:txBody>
      </p:sp>
      <p:sp>
        <p:nvSpPr>
          <p:cNvPr id="51" name="TextBox 50">
            <a:extLst>
              <a:ext uri="{FF2B5EF4-FFF2-40B4-BE49-F238E27FC236}">
                <a16:creationId xmlns:a16="http://schemas.microsoft.com/office/drawing/2014/main" id="{E6EA5A75-C3CE-7A41-3E46-F9CB4342EA19}"/>
              </a:ext>
            </a:extLst>
          </p:cNvPr>
          <p:cNvSpPr txBox="1"/>
          <p:nvPr/>
        </p:nvSpPr>
        <p:spPr>
          <a:xfrm>
            <a:off x="5226024" y="2104131"/>
            <a:ext cx="1646262" cy="461665"/>
          </a:xfrm>
          <a:prstGeom prst="rect">
            <a:avLst/>
          </a:prstGeom>
          <a:noFill/>
        </p:spPr>
        <p:txBody>
          <a:bodyPr wrap="square" rtlCol="0">
            <a:spAutoFit/>
          </a:bodyPr>
          <a:lstStyle/>
          <a:p>
            <a:pPr algn="ctr"/>
            <a:r>
              <a:rPr lang="en-US" altLang="ko-KR" sz="2400" b="1" dirty="0">
                <a:solidFill>
                  <a:srgbClr val="EA7131"/>
                </a:solidFill>
                <a:latin typeface="Montserrat" pitchFamily="2" charset="77"/>
              </a:rPr>
              <a:t>~51</a:t>
            </a:r>
            <a:endParaRPr lang="ko-KR" altLang="en-US" sz="2400" b="1" dirty="0">
              <a:solidFill>
                <a:srgbClr val="EA7131"/>
              </a:solidFill>
              <a:latin typeface="Montserrat" pitchFamily="2" charset="77"/>
            </a:endParaRPr>
          </a:p>
        </p:txBody>
      </p:sp>
      <p:sp>
        <p:nvSpPr>
          <p:cNvPr id="52" name="TextBox 51">
            <a:extLst>
              <a:ext uri="{FF2B5EF4-FFF2-40B4-BE49-F238E27FC236}">
                <a16:creationId xmlns:a16="http://schemas.microsoft.com/office/drawing/2014/main" id="{FC5A07A9-44D5-BCE3-A5C7-737FA6C58C1B}"/>
              </a:ext>
            </a:extLst>
          </p:cNvPr>
          <p:cNvSpPr txBox="1"/>
          <p:nvPr/>
        </p:nvSpPr>
        <p:spPr>
          <a:xfrm>
            <a:off x="9084557" y="2135127"/>
            <a:ext cx="1646262" cy="461665"/>
          </a:xfrm>
          <a:prstGeom prst="rect">
            <a:avLst/>
          </a:prstGeom>
          <a:noFill/>
        </p:spPr>
        <p:txBody>
          <a:bodyPr wrap="square" rtlCol="0">
            <a:spAutoFit/>
          </a:bodyPr>
          <a:lstStyle/>
          <a:p>
            <a:pPr algn="ctr"/>
            <a:r>
              <a:rPr lang="en-US" altLang="ko-KR" sz="2400" b="1" dirty="0">
                <a:solidFill>
                  <a:schemeClr val="accent6">
                    <a:lumMod val="50000"/>
                  </a:schemeClr>
                </a:solidFill>
                <a:latin typeface="Montserrat" pitchFamily="2" charset="77"/>
              </a:rPr>
              <a:t>~51</a:t>
            </a:r>
            <a:endParaRPr lang="ko-KR" altLang="en-US" sz="2400" b="1" dirty="0">
              <a:solidFill>
                <a:schemeClr val="accent6">
                  <a:lumMod val="50000"/>
                </a:schemeClr>
              </a:solidFill>
              <a:latin typeface="Montserrat" pitchFamily="2" charset="77"/>
            </a:endParaRPr>
          </a:p>
        </p:txBody>
      </p:sp>
    </p:spTree>
    <p:extLst>
      <p:ext uri="{BB962C8B-B14F-4D97-AF65-F5344CB8AC3E}">
        <p14:creationId xmlns:p14="http://schemas.microsoft.com/office/powerpoint/2010/main" val="1742147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79FF85-657A-D221-4FEB-202663A0740F}"/>
              </a:ext>
            </a:extLst>
          </p:cNvPr>
          <p:cNvSpPr>
            <a:spLocks noGrp="1"/>
          </p:cNvSpPr>
          <p:nvPr>
            <p:ph type="body" sz="quarter" idx="13"/>
          </p:nvPr>
        </p:nvSpPr>
        <p:spPr>
          <a:xfrm>
            <a:off x="742950" y="1630340"/>
            <a:ext cx="10644378" cy="5107739"/>
          </a:xfrm>
        </p:spPr>
        <p:txBody>
          <a:bodyPr/>
          <a:lstStyle/>
          <a:p>
            <a:pPr marL="0" indent="0">
              <a:lnSpc>
                <a:spcPct val="100000"/>
              </a:lnSpc>
              <a:buNone/>
            </a:pPr>
            <a:r>
              <a:rPr lang="en-HK" b="1" dirty="0"/>
              <a:t>Duration:</a:t>
            </a:r>
            <a:r>
              <a:rPr lang="en-HK" dirty="0"/>
              <a:t> Typically 4–10 years.</a:t>
            </a:r>
          </a:p>
          <a:p>
            <a:pPr marL="0" indent="0">
              <a:lnSpc>
                <a:spcPct val="100000"/>
              </a:lnSpc>
              <a:buNone/>
            </a:pPr>
            <a:endParaRPr lang="en-HK" sz="2000" b="1" dirty="0"/>
          </a:p>
          <a:p>
            <a:pPr marL="0" indent="0">
              <a:lnSpc>
                <a:spcPct val="100000"/>
              </a:lnSpc>
              <a:buNone/>
            </a:pPr>
            <a:r>
              <a:rPr lang="en-HK" b="1" dirty="0"/>
              <a:t>Key Changes</a:t>
            </a:r>
            <a:endParaRPr lang="en-HK" dirty="0"/>
          </a:p>
          <a:p>
            <a:pPr marL="0" indent="0">
              <a:lnSpc>
                <a:spcPct val="100000"/>
              </a:lnSpc>
              <a:buNone/>
            </a:pPr>
            <a:r>
              <a:rPr lang="en-HK" dirty="0"/>
              <a:t>Hormonal fluctuations begin; periods become less regular.</a:t>
            </a:r>
          </a:p>
          <a:p>
            <a:pPr marL="0" indent="0">
              <a:lnSpc>
                <a:spcPct val="100000"/>
              </a:lnSpc>
              <a:buNone/>
            </a:pPr>
            <a:endParaRPr lang="en-HK" sz="2000" b="1" dirty="0"/>
          </a:p>
          <a:p>
            <a:pPr marL="0" indent="0">
              <a:lnSpc>
                <a:spcPct val="100000"/>
              </a:lnSpc>
              <a:buNone/>
            </a:pPr>
            <a:r>
              <a:rPr lang="en-HK" b="1" dirty="0"/>
              <a:t>Common Symptoms:</a:t>
            </a:r>
            <a:endParaRPr lang="en-HK" dirty="0"/>
          </a:p>
          <a:p>
            <a:pPr marL="901700" lvl="1" indent="-444500">
              <a:lnSpc>
                <a:spcPct val="100000"/>
              </a:lnSpc>
              <a:buBlip>
                <a:blip r:embed="rId3"/>
              </a:buBlip>
            </a:pPr>
            <a:r>
              <a:rPr lang="en-HK" sz="2800" dirty="0"/>
              <a:t>Hot flushes and night sweats.</a:t>
            </a:r>
          </a:p>
          <a:p>
            <a:pPr marL="901700" lvl="1" indent="-444500">
              <a:lnSpc>
                <a:spcPct val="100000"/>
              </a:lnSpc>
              <a:buBlip>
                <a:blip r:embed="rId3"/>
              </a:buBlip>
            </a:pPr>
            <a:r>
              <a:rPr lang="en-HK" sz="2800" dirty="0"/>
              <a:t>Mood changes and anxiety.</a:t>
            </a:r>
          </a:p>
          <a:p>
            <a:pPr marL="901700" lvl="1" indent="-444500">
              <a:lnSpc>
                <a:spcPct val="100000"/>
              </a:lnSpc>
              <a:buBlip>
                <a:blip r:embed="rId3"/>
              </a:buBlip>
            </a:pPr>
            <a:r>
              <a:rPr lang="en-HK" sz="2800" dirty="0"/>
              <a:t>Fatigue and sleep disturbances.</a:t>
            </a:r>
          </a:p>
          <a:p>
            <a:pPr marL="901700" lvl="1" indent="-444500">
              <a:lnSpc>
                <a:spcPct val="100000"/>
              </a:lnSpc>
              <a:buBlip>
                <a:blip r:embed="rId3"/>
              </a:buBlip>
            </a:pPr>
            <a:r>
              <a:rPr lang="en-HK" sz="2800" dirty="0"/>
              <a:t>Weight gain and metabolism changes.</a:t>
            </a:r>
          </a:p>
          <a:p>
            <a:pPr>
              <a:lnSpc>
                <a:spcPct val="100000"/>
              </a:lnSpc>
            </a:pPr>
            <a:endParaRPr lang="en-GB" dirty="0"/>
          </a:p>
        </p:txBody>
      </p:sp>
      <p:sp>
        <p:nvSpPr>
          <p:cNvPr id="2" name="Text Placeholder 1">
            <a:extLst>
              <a:ext uri="{FF2B5EF4-FFF2-40B4-BE49-F238E27FC236}">
                <a16:creationId xmlns:a16="http://schemas.microsoft.com/office/drawing/2014/main" id="{6BA15CB6-8B7B-97FA-6842-3D0B8396E645}"/>
              </a:ext>
            </a:extLst>
          </p:cNvPr>
          <p:cNvSpPr>
            <a:spLocks noGrp="1"/>
          </p:cNvSpPr>
          <p:nvPr>
            <p:ph type="body" sz="quarter" idx="14"/>
          </p:nvPr>
        </p:nvSpPr>
        <p:spPr>
          <a:xfrm>
            <a:off x="742950" y="624923"/>
            <a:ext cx="11015663" cy="742950"/>
          </a:xfrm>
        </p:spPr>
        <p:txBody>
          <a:bodyPr/>
          <a:lstStyle/>
          <a:p>
            <a:r>
              <a:rPr lang="en-HK" b="1" dirty="0"/>
              <a:t>Perimenopause (Late 30’s to Mid-40s)</a:t>
            </a:r>
          </a:p>
        </p:txBody>
      </p:sp>
    </p:spTree>
    <p:extLst>
      <p:ext uri="{BB962C8B-B14F-4D97-AF65-F5344CB8AC3E}">
        <p14:creationId xmlns:p14="http://schemas.microsoft.com/office/powerpoint/2010/main" val="3401326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29EFE8-16CC-6B52-DD13-68E56C43940E}"/>
              </a:ext>
            </a:extLst>
          </p:cNvPr>
          <p:cNvSpPr>
            <a:spLocks noGrp="1"/>
          </p:cNvSpPr>
          <p:nvPr>
            <p:ph type="body" sz="quarter" idx="14"/>
          </p:nvPr>
        </p:nvSpPr>
        <p:spPr>
          <a:xfrm>
            <a:off x="742950" y="624923"/>
            <a:ext cx="10058400" cy="742950"/>
          </a:xfrm>
        </p:spPr>
        <p:txBody>
          <a:bodyPr/>
          <a:lstStyle/>
          <a:p>
            <a:r>
              <a:rPr lang="en-HK" b="1" dirty="0"/>
              <a:t>Menopause (Mid-40s to Mid-50s)</a:t>
            </a:r>
          </a:p>
          <a:p>
            <a:endParaRPr lang="en-GB" dirty="0"/>
          </a:p>
        </p:txBody>
      </p:sp>
      <p:sp>
        <p:nvSpPr>
          <p:cNvPr id="3" name="Text Placeholder 2">
            <a:extLst>
              <a:ext uri="{FF2B5EF4-FFF2-40B4-BE49-F238E27FC236}">
                <a16:creationId xmlns:a16="http://schemas.microsoft.com/office/drawing/2014/main" id="{720CBB00-A780-EAA1-A777-1D3CF655763C}"/>
              </a:ext>
            </a:extLst>
          </p:cNvPr>
          <p:cNvSpPr>
            <a:spLocks noGrp="1"/>
          </p:cNvSpPr>
          <p:nvPr>
            <p:ph type="body" sz="quarter" idx="13"/>
          </p:nvPr>
        </p:nvSpPr>
        <p:spPr>
          <a:xfrm>
            <a:off x="742950" y="1750260"/>
            <a:ext cx="10644378" cy="4936289"/>
          </a:xfrm>
        </p:spPr>
        <p:txBody>
          <a:bodyPr/>
          <a:lstStyle/>
          <a:p>
            <a:pPr marL="0" indent="0">
              <a:lnSpc>
                <a:spcPct val="100000"/>
              </a:lnSpc>
              <a:buNone/>
            </a:pPr>
            <a:r>
              <a:rPr lang="en-HK" sz="3200" b="1" dirty="0"/>
              <a:t>Definition:</a:t>
            </a:r>
            <a:r>
              <a:rPr lang="en-HK" sz="3200" dirty="0"/>
              <a:t> The natural end of reproductive years, defined as 12 consecutive months without a period.</a:t>
            </a:r>
          </a:p>
          <a:p>
            <a:pPr marL="0" indent="0">
              <a:lnSpc>
                <a:spcPct val="100000"/>
              </a:lnSpc>
              <a:buNone/>
            </a:pPr>
            <a:endParaRPr lang="en-HK" sz="3200" b="1" dirty="0"/>
          </a:p>
          <a:p>
            <a:pPr marL="0" indent="0">
              <a:lnSpc>
                <a:spcPct val="100000"/>
              </a:lnSpc>
              <a:buNone/>
            </a:pPr>
            <a:r>
              <a:rPr lang="en-HK" sz="3200" b="1" dirty="0"/>
              <a:t>Key Changes:</a:t>
            </a:r>
            <a:r>
              <a:rPr lang="en-HK" sz="3200" dirty="0"/>
              <a:t> </a:t>
            </a:r>
          </a:p>
          <a:p>
            <a:pPr marL="0" indent="0">
              <a:lnSpc>
                <a:spcPct val="100000"/>
              </a:lnSpc>
              <a:buNone/>
            </a:pPr>
            <a:r>
              <a:rPr lang="en-HK" sz="3200" dirty="0"/>
              <a:t>Oestrogen levels drop significantly.</a:t>
            </a:r>
          </a:p>
          <a:p>
            <a:pPr marL="0" indent="0">
              <a:lnSpc>
                <a:spcPct val="100000"/>
              </a:lnSpc>
              <a:buNone/>
            </a:pPr>
            <a:endParaRPr lang="en-HK" sz="3200" b="1" dirty="0"/>
          </a:p>
          <a:p>
            <a:pPr marL="0" indent="0">
              <a:lnSpc>
                <a:spcPct val="100000"/>
              </a:lnSpc>
              <a:buNone/>
            </a:pPr>
            <a:endParaRPr lang="en-GB" sz="3200" dirty="0"/>
          </a:p>
        </p:txBody>
      </p:sp>
    </p:spTree>
    <p:extLst>
      <p:ext uri="{BB962C8B-B14F-4D97-AF65-F5344CB8AC3E}">
        <p14:creationId xmlns:p14="http://schemas.microsoft.com/office/powerpoint/2010/main" val="195218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7D60-BDE0-6223-5AB4-576CF44B0D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CB15E7-B5E0-2025-A656-5B3546B54AA6}"/>
              </a:ext>
            </a:extLst>
          </p:cNvPr>
          <p:cNvSpPr>
            <a:spLocks noGrp="1"/>
          </p:cNvSpPr>
          <p:nvPr>
            <p:ph type="body" sz="quarter" idx="14"/>
          </p:nvPr>
        </p:nvSpPr>
        <p:spPr>
          <a:xfrm>
            <a:off x="742950" y="624923"/>
            <a:ext cx="10058400" cy="742950"/>
          </a:xfrm>
        </p:spPr>
        <p:txBody>
          <a:bodyPr/>
          <a:lstStyle/>
          <a:p>
            <a:r>
              <a:rPr lang="en-HK" b="1" dirty="0"/>
              <a:t>Menopause (Mid-40s to Mid-50s)</a:t>
            </a:r>
          </a:p>
          <a:p>
            <a:endParaRPr lang="en-GB" dirty="0"/>
          </a:p>
        </p:txBody>
      </p:sp>
      <p:sp>
        <p:nvSpPr>
          <p:cNvPr id="3" name="Text Placeholder 2">
            <a:extLst>
              <a:ext uri="{FF2B5EF4-FFF2-40B4-BE49-F238E27FC236}">
                <a16:creationId xmlns:a16="http://schemas.microsoft.com/office/drawing/2014/main" id="{83DB80E6-B346-1E34-6754-AD6224EDFC82}"/>
              </a:ext>
            </a:extLst>
          </p:cNvPr>
          <p:cNvSpPr>
            <a:spLocks noGrp="1"/>
          </p:cNvSpPr>
          <p:nvPr>
            <p:ph type="body" sz="quarter" idx="13"/>
          </p:nvPr>
        </p:nvSpPr>
        <p:spPr>
          <a:xfrm>
            <a:off x="742950" y="1750260"/>
            <a:ext cx="10644378" cy="4936289"/>
          </a:xfrm>
        </p:spPr>
        <p:txBody>
          <a:bodyPr/>
          <a:lstStyle/>
          <a:p>
            <a:pPr marL="0" indent="0">
              <a:lnSpc>
                <a:spcPct val="100000"/>
              </a:lnSpc>
              <a:buNone/>
            </a:pPr>
            <a:r>
              <a:rPr lang="en-HK" sz="3200" b="1" dirty="0"/>
              <a:t>Common Symptoms:</a:t>
            </a:r>
            <a:endParaRPr lang="en-HK" sz="3200" dirty="0"/>
          </a:p>
          <a:p>
            <a:pPr marL="901700" lvl="1" indent="-444500">
              <a:lnSpc>
                <a:spcPct val="100000"/>
              </a:lnSpc>
              <a:buBlip>
                <a:blip r:embed="rId2"/>
              </a:buBlip>
            </a:pPr>
            <a:r>
              <a:rPr lang="en-HK" sz="3200" dirty="0"/>
              <a:t>Continued hot flushes and night sweats.</a:t>
            </a:r>
          </a:p>
          <a:p>
            <a:pPr marL="901700" lvl="1" indent="-444500">
              <a:lnSpc>
                <a:spcPct val="100000"/>
              </a:lnSpc>
              <a:buBlip>
                <a:blip r:embed="rId2"/>
              </a:buBlip>
            </a:pPr>
            <a:r>
              <a:rPr lang="en-HK" sz="3200" dirty="0"/>
              <a:t>Cognitive changes and brain fog.</a:t>
            </a:r>
          </a:p>
          <a:p>
            <a:pPr marL="901700" lvl="1" indent="-444500">
              <a:lnSpc>
                <a:spcPct val="100000"/>
              </a:lnSpc>
              <a:buBlip>
                <a:blip r:embed="rId2"/>
              </a:buBlip>
            </a:pPr>
            <a:r>
              <a:rPr lang="en-HK" sz="3200" dirty="0"/>
              <a:t>Increased risk of bone density loss.</a:t>
            </a:r>
          </a:p>
          <a:p>
            <a:pPr marL="901700" lvl="1" indent="-444500">
              <a:lnSpc>
                <a:spcPct val="100000"/>
              </a:lnSpc>
              <a:buBlip>
                <a:blip r:embed="rId2"/>
              </a:buBlip>
            </a:pPr>
            <a:r>
              <a:rPr lang="en-HK" sz="3200" dirty="0"/>
              <a:t>Changes in skin and hair texture.</a:t>
            </a:r>
          </a:p>
          <a:p>
            <a:pPr marL="0" indent="0">
              <a:lnSpc>
                <a:spcPct val="100000"/>
              </a:lnSpc>
              <a:buNone/>
            </a:pPr>
            <a:endParaRPr lang="en-GB" sz="3200" dirty="0"/>
          </a:p>
        </p:txBody>
      </p:sp>
    </p:spTree>
    <p:extLst>
      <p:ext uri="{BB962C8B-B14F-4D97-AF65-F5344CB8AC3E}">
        <p14:creationId xmlns:p14="http://schemas.microsoft.com/office/powerpoint/2010/main" val="2175709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8DAD0D-BDBF-603F-E641-DCA5D53ECEEA}"/>
              </a:ext>
            </a:extLst>
          </p:cNvPr>
          <p:cNvSpPr>
            <a:spLocks noGrp="1"/>
          </p:cNvSpPr>
          <p:nvPr>
            <p:ph type="body" sz="quarter" idx="13"/>
          </p:nvPr>
        </p:nvSpPr>
        <p:spPr/>
        <p:txBody>
          <a:bodyPr/>
          <a:lstStyle/>
          <a:p>
            <a:pPr marL="0" indent="0">
              <a:lnSpc>
                <a:spcPct val="100000"/>
              </a:lnSpc>
              <a:buNone/>
            </a:pPr>
            <a:r>
              <a:rPr lang="en-HK" sz="3200" b="1" dirty="0"/>
              <a:t>Key Changes:</a:t>
            </a:r>
            <a:r>
              <a:rPr lang="en-HK" sz="3200" dirty="0"/>
              <a:t> Hormonal levels stabilise at lower levels.</a:t>
            </a:r>
          </a:p>
          <a:p>
            <a:pPr marL="0" indent="0">
              <a:lnSpc>
                <a:spcPct val="100000"/>
              </a:lnSpc>
              <a:buNone/>
            </a:pPr>
            <a:endParaRPr lang="en-HK" sz="3200" b="1" dirty="0"/>
          </a:p>
          <a:p>
            <a:pPr marL="0" indent="0">
              <a:lnSpc>
                <a:spcPct val="100000"/>
              </a:lnSpc>
              <a:buNone/>
            </a:pPr>
            <a:r>
              <a:rPr lang="en-HK" sz="3200" b="1" dirty="0"/>
              <a:t>Common Symptoms:</a:t>
            </a:r>
            <a:endParaRPr lang="en-HK" sz="3200" dirty="0"/>
          </a:p>
          <a:p>
            <a:pPr marL="901700" lvl="1" indent="-444500">
              <a:lnSpc>
                <a:spcPct val="100000"/>
              </a:lnSpc>
              <a:buBlip>
                <a:blip r:embed="rId2"/>
              </a:buBlip>
            </a:pPr>
            <a:r>
              <a:rPr lang="en-HK" sz="3200" dirty="0"/>
              <a:t>Symptoms may persist but often lessen in severity.</a:t>
            </a:r>
          </a:p>
          <a:p>
            <a:pPr marL="901700" lvl="1" indent="-444500">
              <a:lnSpc>
                <a:spcPct val="100000"/>
              </a:lnSpc>
              <a:buBlip>
                <a:blip r:embed="rId2"/>
              </a:buBlip>
            </a:pPr>
            <a:r>
              <a:rPr lang="en-HK" sz="3200" dirty="0"/>
              <a:t>Increased risk of osteoporosis, heart disease, and urinary tract issues.</a:t>
            </a:r>
          </a:p>
        </p:txBody>
      </p:sp>
      <p:sp>
        <p:nvSpPr>
          <p:cNvPr id="2" name="Text Placeholder 1">
            <a:extLst>
              <a:ext uri="{FF2B5EF4-FFF2-40B4-BE49-F238E27FC236}">
                <a16:creationId xmlns:a16="http://schemas.microsoft.com/office/drawing/2014/main" id="{A0C0AE5B-F52B-A5EA-40B3-0EBE56D34441}"/>
              </a:ext>
            </a:extLst>
          </p:cNvPr>
          <p:cNvSpPr>
            <a:spLocks noGrp="1"/>
          </p:cNvSpPr>
          <p:nvPr>
            <p:ph type="body" sz="quarter" idx="14"/>
          </p:nvPr>
        </p:nvSpPr>
        <p:spPr>
          <a:xfrm>
            <a:off x="742950" y="624923"/>
            <a:ext cx="10458450" cy="742950"/>
          </a:xfrm>
        </p:spPr>
        <p:txBody>
          <a:bodyPr/>
          <a:lstStyle/>
          <a:p>
            <a:r>
              <a:rPr lang="en-HK" b="1" dirty="0" err="1"/>
              <a:t>Postmenopause</a:t>
            </a:r>
            <a:r>
              <a:rPr lang="en-HK" b="1" dirty="0"/>
              <a:t> (Mid-50s and Beyond)</a:t>
            </a:r>
          </a:p>
          <a:p>
            <a:endParaRPr lang="en-GB" dirty="0"/>
          </a:p>
        </p:txBody>
      </p:sp>
    </p:spTree>
    <p:extLst>
      <p:ext uri="{BB962C8B-B14F-4D97-AF65-F5344CB8AC3E}">
        <p14:creationId xmlns:p14="http://schemas.microsoft.com/office/powerpoint/2010/main" val="1577929172"/>
      </p:ext>
    </p:extLst>
  </p:cSld>
  <p:clrMapOvr>
    <a:masterClrMapping/>
  </p:clrMapOvr>
</p:sld>
</file>

<file path=ppt/theme/theme1.xml><?xml version="1.0" encoding="utf-8"?>
<a:theme xmlns:a="http://schemas.openxmlformats.org/drawingml/2006/main" name="P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D" id="{834CD58F-69CF-024C-A907-08E67EAB35EB}" vid="{2651FBC5-EDEC-504E-9148-AB3C6E664E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PD</Template>
  <TotalTime>1765</TotalTime>
  <Words>2598</Words>
  <Application>Microsoft Macintosh PowerPoint</Application>
  <PresentationFormat>Widescreen</PresentationFormat>
  <Paragraphs>371</Paragraphs>
  <Slides>44</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Aptos</vt:lpstr>
      <vt:lpstr>Arial</vt:lpstr>
      <vt:lpstr>Bradley Hand ITC</vt:lpstr>
      <vt:lpstr>Montserrat</vt:lpstr>
      <vt:lpstr>PD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Davies</dc:creator>
  <cp:lastModifiedBy>Gina Davies</cp:lastModifiedBy>
  <cp:revision>306</cp:revision>
  <dcterms:created xsi:type="dcterms:W3CDTF">2024-11-04T11:58:24Z</dcterms:created>
  <dcterms:modified xsi:type="dcterms:W3CDTF">2025-01-27T08:35:44Z</dcterms:modified>
</cp:coreProperties>
</file>