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6"/>
  </p:notesMasterIdLst>
  <p:sldIdLst>
    <p:sldId id="257" r:id="rId2"/>
    <p:sldId id="294" r:id="rId3"/>
    <p:sldId id="306" r:id="rId4"/>
    <p:sldId id="316" r:id="rId5"/>
    <p:sldId id="310" r:id="rId6"/>
    <p:sldId id="317" r:id="rId7"/>
    <p:sldId id="311" r:id="rId8"/>
    <p:sldId id="318" r:id="rId9"/>
    <p:sldId id="319" r:id="rId10"/>
    <p:sldId id="322" r:id="rId11"/>
    <p:sldId id="328" r:id="rId12"/>
    <p:sldId id="323" r:id="rId13"/>
    <p:sldId id="338" r:id="rId14"/>
    <p:sldId id="324" r:id="rId15"/>
    <p:sldId id="325" r:id="rId16"/>
    <p:sldId id="340" r:id="rId17"/>
    <p:sldId id="321" r:id="rId18"/>
    <p:sldId id="320" r:id="rId19"/>
    <p:sldId id="326" r:id="rId20"/>
    <p:sldId id="327" r:id="rId21"/>
    <p:sldId id="330" r:id="rId22"/>
    <p:sldId id="312" r:id="rId23"/>
    <p:sldId id="329" r:id="rId24"/>
    <p:sldId id="334" r:id="rId25"/>
    <p:sldId id="335" r:id="rId26"/>
    <p:sldId id="331" r:id="rId27"/>
    <p:sldId id="313" r:id="rId28"/>
    <p:sldId id="336" r:id="rId29"/>
    <p:sldId id="333" r:id="rId30"/>
    <p:sldId id="314" r:id="rId31"/>
    <p:sldId id="308" r:id="rId32"/>
    <p:sldId id="337" r:id="rId33"/>
    <p:sldId id="307" r:id="rId34"/>
    <p:sldId id="29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195D"/>
    <a:srgbClr val="C3A48C"/>
    <a:srgbClr val="7C1B3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95"/>
    <p:restoredTop sz="82612"/>
  </p:normalViewPr>
  <p:slideViewPr>
    <p:cSldViewPr snapToGrid="0">
      <p:cViewPr varScale="1">
        <p:scale>
          <a:sx n="74" d="100"/>
          <a:sy n="74" d="100"/>
        </p:scale>
        <p:origin x="184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BD65A7-F47D-4444-9DE8-BF220C13AA4C}" type="doc">
      <dgm:prSet loTypeId="urn:microsoft.com/office/officeart/2005/8/layout/cycle5" loCatId="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502EA15-E439-AF4C-93B7-052756DA21BF}">
      <dgm:prSet phldrT="[Text]"/>
      <dgm:spPr/>
      <dgm:t>
        <a:bodyPr/>
        <a:lstStyle/>
        <a:p>
          <a:r>
            <a:rPr lang="en-US" dirty="0"/>
            <a:t>Where is the learner going?</a:t>
          </a:r>
        </a:p>
      </dgm:t>
    </dgm:pt>
    <dgm:pt modelId="{FF7CBAEB-7E29-584D-830C-1300DB44CA92}" type="parTrans" cxnId="{A6CA7878-ECD9-F94C-9C68-645BCBBE0FF8}">
      <dgm:prSet/>
      <dgm:spPr/>
      <dgm:t>
        <a:bodyPr/>
        <a:lstStyle/>
        <a:p>
          <a:endParaRPr lang="en-US"/>
        </a:p>
      </dgm:t>
    </dgm:pt>
    <dgm:pt modelId="{6BB0FE0C-E343-CD41-801A-4B8EB758C468}" type="sibTrans" cxnId="{A6CA7878-ECD9-F94C-9C68-645BCBBE0FF8}">
      <dgm:prSet/>
      <dgm:spPr>
        <a:ln w="50800"/>
      </dgm:spPr>
      <dgm:t>
        <a:bodyPr/>
        <a:lstStyle/>
        <a:p>
          <a:endParaRPr lang="en-US"/>
        </a:p>
      </dgm:t>
    </dgm:pt>
    <dgm:pt modelId="{F68DD849-4068-9C43-A3D9-E4DA2F526F28}">
      <dgm:prSet phldrT="[Text]"/>
      <dgm:spPr/>
      <dgm:t>
        <a:bodyPr/>
        <a:lstStyle/>
        <a:p>
          <a:r>
            <a:rPr lang="en-US" dirty="0"/>
            <a:t>Where is the learner now?</a:t>
          </a:r>
        </a:p>
      </dgm:t>
    </dgm:pt>
    <dgm:pt modelId="{31B2FD38-5C6D-0B47-974B-5369C31068FF}" type="parTrans" cxnId="{DC57F4D1-1F5F-4E4E-BEAD-6FC1B688013B}">
      <dgm:prSet/>
      <dgm:spPr/>
      <dgm:t>
        <a:bodyPr/>
        <a:lstStyle/>
        <a:p>
          <a:endParaRPr lang="en-US"/>
        </a:p>
      </dgm:t>
    </dgm:pt>
    <dgm:pt modelId="{F417C1E6-04C4-0043-85E2-34A7867980FD}" type="sibTrans" cxnId="{DC57F4D1-1F5F-4E4E-BEAD-6FC1B688013B}">
      <dgm:prSet/>
      <dgm:spPr>
        <a:ln w="50800"/>
      </dgm:spPr>
      <dgm:t>
        <a:bodyPr/>
        <a:lstStyle/>
        <a:p>
          <a:endParaRPr lang="en-US"/>
        </a:p>
      </dgm:t>
    </dgm:pt>
    <dgm:pt modelId="{9CD92DDC-4444-CF45-ABC6-88370407C20C}">
      <dgm:prSet phldrT="[Text]"/>
      <dgm:spPr/>
      <dgm:t>
        <a:bodyPr/>
        <a:lstStyle/>
        <a:p>
          <a:r>
            <a:rPr lang="en-US" dirty="0"/>
            <a:t>How can the learner get there?</a:t>
          </a:r>
        </a:p>
      </dgm:t>
    </dgm:pt>
    <dgm:pt modelId="{668DC96F-A9C6-374D-BF11-C86B29961FE9}" type="parTrans" cxnId="{2547B01F-24DB-6844-8E5D-72ED7AE0F550}">
      <dgm:prSet/>
      <dgm:spPr/>
      <dgm:t>
        <a:bodyPr/>
        <a:lstStyle/>
        <a:p>
          <a:endParaRPr lang="en-US"/>
        </a:p>
      </dgm:t>
    </dgm:pt>
    <dgm:pt modelId="{34A9BE52-55A4-5047-AFA0-642A7DB6652A}" type="sibTrans" cxnId="{2547B01F-24DB-6844-8E5D-72ED7AE0F550}">
      <dgm:prSet/>
      <dgm:spPr>
        <a:ln w="50800"/>
      </dgm:spPr>
      <dgm:t>
        <a:bodyPr/>
        <a:lstStyle/>
        <a:p>
          <a:endParaRPr lang="en-US"/>
        </a:p>
      </dgm:t>
    </dgm:pt>
    <dgm:pt modelId="{ED4CC675-EFBF-604B-9E53-4F779A8A1AD0}" type="pres">
      <dgm:prSet presAssocID="{81BD65A7-F47D-4444-9DE8-BF220C13AA4C}" presName="cycle" presStyleCnt="0">
        <dgm:presLayoutVars>
          <dgm:dir/>
          <dgm:resizeHandles val="exact"/>
        </dgm:presLayoutVars>
      </dgm:prSet>
      <dgm:spPr/>
    </dgm:pt>
    <dgm:pt modelId="{AE5938DF-DD95-6D44-B9D4-6779C469D4E7}" type="pres">
      <dgm:prSet presAssocID="{1502EA15-E439-AF4C-93B7-052756DA21BF}" presName="node" presStyleLbl="node1" presStyleIdx="0" presStyleCnt="3">
        <dgm:presLayoutVars>
          <dgm:bulletEnabled val="1"/>
        </dgm:presLayoutVars>
      </dgm:prSet>
      <dgm:spPr/>
    </dgm:pt>
    <dgm:pt modelId="{6F8A992A-457D-3241-AD31-7ECE728C8E7E}" type="pres">
      <dgm:prSet presAssocID="{1502EA15-E439-AF4C-93B7-052756DA21BF}" presName="spNode" presStyleCnt="0"/>
      <dgm:spPr/>
    </dgm:pt>
    <dgm:pt modelId="{0B1E4257-B503-574A-A809-4080F8950CA1}" type="pres">
      <dgm:prSet presAssocID="{6BB0FE0C-E343-CD41-801A-4B8EB758C468}" presName="sibTrans" presStyleLbl="sibTrans1D1" presStyleIdx="0" presStyleCnt="3"/>
      <dgm:spPr/>
    </dgm:pt>
    <dgm:pt modelId="{15441008-5431-AA4C-9A8D-BF8E97C5C901}" type="pres">
      <dgm:prSet presAssocID="{F68DD849-4068-9C43-A3D9-E4DA2F526F28}" presName="node" presStyleLbl="node1" presStyleIdx="1" presStyleCnt="3">
        <dgm:presLayoutVars>
          <dgm:bulletEnabled val="1"/>
        </dgm:presLayoutVars>
      </dgm:prSet>
      <dgm:spPr/>
    </dgm:pt>
    <dgm:pt modelId="{D4337F5B-7C29-544C-8AD7-67E0CE65F212}" type="pres">
      <dgm:prSet presAssocID="{F68DD849-4068-9C43-A3D9-E4DA2F526F28}" presName="spNode" presStyleCnt="0"/>
      <dgm:spPr/>
    </dgm:pt>
    <dgm:pt modelId="{17BAA779-F14B-CD4F-8F44-8AA690F89C73}" type="pres">
      <dgm:prSet presAssocID="{F417C1E6-04C4-0043-85E2-34A7867980FD}" presName="sibTrans" presStyleLbl="sibTrans1D1" presStyleIdx="1" presStyleCnt="3"/>
      <dgm:spPr/>
    </dgm:pt>
    <dgm:pt modelId="{BB498940-5CBC-AE4A-8664-D99E50635F39}" type="pres">
      <dgm:prSet presAssocID="{9CD92DDC-4444-CF45-ABC6-88370407C20C}" presName="node" presStyleLbl="node1" presStyleIdx="2" presStyleCnt="3">
        <dgm:presLayoutVars>
          <dgm:bulletEnabled val="1"/>
        </dgm:presLayoutVars>
      </dgm:prSet>
      <dgm:spPr/>
    </dgm:pt>
    <dgm:pt modelId="{51B926ED-0D73-3B46-8D98-BDA091435E39}" type="pres">
      <dgm:prSet presAssocID="{9CD92DDC-4444-CF45-ABC6-88370407C20C}" presName="spNode" presStyleCnt="0"/>
      <dgm:spPr/>
    </dgm:pt>
    <dgm:pt modelId="{5B99B92B-09C6-6149-899D-0EAB342BB4B7}" type="pres">
      <dgm:prSet presAssocID="{34A9BE52-55A4-5047-AFA0-642A7DB6652A}" presName="sibTrans" presStyleLbl="sibTrans1D1" presStyleIdx="2" presStyleCnt="3"/>
      <dgm:spPr/>
    </dgm:pt>
  </dgm:ptLst>
  <dgm:cxnLst>
    <dgm:cxn modelId="{2547B01F-24DB-6844-8E5D-72ED7AE0F550}" srcId="{81BD65A7-F47D-4444-9DE8-BF220C13AA4C}" destId="{9CD92DDC-4444-CF45-ABC6-88370407C20C}" srcOrd="2" destOrd="0" parTransId="{668DC96F-A9C6-374D-BF11-C86B29961FE9}" sibTransId="{34A9BE52-55A4-5047-AFA0-642A7DB6652A}"/>
    <dgm:cxn modelId="{0F824432-0F30-1F46-923C-0933D50207AF}" type="presOf" srcId="{9CD92DDC-4444-CF45-ABC6-88370407C20C}" destId="{BB498940-5CBC-AE4A-8664-D99E50635F39}" srcOrd="0" destOrd="0" presId="urn:microsoft.com/office/officeart/2005/8/layout/cycle5"/>
    <dgm:cxn modelId="{CC4B1F44-31BD-7548-95AF-2FAD6924B065}" type="presOf" srcId="{34A9BE52-55A4-5047-AFA0-642A7DB6652A}" destId="{5B99B92B-09C6-6149-899D-0EAB342BB4B7}" srcOrd="0" destOrd="0" presId="urn:microsoft.com/office/officeart/2005/8/layout/cycle5"/>
    <dgm:cxn modelId="{E8843F5B-82B8-5347-98C7-06AEA7F262F5}" type="presOf" srcId="{1502EA15-E439-AF4C-93B7-052756DA21BF}" destId="{AE5938DF-DD95-6D44-B9D4-6779C469D4E7}" srcOrd="0" destOrd="0" presId="urn:microsoft.com/office/officeart/2005/8/layout/cycle5"/>
    <dgm:cxn modelId="{A6CA7878-ECD9-F94C-9C68-645BCBBE0FF8}" srcId="{81BD65A7-F47D-4444-9DE8-BF220C13AA4C}" destId="{1502EA15-E439-AF4C-93B7-052756DA21BF}" srcOrd="0" destOrd="0" parTransId="{FF7CBAEB-7E29-584D-830C-1300DB44CA92}" sibTransId="{6BB0FE0C-E343-CD41-801A-4B8EB758C468}"/>
    <dgm:cxn modelId="{A0434C99-772D-094E-BD2F-F20556D539B6}" type="presOf" srcId="{F68DD849-4068-9C43-A3D9-E4DA2F526F28}" destId="{15441008-5431-AA4C-9A8D-BF8E97C5C901}" srcOrd="0" destOrd="0" presId="urn:microsoft.com/office/officeart/2005/8/layout/cycle5"/>
    <dgm:cxn modelId="{6B22ABA8-9526-6E40-B57C-7B21AC2FA19F}" type="presOf" srcId="{81BD65A7-F47D-4444-9DE8-BF220C13AA4C}" destId="{ED4CC675-EFBF-604B-9E53-4F779A8A1AD0}" srcOrd="0" destOrd="0" presId="urn:microsoft.com/office/officeart/2005/8/layout/cycle5"/>
    <dgm:cxn modelId="{A18C04AB-6CF5-8543-AEA1-B073542206DF}" type="presOf" srcId="{6BB0FE0C-E343-CD41-801A-4B8EB758C468}" destId="{0B1E4257-B503-574A-A809-4080F8950CA1}" srcOrd="0" destOrd="0" presId="urn:microsoft.com/office/officeart/2005/8/layout/cycle5"/>
    <dgm:cxn modelId="{A046FBC5-6C5D-2F4B-86AD-7DF98A022B9C}" type="presOf" srcId="{F417C1E6-04C4-0043-85E2-34A7867980FD}" destId="{17BAA779-F14B-CD4F-8F44-8AA690F89C73}" srcOrd="0" destOrd="0" presId="urn:microsoft.com/office/officeart/2005/8/layout/cycle5"/>
    <dgm:cxn modelId="{DC57F4D1-1F5F-4E4E-BEAD-6FC1B688013B}" srcId="{81BD65A7-F47D-4444-9DE8-BF220C13AA4C}" destId="{F68DD849-4068-9C43-A3D9-E4DA2F526F28}" srcOrd="1" destOrd="0" parTransId="{31B2FD38-5C6D-0B47-974B-5369C31068FF}" sibTransId="{F417C1E6-04C4-0043-85E2-34A7867980FD}"/>
    <dgm:cxn modelId="{39F06F47-F282-6544-9AE7-C5F1CC8DA41B}" type="presParOf" srcId="{ED4CC675-EFBF-604B-9E53-4F779A8A1AD0}" destId="{AE5938DF-DD95-6D44-B9D4-6779C469D4E7}" srcOrd="0" destOrd="0" presId="urn:microsoft.com/office/officeart/2005/8/layout/cycle5"/>
    <dgm:cxn modelId="{7D25C4F0-A964-6640-BF8E-F267CDD68A8F}" type="presParOf" srcId="{ED4CC675-EFBF-604B-9E53-4F779A8A1AD0}" destId="{6F8A992A-457D-3241-AD31-7ECE728C8E7E}" srcOrd="1" destOrd="0" presId="urn:microsoft.com/office/officeart/2005/8/layout/cycle5"/>
    <dgm:cxn modelId="{2F0104C7-8800-894A-9E6C-798707F16D2F}" type="presParOf" srcId="{ED4CC675-EFBF-604B-9E53-4F779A8A1AD0}" destId="{0B1E4257-B503-574A-A809-4080F8950CA1}" srcOrd="2" destOrd="0" presId="urn:microsoft.com/office/officeart/2005/8/layout/cycle5"/>
    <dgm:cxn modelId="{7A80C7B3-DC69-8B4D-B3AC-CA552DBB2B31}" type="presParOf" srcId="{ED4CC675-EFBF-604B-9E53-4F779A8A1AD0}" destId="{15441008-5431-AA4C-9A8D-BF8E97C5C901}" srcOrd="3" destOrd="0" presId="urn:microsoft.com/office/officeart/2005/8/layout/cycle5"/>
    <dgm:cxn modelId="{4C678B48-EC7C-9D47-812E-9D30E260BB32}" type="presParOf" srcId="{ED4CC675-EFBF-604B-9E53-4F779A8A1AD0}" destId="{D4337F5B-7C29-544C-8AD7-67E0CE65F212}" srcOrd="4" destOrd="0" presId="urn:microsoft.com/office/officeart/2005/8/layout/cycle5"/>
    <dgm:cxn modelId="{D35361FF-A1C5-E44D-9553-ECC97733ADD5}" type="presParOf" srcId="{ED4CC675-EFBF-604B-9E53-4F779A8A1AD0}" destId="{17BAA779-F14B-CD4F-8F44-8AA690F89C73}" srcOrd="5" destOrd="0" presId="urn:microsoft.com/office/officeart/2005/8/layout/cycle5"/>
    <dgm:cxn modelId="{1C7679CC-334F-DD40-B44A-59E9CABADEDD}" type="presParOf" srcId="{ED4CC675-EFBF-604B-9E53-4F779A8A1AD0}" destId="{BB498940-5CBC-AE4A-8664-D99E50635F39}" srcOrd="6" destOrd="0" presId="urn:microsoft.com/office/officeart/2005/8/layout/cycle5"/>
    <dgm:cxn modelId="{1A2DFD87-D363-B04E-894D-D65280B7DF50}" type="presParOf" srcId="{ED4CC675-EFBF-604B-9E53-4F779A8A1AD0}" destId="{51B926ED-0D73-3B46-8D98-BDA091435E39}" srcOrd="7" destOrd="0" presId="urn:microsoft.com/office/officeart/2005/8/layout/cycle5"/>
    <dgm:cxn modelId="{2E2D5EC7-8FBA-2B44-9F31-809D5106755F}" type="presParOf" srcId="{ED4CC675-EFBF-604B-9E53-4F779A8A1AD0}" destId="{5B99B92B-09C6-6149-899D-0EAB342BB4B7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5938DF-DD95-6D44-B9D4-6779C469D4E7}">
      <dsp:nvSpPr>
        <dsp:cNvPr id="0" name=""/>
        <dsp:cNvSpPr/>
      </dsp:nvSpPr>
      <dsp:spPr>
        <a:xfrm>
          <a:off x="2821781" y="1830"/>
          <a:ext cx="2484437" cy="161488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Where is the learner going?</a:t>
          </a:r>
        </a:p>
      </dsp:txBody>
      <dsp:txXfrm>
        <a:off x="2900613" y="80662"/>
        <a:ext cx="2326773" cy="1457220"/>
      </dsp:txXfrm>
    </dsp:sp>
    <dsp:sp modelId="{0B1E4257-B503-574A-A809-4080F8950CA1}">
      <dsp:nvSpPr>
        <dsp:cNvPr id="0" name=""/>
        <dsp:cNvSpPr/>
      </dsp:nvSpPr>
      <dsp:spPr>
        <a:xfrm>
          <a:off x="1909284" y="809272"/>
          <a:ext cx="4309431" cy="4309431"/>
        </a:xfrm>
        <a:custGeom>
          <a:avLst/>
          <a:gdLst/>
          <a:ahLst/>
          <a:cxnLst/>
          <a:rect l="0" t="0" r="0" b="0"/>
          <a:pathLst>
            <a:path>
              <a:moveTo>
                <a:pt x="3730774" y="685416"/>
              </a:moveTo>
              <a:arcTo wR="2154715" hR="2154715" stAng="19020466" swAng="2303174"/>
            </a:path>
          </a:pathLst>
        </a:custGeom>
        <a:noFill/>
        <a:ln w="508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441008-5431-AA4C-9A8D-BF8E97C5C901}">
      <dsp:nvSpPr>
        <dsp:cNvPr id="0" name=""/>
        <dsp:cNvSpPr/>
      </dsp:nvSpPr>
      <dsp:spPr>
        <a:xfrm>
          <a:off x="4687819" y="3233904"/>
          <a:ext cx="2484437" cy="161488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Where is the learner now?</a:t>
          </a:r>
        </a:p>
      </dsp:txBody>
      <dsp:txXfrm>
        <a:off x="4766651" y="3312736"/>
        <a:ext cx="2326773" cy="1457220"/>
      </dsp:txXfrm>
    </dsp:sp>
    <dsp:sp modelId="{17BAA779-F14B-CD4F-8F44-8AA690F89C73}">
      <dsp:nvSpPr>
        <dsp:cNvPr id="0" name=""/>
        <dsp:cNvSpPr/>
      </dsp:nvSpPr>
      <dsp:spPr>
        <a:xfrm>
          <a:off x="1909284" y="809272"/>
          <a:ext cx="4309431" cy="4309431"/>
        </a:xfrm>
        <a:custGeom>
          <a:avLst/>
          <a:gdLst/>
          <a:ahLst/>
          <a:cxnLst/>
          <a:rect l="0" t="0" r="0" b="0"/>
          <a:pathLst>
            <a:path>
              <a:moveTo>
                <a:pt x="2816277" y="4205358"/>
              </a:moveTo>
              <a:arcTo wR="2154715" hR="2154715" stAng="4327181" swAng="2145637"/>
            </a:path>
          </a:pathLst>
        </a:custGeom>
        <a:noFill/>
        <a:ln w="508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498940-5CBC-AE4A-8664-D99E50635F39}">
      <dsp:nvSpPr>
        <dsp:cNvPr id="0" name=""/>
        <dsp:cNvSpPr/>
      </dsp:nvSpPr>
      <dsp:spPr>
        <a:xfrm>
          <a:off x="955742" y="3233904"/>
          <a:ext cx="2484437" cy="161488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How can the learner get there?</a:t>
          </a:r>
        </a:p>
      </dsp:txBody>
      <dsp:txXfrm>
        <a:off x="1034574" y="3312736"/>
        <a:ext cx="2326773" cy="1457220"/>
      </dsp:txXfrm>
    </dsp:sp>
    <dsp:sp modelId="{5B99B92B-09C6-6149-899D-0EAB342BB4B7}">
      <dsp:nvSpPr>
        <dsp:cNvPr id="0" name=""/>
        <dsp:cNvSpPr/>
      </dsp:nvSpPr>
      <dsp:spPr>
        <a:xfrm>
          <a:off x="1909284" y="809272"/>
          <a:ext cx="4309431" cy="4309431"/>
        </a:xfrm>
        <a:custGeom>
          <a:avLst/>
          <a:gdLst/>
          <a:ahLst/>
          <a:cxnLst/>
          <a:rect l="0" t="0" r="0" b="0"/>
          <a:pathLst>
            <a:path>
              <a:moveTo>
                <a:pt x="6958" y="1981685"/>
              </a:moveTo>
              <a:arcTo wR="2154715" hR="2154715" stAng="11076360" swAng="2303174"/>
            </a:path>
          </a:pathLst>
        </a:custGeom>
        <a:noFill/>
        <a:ln w="508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A8CBC-B211-DD4D-A37E-B9450AEBCC43}" type="datetimeFigureOut">
              <a:rPr lang="en-US" smtClean="0"/>
              <a:t>12/29/24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AD598-FB13-6B41-9D20-513BD8C94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82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29cd27b270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129cd27b270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B32BB1-008A-ED63-A776-0AF09607B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357C08-C173-B65F-7010-29B9405EF9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C74D77-BE69-65CD-3042-493034634B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0449BA-E096-AEBF-A93E-EA0C076A12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06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13F51-2B4C-A0FC-F269-E6F7A32A0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2C9D29-8465-822D-5F98-58908498F6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A60754-9360-6AF1-29F4-8236D54366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5A088-134D-4508-5BE2-3E71839DA3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63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D62FFF-D7E1-EFCF-7B99-E4537037F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50FE08-C26B-33E5-F829-5A5602C2D0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AD26FE-FEE4-38C3-1BC1-BB9C1175D9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FFE91-060A-C1AE-2BF6-2EAB3A165C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641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Observe discussions to gauge understanding and provide support if needed.</a:t>
            </a:r>
          </a:p>
          <a:p>
            <a:r>
              <a:rPr lang="en-US" dirty="0"/>
              <a:t>Rotate which pairs share with the class to ensure diverse voices are heard.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098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225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0312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676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678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</a:t>
            </a:r>
            <a:r>
              <a:rPr lang="en-GB" dirty="0" err="1"/>
              <a:t>www.youtube.com</a:t>
            </a:r>
            <a:r>
              <a:rPr lang="en-GB" dirty="0"/>
              <a:t>/</a:t>
            </a:r>
            <a:r>
              <a:rPr lang="en-GB" dirty="0" err="1"/>
              <a:t>watch?v</a:t>
            </a:r>
            <a:r>
              <a:rPr lang="en-GB" dirty="0"/>
              <a:t>=YtP4X5Vls9Y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383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E7635-1553-9250-97AA-035B552EE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5407B1-B4EC-2946-14F0-8E3DEDB083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ED4AF5-ED61-FBDE-983F-FC40EE4F01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5ECFC9-9C97-BE13-F830-9BC513FCEC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86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AfL</a:t>
            </a:r>
            <a:r>
              <a:rPr lang="en-US" dirty="0"/>
              <a:t> is associated with social constructivist theories of learning.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833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feedback on how well students are assessing themselves or their peers.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837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4809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29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02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13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02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91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2B079-8D93-2A9E-C8AF-91C53831A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61ADCF-0568-EC90-E3D0-1A6A5F9B32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3CA3BF-EBDC-527C-0F87-E6392A58C9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B4A066-5E11-9D82-98A7-BF5A05D9B7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02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40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D911C-78E8-34FC-6BB3-93B4D9869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8F7430-1067-6375-C94D-E78CD3B015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1026F0-C502-B1DE-AAFB-8DADC77CB2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C8FFE6-9606-831A-765A-6DB04998C1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67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9">
            <a:extLst>
              <a:ext uri="{FF2B5EF4-FFF2-40B4-BE49-F238E27FC236}">
                <a16:creationId xmlns:a16="http://schemas.microsoft.com/office/drawing/2014/main" id="{BA0E8FF3-A08C-4C12-6FF8-A69F4622A0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66" y="25718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Montserrat" pitchFamily="2" charset="77"/>
              </a:defRPr>
            </a:lvl1pPr>
          </a:lstStyle>
          <a:p>
            <a:r>
              <a:rPr lang="en-US" sz="4400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Pocket PD:</a:t>
            </a:r>
            <a:br>
              <a:rPr lang="en-US" sz="4400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4400" b="1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Topic</a:t>
            </a:r>
          </a:p>
        </p:txBody>
      </p:sp>
    </p:spTree>
    <p:extLst>
      <p:ext uri="{BB962C8B-B14F-4D97-AF65-F5344CB8AC3E}">
        <p14:creationId xmlns:p14="http://schemas.microsoft.com/office/powerpoint/2010/main" val="2883628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279D796C-08D5-D047-40FC-DD129EAB7F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7581900" cy="742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rgbClr val="002060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Google Shape;65;p14">
            <a:extLst>
              <a:ext uri="{FF2B5EF4-FFF2-40B4-BE49-F238E27FC236}">
                <a16:creationId xmlns:a16="http://schemas.microsoft.com/office/drawing/2014/main" id="{3D750FFD-2C10-FE91-9191-7CDBC0B49BB3}"/>
              </a:ext>
            </a:extLst>
          </p:cNvPr>
          <p:cNvSpPr/>
          <p:nvPr/>
        </p:nvSpPr>
        <p:spPr>
          <a:xfrm>
            <a:off x="94424" y="-4676"/>
            <a:ext cx="290200" cy="6862675"/>
          </a:xfrm>
          <a:prstGeom prst="rect">
            <a:avLst/>
          </a:prstGeom>
          <a:solidFill>
            <a:srgbClr val="C3A48C"/>
          </a:solidFill>
          <a:ln>
            <a:solidFill>
              <a:srgbClr val="C3A48C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F638186-CF1E-37A8-4470-32D8E27E23FD}"/>
              </a:ext>
            </a:extLst>
          </p:cNvPr>
          <p:cNvCxnSpPr>
            <a:cxnSpLocks/>
          </p:cNvCxnSpPr>
          <p:nvPr/>
        </p:nvCxnSpPr>
        <p:spPr>
          <a:xfrm>
            <a:off x="131718" y="-33986"/>
            <a:ext cx="0" cy="6923061"/>
          </a:xfrm>
          <a:prstGeom prst="line">
            <a:avLst/>
          </a:prstGeom>
          <a:ln w="19050" cmpd="sng">
            <a:solidFill>
              <a:srgbClr val="15195D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AAF236D-8D16-346D-E3A3-C25F4ABAB968}"/>
              </a:ext>
            </a:extLst>
          </p:cNvPr>
          <p:cNvCxnSpPr>
            <a:cxnSpLocks/>
          </p:cNvCxnSpPr>
          <p:nvPr/>
        </p:nvCxnSpPr>
        <p:spPr>
          <a:xfrm>
            <a:off x="345525" y="-33986"/>
            <a:ext cx="0" cy="6923061"/>
          </a:xfrm>
          <a:prstGeom prst="line">
            <a:avLst/>
          </a:prstGeom>
          <a:ln w="19050" cmpd="sng">
            <a:solidFill>
              <a:srgbClr val="15195D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7F9E8CA-5040-112B-751B-072EB6092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220"/>
            <a:ext cx="474453" cy="473380"/>
          </a:xfrm>
          <a:prstGeom prst="rect">
            <a:avLst/>
          </a:prstGeom>
        </p:spPr>
      </p:pic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CC388452-2968-847C-8BB9-8BE8F58E2F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644378" cy="16764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8707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5;p14">
            <a:extLst>
              <a:ext uri="{FF2B5EF4-FFF2-40B4-BE49-F238E27FC236}">
                <a16:creationId xmlns:a16="http://schemas.microsoft.com/office/drawing/2014/main" id="{0FA712B8-A1E2-7DE1-E236-C859A76DE001}"/>
              </a:ext>
            </a:extLst>
          </p:cNvPr>
          <p:cNvSpPr/>
          <p:nvPr/>
        </p:nvSpPr>
        <p:spPr>
          <a:xfrm>
            <a:off x="94424" y="-4676"/>
            <a:ext cx="286575" cy="68626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38589F-B476-BDB9-CAB3-FB74130224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644378" cy="16764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C66982-FA96-24D0-0F83-69F5C9C723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7581900" cy="742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rgbClr val="C3A48C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20943E7-B2F5-A6F1-5C35-37F6FEA39617}"/>
              </a:ext>
            </a:extLst>
          </p:cNvPr>
          <p:cNvCxnSpPr>
            <a:cxnSpLocks/>
          </p:cNvCxnSpPr>
          <p:nvPr/>
        </p:nvCxnSpPr>
        <p:spPr>
          <a:xfrm>
            <a:off x="131718" y="-33986"/>
            <a:ext cx="0" cy="6923061"/>
          </a:xfrm>
          <a:prstGeom prst="line">
            <a:avLst/>
          </a:prstGeom>
          <a:ln w="19050" cmpd="sng">
            <a:solidFill>
              <a:srgbClr val="C3A48C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CB648DD-C145-42FC-5B5F-F4E7040AF2D5}"/>
              </a:ext>
            </a:extLst>
          </p:cNvPr>
          <p:cNvCxnSpPr>
            <a:cxnSpLocks/>
          </p:cNvCxnSpPr>
          <p:nvPr/>
        </p:nvCxnSpPr>
        <p:spPr>
          <a:xfrm>
            <a:off x="345525" y="-33986"/>
            <a:ext cx="0" cy="6923061"/>
          </a:xfrm>
          <a:prstGeom prst="line">
            <a:avLst/>
          </a:prstGeom>
          <a:ln w="19050" cmpd="sng">
            <a:solidFill>
              <a:srgbClr val="C3A48C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close up of a button&#10;&#10;Description automatically generated">
            <a:extLst>
              <a:ext uri="{FF2B5EF4-FFF2-40B4-BE49-F238E27FC236}">
                <a16:creationId xmlns:a16="http://schemas.microsoft.com/office/drawing/2014/main" id="{98CB69A1-4E88-9261-ED08-FE9C251BB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40"/>
            <a:ext cx="474446" cy="47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10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4DCE2-5BC1-428B-14DF-E07D1598D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C955B3-F9AF-ACB0-5157-D8494B3D7F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215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305BD-0A4D-9F60-001F-51A60DA96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FCB2B-3D5B-7C69-0F99-9D2BF832F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  <a:lvl2pPr>
              <a:defRPr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640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5FC0F-4474-D209-D18D-5C2C662FC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946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EC40D-AD64-24EE-428C-F6A939A84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E4789F-66ED-872B-63E5-950AD0FE7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Montserrat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508902-BBDC-3AEA-8679-5181644F49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Montserra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3107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5;p14">
            <a:extLst>
              <a:ext uri="{FF2B5EF4-FFF2-40B4-BE49-F238E27FC236}">
                <a16:creationId xmlns:a16="http://schemas.microsoft.com/office/drawing/2014/main" id="{B46EBE49-ADA9-46A4-F1CD-5C2519D286C9}"/>
              </a:ext>
            </a:extLst>
          </p:cNvPr>
          <p:cNvSpPr/>
          <p:nvPr/>
        </p:nvSpPr>
        <p:spPr>
          <a:xfrm rot="5400000">
            <a:off x="6041484" y="-4083632"/>
            <a:ext cx="133413" cy="11179387"/>
          </a:xfrm>
          <a:prstGeom prst="rect">
            <a:avLst/>
          </a:prstGeom>
          <a:solidFill>
            <a:srgbClr val="C3A48C"/>
          </a:solidFill>
          <a:ln>
            <a:solidFill>
              <a:srgbClr val="C3A48C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9E8FEA6D-01A2-FDFD-1842-2371C7F90B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497" y="829818"/>
            <a:ext cx="7581900" cy="742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rgbClr val="C3A48C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Google Shape;65;p14">
            <a:extLst>
              <a:ext uri="{FF2B5EF4-FFF2-40B4-BE49-F238E27FC236}">
                <a16:creationId xmlns:a16="http://schemas.microsoft.com/office/drawing/2014/main" id="{3EB7FF89-0111-7E2A-C2B6-E414A04E0BC4}"/>
              </a:ext>
            </a:extLst>
          </p:cNvPr>
          <p:cNvSpPr/>
          <p:nvPr userDrawn="1"/>
        </p:nvSpPr>
        <p:spPr>
          <a:xfrm rot="5400000">
            <a:off x="6041484" y="-4083632"/>
            <a:ext cx="133413" cy="11179387"/>
          </a:xfrm>
          <a:prstGeom prst="rect">
            <a:avLst/>
          </a:prstGeom>
          <a:solidFill>
            <a:srgbClr val="C3A48C"/>
          </a:solidFill>
          <a:ln>
            <a:solidFill>
              <a:srgbClr val="C3A48C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3389-3AA5-4BB9-7D20-A3605643320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300" y="2219325"/>
            <a:ext cx="1206500" cy="1389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965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ocket with a button&#10;&#10;Description automatically generated">
            <a:extLst>
              <a:ext uri="{FF2B5EF4-FFF2-40B4-BE49-F238E27FC236}">
                <a16:creationId xmlns:a16="http://schemas.microsoft.com/office/drawing/2014/main" id="{BB1CFB41-A082-994C-8307-70DBDAC0E5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71470" y="5916968"/>
            <a:ext cx="826106" cy="857744"/>
          </a:xfrm>
          <a:prstGeom prst="rect">
            <a:avLst/>
          </a:prstGeom>
        </p:spPr>
      </p:pic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75CF47F2-A28E-53EA-57A1-D45C0F534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66" y="25718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Pocket PD:</a:t>
            </a:r>
            <a:br>
              <a:rPr lang="en-US" sz="4400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4400" b="1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Topic</a:t>
            </a:r>
          </a:p>
        </p:txBody>
      </p:sp>
      <p:pic>
        <p:nvPicPr>
          <p:cNvPr id="2" name="Picture 1" descr="A pocket with a button&#10;&#10;Description automatically generated">
            <a:extLst>
              <a:ext uri="{FF2B5EF4-FFF2-40B4-BE49-F238E27FC236}">
                <a16:creationId xmlns:a16="http://schemas.microsoft.com/office/drawing/2014/main" id="{E8267577-91B8-66CD-5F51-E0574B478FC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271470" y="5916968"/>
            <a:ext cx="826106" cy="85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8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C3A48C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3.svg"/><Relationship Id="rId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5.svg"/><Relationship Id="rId4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7.svg"/><Relationship Id="rId4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.png"/><Relationship Id="rId7" Type="http://schemas.openxmlformats.org/officeDocument/2006/relationships/image" Target="../media/image71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png"/><Relationship Id="rId11" Type="http://schemas.openxmlformats.org/officeDocument/2006/relationships/image" Target="../media/image73.svg"/><Relationship Id="rId5" Type="http://schemas.openxmlformats.org/officeDocument/2006/relationships/image" Target="../media/image69.svg"/><Relationship Id="rId10" Type="http://schemas.openxmlformats.org/officeDocument/2006/relationships/image" Target="../media/image72.png"/><Relationship Id="rId4" Type="http://schemas.openxmlformats.org/officeDocument/2006/relationships/image" Target="../media/image68.png"/><Relationship Id="rId9" Type="http://schemas.openxmlformats.org/officeDocument/2006/relationships/image" Target="../media/image4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5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sv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the-english-classroom.com/blog/afl-what-is-it-and-how-do-i-use-it/?utm_source=chatgpt.com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cambridgeinternational.org/support-and-training-for-schools/leading-learning-and-teaching-with-cambridge/assessment-for-learning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learningscientists.org/blog/2016/9/1-1" TargetMode="External"/><Relationship Id="rId5" Type="http://schemas.openxmlformats.org/officeDocument/2006/relationships/hyperlink" Target="https://www.amazon.com/Inside-Black-Box-Raising-Standards/dp/0708713815" TargetMode="External"/><Relationship Id="rId10" Type="http://schemas.openxmlformats.org/officeDocument/2006/relationships/hyperlink" Target="https://www.linkedin.com/in/gina-davies/" TargetMode="External"/><Relationship Id="rId4" Type="http://schemas.openxmlformats.org/officeDocument/2006/relationships/hyperlink" Target="https://www.amazon.com/Assessment-Learning-Putting-into-Practice/dp/0335212972?" TargetMode="External"/><Relationship Id="rId9" Type="http://schemas.openxmlformats.org/officeDocument/2006/relationships/hyperlink" Target="https://www.dylanwiliam.org/Dylan_Wiliams_website/Welcome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/>
        </p:nvSpPr>
        <p:spPr>
          <a:xfrm>
            <a:off x="503533" y="2485000"/>
            <a:ext cx="10748236" cy="270820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FFFFFF">
                <a:alpha val="29000"/>
              </a:srgbClr>
            </a:outerShdw>
          </a:effectLst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GB" sz="5333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Pocket PD:</a:t>
            </a:r>
          </a:p>
          <a:p>
            <a:r>
              <a:rPr lang="en-GB" sz="5333" b="1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Assessment For Learning (</a:t>
            </a:r>
            <a:r>
              <a:rPr lang="en-GB" sz="5333" b="1" dirty="0" err="1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AfL</a:t>
            </a:r>
            <a:r>
              <a:rPr lang="en-GB" sz="5333" b="1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) Strategies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3E7D19-DDA9-5A62-AACB-D1F7A1DF3D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Mini Whiteboards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921FC2-B3BA-EFB9-0A23-099330FDF2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9795128" cy="495768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b="1" noProof="0" dirty="0"/>
              <a:t>Pose</a:t>
            </a:r>
            <a:r>
              <a:rPr lang="en-GB" noProof="0" dirty="0"/>
              <a:t>: Ask a </a:t>
            </a:r>
            <a:r>
              <a:rPr lang="en-GB" b="1" noProof="0" dirty="0"/>
              <a:t>focused question </a:t>
            </a:r>
            <a:r>
              <a:rPr lang="en-GB" noProof="0" dirty="0"/>
              <a:t>requiring a written or visual response.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b="1" noProof="0" dirty="0"/>
              <a:t>Write</a:t>
            </a:r>
            <a:r>
              <a:rPr lang="en-GB" noProof="0" dirty="0"/>
              <a:t>: </a:t>
            </a:r>
            <a:r>
              <a:rPr lang="en-GB" b="1" noProof="0" dirty="0"/>
              <a:t>Students</a:t>
            </a:r>
            <a:r>
              <a:rPr lang="en-GB" noProof="0" dirty="0"/>
              <a:t> jot </a:t>
            </a:r>
            <a:r>
              <a:rPr lang="en-GB" b="1" noProof="0" dirty="0"/>
              <a:t>answers</a:t>
            </a:r>
            <a:r>
              <a:rPr lang="en-GB" noProof="0" dirty="0"/>
              <a:t>, calculations, or drawings on mini whiteboards.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b="1" noProof="0" dirty="0"/>
              <a:t>Show</a:t>
            </a:r>
            <a:r>
              <a:rPr lang="en-GB" noProof="0" dirty="0"/>
              <a:t>: At a </a:t>
            </a:r>
            <a:r>
              <a:rPr lang="en-GB" b="1" noProof="0" dirty="0"/>
              <a:t>signal</a:t>
            </a:r>
            <a:r>
              <a:rPr lang="en-GB" noProof="0" dirty="0"/>
              <a:t>, students </a:t>
            </a:r>
            <a:r>
              <a:rPr lang="en-GB" b="1" noProof="0" dirty="0"/>
              <a:t>display</a:t>
            </a:r>
            <a:r>
              <a:rPr lang="en-GB" noProof="0" dirty="0"/>
              <a:t> their </a:t>
            </a:r>
            <a:r>
              <a:rPr lang="en-GB" b="1" noProof="0" dirty="0"/>
              <a:t>responses</a:t>
            </a:r>
            <a:r>
              <a:rPr lang="en-GB" noProof="0" dirty="0"/>
              <a:t> for </a:t>
            </a:r>
            <a:r>
              <a:rPr lang="en-GB" b="1" noProof="0" dirty="0"/>
              <a:t>class-wide assessment</a:t>
            </a:r>
            <a:r>
              <a:rPr lang="en-GB" noProof="0" dirty="0"/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b="1" noProof="0" dirty="0"/>
              <a:t>Respond</a:t>
            </a:r>
            <a:r>
              <a:rPr lang="en-GB" noProof="0" dirty="0"/>
              <a:t>: Offer </a:t>
            </a:r>
            <a:r>
              <a:rPr lang="en-GB" b="1" noProof="0" dirty="0"/>
              <a:t>immediate feedback </a:t>
            </a:r>
            <a:r>
              <a:rPr lang="en-GB" noProof="0" dirty="0"/>
              <a:t>and address </a:t>
            </a:r>
            <a:r>
              <a:rPr lang="en-GB" b="1" noProof="0" dirty="0"/>
              <a:t>visible</a:t>
            </a:r>
            <a:r>
              <a:rPr lang="en-GB" noProof="0" dirty="0"/>
              <a:t> </a:t>
            </a:r>
            <a:r>
              <a:rPr lang="en-GB" b="1" noProof="0" dirty="0"/>
              <a:t>misconceptions</a:t>
            </a:r>
            <a:r>
              <a:rPr lang="en-GB" noProof="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GB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50BE46-171A-8CE3-B9EA-B20BB837BEC1}"/>
              </a:ext>
            </a:extLst>
          </p:cNvPr>
          <p:cNvGrpSpPr/>
          <p:nvPr/>
        </p:nvGrpSpPr>
        <p:grpSpPr>
          <a:xfrm>
            <a:off x="10489721" y="150056"/>
            <a:ext cx="1524014" cy="949731"/>
            <a:chOff x="4687819" y="3233904"/>
            <a:chExt cx="2484437" cy="161488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8D675EED-B2B8-1F6E-04D1-C903A620876F}"/>
                </a:ext>
              </a:extLst>
            </p:cNvPr>
            <p:cNvSpPr/>
            <p:nvPr/>
          </p:nvSpPr>
          <p:spPr>
            <a:xfrm>
              <a:off x="4687819" y="3233904"/>
              <a:ext cx="2484437" cy="161488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76E309DF-43B0-7927-E65D-21CE7413B195}"/>
                </a:ext>
              </a:extLst>
            </p:cNvPr>
            <p:cNvSpPr txBox="1"/>
            <p:nvPr/>
          </p:nvSpPr>
          <p:spPr>
            <a:xfrm>
              <a:off x="4766651" y="3312736"/>
              <a:ext cx="2326773" cy="14572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Where is the learner now?</a:t>
              </a:r>
            </a:p>
          </p:txBody>
        </p:sp>
      </p:grpSp>
      <p:pic>
        <p:nvPicPr>
          <p:cNvPr id="10" name="Graphic 9" descr="Blackboard outline">
            <a:extLst>
              <a:ext uri="{FF2B5EF4-FFF2-40B4-BE49-F238E27FC236}">
                <a16:creationId xmlns:a16="http://schemas.microsoft.com/office/drawing/2014/main" id="{D7FECA0E-A960-F255-F433-3A95F6EB01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30548">
            <a:off x="9536943" y="1819953"/>
            <a:ext cx="2539042" cy="253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631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27053E-BE3B-4D20-E19C-C730CE743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891617-9F78-B241-D88E-55E6689BDF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Mini Whiteboards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1CCF47-4DF8-77E5-8263-FF2E6BBFAA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644378" cy="495768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They are particularly useful for:</a:t>
            </a:r>
          </a:p>
          <a:p>
            <a:pPr marL="458788" indent="-458788">
              <a:lnSpc>
                <a:spcPct val="100000"/>
              </a:lnSpc>
              <a:buBlip>
                <a:blip r:embed="rId3"/>
              </a:buBlip>
            </a:pPr>
            <a:r>
              <a:rPr lang="en-US" dirty="0"/>
              <a:t>Multiple-Choice Questions (MCQs)</a:t>
            </a:r>
          </a:p>
          <a:p>
            <a:pPr marL="458788" indent="-458788">
              <a:lnSpc>
                <a:spcPct val="100000"/>
              </a:lnSpc>
              <a:buBlip>
                <a:blip r:embed="rId3"/>
              </a:buBlip>
            </a:pPr>
            <a:r>
              <a:rPr lang="en-US" dirty="0"/>
              <a:t>True or False Statements</a:t>
            </a:r>
          </a:p>
          <a:p>
            <a:pPr marL="458788" indent="-458788">
              <a:lnSpc>
                <a:spcPct val="100000"/>
              </a:lnSpc>
              <a:buBlip>
                <a:blip r:embed="rId3"/>
              </a:buBlip>
            </a:pPr>
            <a:r>
              <a:rPr lang="en-US" dirty="0"/>
              <a:t>Quick Calculations or Problem Solving</a:t>
            </a:r>
          </a:p>
          <a:p>
            <a:pPr marL="458788" indent="-458788">
              <a:lnSpc>
                <a:spcPct val="100000"/>
              </a:lnSpc>
              <a:buBlip>
                <a:blip r:embed="rId3"/>
              </a:buBlip>
            </a:pPr>
            <a:r>
              <a:rPr lang="en-US" dirty="0"/>
              <a:t>Draw/Sketch Diagrams or Models</a:t>
            </a:r>
          </a:p>
          <a:p>
            <a:pPr marL="458788" indent="-458788">
              <a:lnSpc>
                <a:spcPct val="100000"/>
              </a:lnSpc>
              <a:buBlip>
                <a:blip r:embed="rId3"/>
              </a:buBlip>
            </a:pPr>
            <a:r>
              <a:rPr lang="en-US" dirty="0"/>
              <a:t>Spelling and Vocabulary</a:t>
            </a:r>
          </a:p>
          <a:p>
            <a:pPr marL="458788" indent="-458788">
              <a:lnSpc>
                <a:spcPct val="100000"/>
              </a:lnSpc>
              <a:buBlip>
                <a:blip r:embed="rId3"/>
              </a:buBlip>
            </a:pPr>
            <a:r>
              <a:rPr lang="en-US" dirty="0"/>
              <a:t>Quick Polls</a:t>
            </a:r>
          </a:p>
          <a:p>
            <a:pPr marL="458788" indent="-458788">
              <a:lnSpc>
                <a:spcPct val="100000"/>
              </a:lnSpc>
              <a:buBlip>
                <a:blip r:embed="rId3"/>
              </a:buBlip>
            </a:pPr>
            <a:r>
              <a:rPr lang="en-US" dirty="0"/>
              <a:t>Self-Reflection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C6C7D95-0167-9823-9478-6EF8E6437C73}"/>
              </a:ext>
            </a:extLst>
          </p:cNvPr>
          <p:cNvGrpSpPr/>
          <p:nvPr/>
        </p:nvGrpSpPr>
        <p:grpSpPr>
          <a:xfrm>
            <a:off x="10489721" y="150056"/>
            <a:ext cx="1524014" cy="949731"/>
            <a:chOff x="4687819" y="3233904"/>
            <a:chExt cx="2484437" cy="161488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7F53541E-D793-827C-2A49-CB60EF67936B}"/>
                </a:ext>
              </a:extLst>
            </p:cNvPr>
            <p:cNvSpPr/>
            <p:nvPr/>
          </p:nvSpPr>
          <p:spPr>
            <a:xfrm>
              <a:off x="4687819" y="3233904"/>
              <a:ext cx="2484437" cy="161488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03A4B30A-D036-473E-D31E-B903677C71FB}"/>
                </a:ext>
              </a:extLst>
            </p:cNvPr>
            <p:cNvSpPr txBox="1"/>
            <p:nvPr/>
          </p:nvSpPr>
          <p:spPr>
            <a:xfrm>
              <a:off x="4766651" y="3312736"/>
              <a:ext cx="2326773" cy="14572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Where is the learner now?</a:t>
              </a:r>
            </a:p>
          </p:txBody>
        </p:sp>
      </p:grpSp>
      <p:pic>
        <p:nvPicPr>
          <p:cNvPr id="7" name="Graphic 6" descr="Person with idea outline">
            <a:extLst>
              <a:ext uri="{FF2B5EF4-FFF2-40B4-BE49-F238E27FC236}">
                <a16:creationId xmlns:a16="http://schemas.microsoft.com/office/drawing/2014/main" id="{23FDD111-F019-A107-8E60-C4C58E2CF3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09162" y="4385972"/>
            <a:ext cx="2321971" cy="232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37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B9C5CB-DACC-CA5A-6A8B-53D619614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2FADFF-68B8-FB37-7FCA-15B51D1E39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Traffic Light System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C2038-5BB3-0A76-F54D-46EEE21768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480708" cy="4957684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noProof="0" dirty="0"/>
              <a:t>Students use </a:t>
            </a:r>
            <a:r>
              <a:rPr lang="en-GB" b="1" noProof="0" dirty="0"/>
              <a:t>coloured cards </a:t>
            </a:r>
            <a:r>
              <a:rPr lang="en-GB" noProof="0" dirty="0"/>
              <a:t>(green, amber, red) to indicate their </a:t>
            </a:r>
            <a:r>
              <a:rPr lang="en-GB" b="1" noProof="0" dirty="0"/>
              <a:t>confidence</a:t>
            </a:r>
            <a:r>
              <a:rPr lang="en-GB" noProof="0" dirty="0"/>
              <a:t> level or </a:t>
            </a:r>
            <a:r>
              <a:rPr lang="en-GB" b="1" noProof="0" dirty="0"/>
              <a:t>understanding</a:t>
            </a:r>
            <a:r>
              <a:rPr lang="en-GB" noProof="0" dirty="0"/>
              <a:t>: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000" noProof="0" dirty="0"/>
          </a:p>
          <a:p>
            <a:pPr marL="0" indent="0">
              <a:lnSpc>
                <a:spcPct val="100000"/>
              </a:lnSpc>
              <a:buNone/>
            </a:pPr>
            <a:r>
              <a:rPr lang="en-GB" b="1" noProof="0" dirty="0"/>
              <a:t>Green</a:t>
            </a:r>
            <a:r>
              <a:rPr lang="en-GB" noProof="0" dirty="0"/>
              <a:t> = Confident and ready to move on.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b="1" noProof="0" dirty="0"/>
              <a:t>Amber</a:t>
            </a:r>
            <a:r>
              <a:rPr lang="en-GB" noProof="0" dirty="0"/>
              <a:t> = Some understanding but needs clarification.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b="1" noProof="0" dirty="0"/>
              <a:t>Red</a:t>
            </a:r>
            <a:r>
              <a:rPr lang="en-GB" noProof="0" dirty="0"/>
              <a:t> = Confused or unsure.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000" noProof="0" dirty="0"/>
          </a:p>
          <a:p>
            <a:pPr marL="0" indent="0">
              <a:lnSpc>
                <a:spcPct val="100000"/>
              </a:lnSpc>
              <a:buNone/>
            </a:pPr>
            <a:r>
              <a:rPr lang="en-GB" b="1" noProof="0" dirty="0"/>
              <a:t>When?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noProof="0" dirty="0"/>
              <a:t>During </a:t>
            </a:r>
            <a:r>
              <a:rPr lang="en-GB" b="1" noProof="0" dirty="0"/>
              <a:t>explanations</a:t>
            </a:r>
            <a:r>
              <a:rPr lang="en-GB" noProof="0" dirty="0"/>
              <a:t>, at key points in the lesson, or </a:t>
            </a:r>
            <a:r>
              <a:rPr lang="en-GB" b="1" noProof="0" dirty="0"/>
              <a:t>before transitioning to new material</a:t>
            </a:r>
            <a:r>
              <a:rPr lang="en-GB" noProof="0" dirty="0"/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5FF7A17-C2AB-B7C5-EB27-A79FF76D9362}"/>
              </a:ext>
            </a:extLst>
          </p:cNvPr>
          <p:cNvGrpSpPr/>
          <p:nvPr/>
        </p:nvGrpSpPr>
        <p:grpSpPr>
          <a:xfrm>
            <a:off x="10489721" y="150056"/>
            <a:ext cx="1524014" cy="949731"/>
            <a:chOff x="4687819" y="3233904"/>
            <a:chExt cx="2484437" cy="161488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C9A0C512-30F3-D976-B784-CE13BD461CE0}"/>
                </a:ext>
              </a:extLst>
            </p:cNvPr>
            <p:cNvSpPr/>
            <p:nvPr/>
          </p:nvSpPr>
          <p:spPr>
            <a:xfrm>
              <a:off x="4687819" y="3233904"/>
              <a:ext cx="2484437" cy="161488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E77C578E-C421-84A9-60AE-E5D91F169D32}"/>
                </a:ext>
              </a:extLst>
            </p:cNvPr>
            <p:cNvSpPr txBox="1"/>
            <p:nvPr/>
          </p:nvSpPr>
          <p:spPr>
            <a:xfrm>
              <a:off x="4766651" y="3312736"/>
              <a:ext cx="2326773" cy="14572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Where is the learner now?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F1272FA-0293-271C-3408-6831CDD13272}"/>
              </a:ext>
            </a:extLst>
          </p:cNvPr>
          <p:cNvGrpSpPr/>
          <p:nvPr/>
        </p:nvGrpSpPr>
        <p:grpSpPr>
          <a:xfrm>
            <a:off x="10009698" y="1482174"/>
            <a:ext cx="2182302" cy="2182302"/>
            <a:chOff x="9949627" y="2046800"/>
            <a:chExt cx="2182302" cy="2182302"/>
          </a:xfrm>
        </p:grpSpPr>
        <p:pic>
          <p:nvPicPr>
            <p:cNvPr id="9" name="Graphic 8" descr="Traffic light outline">
              <a:extLst>
                <a:ext uri="{FF2B5EF4-FFF2-40B4-BE49-F238E27FC236}">
                  <a16:creationId xmlns:a16="http://schemas.microsoft.com/office/drawing/2014/main" id="{73E89DBB-BBAC-CAB1-1827-47DF44570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949627" y="2046800"/>
              <a:ext cx="2182302" cy="2182302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C187CAE-ECDD-21E0-DF65-25A9C1396A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57898" y="2457626"/>
              <a:ext cx="365760" cy="36576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63EA4C0-4997-E9B4-DBB8-BB571081D5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57898" y="2954299"/>
              <a:ext cx="365760" cy="36576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BFC10DC-E583-39CC-FDD9-E497C53C73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51069" y="3460632"/>
              <a:ext cx="365760" cy="36576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45B90E0-BEE7-2338-18F9-BAEDD355CA50}"/>
              </a:ext>
            </a:extLst>
          </p:cNvPr>
          <p:cNvGrpSpPr/>
          <p:nvPr/>
        </p:nvGrpSpPr>
        <p:grpSpPr>
          <a:xfrm>
            <a:off x="10070325" y="4626638"/>
            <a:ext cx="1425710" cy="1018188"/>
            <a:chOff x="10070325" y="4626638"/>
            <a:chExt cx="1425710" cy="1018188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3CEA5FAF-75FB-23D7-5C8F-6DFC11A8D6EE}"/>
                </a:ext>
              </a:extLst>
            </p:cNvPr>
            <p:cNvSpPr/>
            <p:nvPr/>
          </p:nvSpPr>
          <p:spPr>
            <a:xfrm rot="20404386">
              <a:off x="10070325" y="4626638"/>
              <a:ext cx="1169791" cy="75912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6DE20A23-92E1-C66E-3CE7-B141114BE913}"/>
                </a:ext>
              </a:extLst>
            </p:cNvPr>
            <p:cNvSpPr/>
            <p:nvPr/>
          </p:nvSpPr>
          <p:spPr>
            <a:xfrm rot="21212496">
              <a:off x="10186721" y="4732820"/>
              <a:ext cx="1169791" cy="759124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05D967EF-8106-792F-5C1C-CDAC72164E91}"/>
                </a:ext>
              </a:extLst>
            </p:cNvPr>
            <p:cNvSpPr/>
            <p:nvPr/>
          </p:nvSpPr>
          <p:spPr>
            <a:xfrm rot="465482">
              <a:off x="10326244" y="4885702"/>
              <a:ext cx="1169791" cy="759124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42344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A9E6A-BB1C-2ED8-7C81-3685EF835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1BDB7C-EEDC-F57A-D540-4E77FA6384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Thumbs Up/Down/Sideways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0D25C0-5CBA-13B2-C165-E6C9BA1305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644378" cy="448281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noProof="1"/>
              <a:t>Students use </a:t>
            </a:r>
            <a:r>
              <a:rPr lang="en-GB" b="1" noProof="1"/>
              <a:t>hand signals </a:t>
            </a:r>
            <a:r>
              <a:rPr lang="en-GB" noProof="1"/>
              <a:t>to show: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b="1" noProof="1"/>
              <a:t>Thumbs</a:t>
            </a:r>
            <a:r>
              <a:rPr lang="en-GB" noProof="1"/>
              <a:t> </a:t>
            </a:r>
            <a:r>
              <a:rPr lang="en-GB" b="1" noProof="1"/>
              <a:t>up</a:t>
            </a:r>
            <a:r>
              <a:rPr lang="en-GB" noProof="1"/>
              <a:t> = Confident and clear.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b="1" noProof="1"/>
              <a:t>Thumbs sideways </a:t>
            </a:r>
            <a:r>
              <a:rPr lang="en-GB" noProof="1"/>
              <a:t>= Partial understanding.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b="1" noProof="1"/>
              <a:t>Thumbs down </a:t>
            </a:r>
            <a:r>
              <a:rPr lang="en-GB" noProof="1"/>
              <a:t>= Need help or clarification.</a:t>
            </a:r>
          </a:p>
          <a:p>
            <a:pPr marL="0" indent="0">
              <a:lnSpc>
                <a:spcPct val="100000"/>
              </a:lnSpc>
              <a:buNone/>
            </a:pPr>
            <a:endParaRPr lang="en-GB" noProof="1"/>
          </a:p>
          <a:p>
            <a:pPr marL="0" indent="0">
              <a:lnSpc>
                <a:spcPct val="100000"/>
              </a:lnSpc>
              <a:buNone/>
            </a:pPr>
            <a:r>
              <a:rPr lang="en-GB" noProof="1"/>
              <a:t>This can </a:t>
            </a:r>
            <a:r>
              <a:rPr lang="en-GB" b="1" noProof="1"/>
              <a:t>also</a:t>
            </a:r>
            <a:r>
              <a:rPr lang="en-GB" noProof="1"/>
              <a:t> be used for </a:t>
            </a:r>
            <a:r>
              <a:rPr lang="en-GB" b="1" noProof="1"/>
              <a:t>answering MCQ questions </a:t>
            </a:r>
            <a:r>
              <a:rPr lang="en-GB" noProof="1"/>
              <a:t>when </a:t>
            </a:r>
            <a:r>
              <a:rPr lang="en-GB" b="1" noProof="1"/>
              <a:t>no whiteboards are available</a:t>
            </a:r>
            <a:r>
              <a:rPr lang="en-GB" noProof="1"/>
              <a:t>. Use </a:t>
            </a:r>
            <a:r>
              <a:rPr lang="en-GB" b="1" noProof="1"/>
              <a:t>thumb images next</a:t>
            </a:r>
            <a:r>
              <a:rPr lang="en-GB" noProof="1"/>
              <a:t> to the </a:t>
            </a:r>
            <a:r>
              <a:rPr lang="en-GB" b="1" noProof="1"/>
              <a:t>answers</a:t>
            </a:r>
            <a:r>
              <a:rPr lang="en-GB" noProof="1"/>
              <a:t> and allow </a:t>
            </a:r>
            <a:r>
              <a:rPr lang="en-GB" b="1" noProof="1"/>
              <a:t>students</a:t>
            </a:r>
            <a:r>
              <a:rPr lang="en-GB" noProof="1"/>
              <a:t> to </a:t>
            </a:r>
            <a:r>
              <a:rPr lang="en-GB" b="1" noProof="1"/>
              <a:t>choose</a:t>
            </a:r>
            <a:r>
              <a:rPr lang="en-GB" noProof="1"/>
              <a:t> from those.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F4A8B8E-9691-F330-E707-19E964C3C90F}"/>
              </a:ext>
            </a:extLst>
          </p:cNvPr>
          <p:cNvGrpSpPr/>
          <p:nvPr/>
        </p:nvGrpSpPr>
        <p:grpSpPr>
          <a:xfrm>
            <a:off x="10489721" y="150056"/>
            <a:ext cx="1524014" cy="949731"/>
            <a:chOff x="4687819" y="3233904"/>
            <a:chExt cx="2484437" cy="161488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1DC818F3-802F-0880-861E-7E66D3325961}"/>
                </a:ext>
              </a:extLst>
            </p:cNvPr>
            <p:cNvSpPr/>
            <p:nvPr/>
          </p:nvSpPr>
          <p:spPr>
            <a:xfrm>
              <a:off x="4687819" y="3233904"/>
              <a:ext cx="2484437" cy="161488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89566A63-895B-33E3-7A12-F6E2AFBE4903}"/>
                </a:ext>
              </a:extLst>
            </p:cNvPr>
            <p:cNvSpPr txBox="1"/>
            <p:nvPr/>
          </p:nvSpPr>
          <p:spPr>
            <a:xfrm>
              <a:off x="4766651" y="3312736"/>
              <a:ext cx="2326773" cy="14572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Where is the learner now?</a:t>
              </a:r>
            </a:p>
          </p:txBody>
        </p:sp>
      </p:grp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ABE759F5-ED0B-CC06-3ABC-00994B27EB8D}"/>
              </a:ext>
            </a:extLst>
          </p:cNvPr>
          <p:cNvSpPr txBox="1">
            <a:spLocks/>
          </p:cNvSpPr>
          <p:nvPr/>
        </p:nvSpPr>
        <p:spPr>
          <a:xfrm>
            <a:off x="742950" y="3429000"/>
            <a:ext cx="7581900" cy="742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i="0" kern="1200">
                <a:solidFill>
                  <a:srgbClr val="002060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10" name="Graphic 9" descr="Thumbs up sign outline">
            <a:extLst>
              <a:ext uri="{FF2B5EF4-FFF2-40B4-BE49-F238E27FC236}">
                <a16:creationId xmlns:a16="http://schemas.microsoft.com/office/drawing/2014/main" id="{CCBE0DD9-3D47-C776-7599-E5C1F839F4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593985">
            <a:off x="8969939" y="1261137"/>
            <a:ext cx="215265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322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E972BB-8310-A0DE-4776-357E5DC0C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93D920-15B4-0A58-9C96-82DD2BF72B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Exit Tickets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4CA6D-40D3-012A-F9E1-2818EB64DC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409300"/>
            <a:ext cx="10644378" cy="470229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noProof="0" dirty="0"/>
              <a:t>Exit tickets are </a:t>
            </a:r>
            <a:r>
              <a:rPr lang="en-GB" b="1" noProof="0" dirty="0"/>
              <a:t>quick</a:t>
            </a:r>
            <a:r>
              <a:rPr lang="en-GB" noProof="0" dirty="0"/>
              <a:t>, written responses at the </a:t>
            </a:r>
            <a:r>
              <a:rPr lang="en-GB" b="1" noProof="0" dirty="0"/>
              <a:t>end of a lesson </a:t>
            </a:r>
            <a:r>
              <a:rPr lang="en-GB" noProof="0" dirty="0"/>
              <a:t>to </a:t>
            </a:r>
            <a:r>
              <a:rPr lang="en-GB" b="1" noProof="0" dirty="0"/>
              <a:t>assess</a:t>
            </a:r>
            <a:r>
              <a:rPr lang="en-GB" noProof="0" dirty="0"/>
              <a:t> </a:t>
            </a:r>
            <a:r>
              <a:rPr lang="en-GB" b="1" noProof="0" dirty="0"/>
              <a:t>understanding</a:t>
            </a:r>
            <a:r>
              <a:rPr lang="en-GB" noProof="0" dirty="0"/>
              <a:t>, identify </a:t>
            </a:r>
            <a:r>
              <a:rPr lang="en-GB" b="1" noProof="0" dirty="0"/>
              <a:t>misconceptions</a:t>
            </a:r>
            <a:r>
              <a:rPr lang="en-GB" noProof="0" dirty="0"/>
              <a:t>, and </a:t>
            </a:r>
            <a:r>
              <a:rPr lang="en-GB" b="1" noProof="0" dirty="0"/>
              <a:t>gather feedback for planning</a:t>
            </a:r>
            <a:r>
              <a:rPr lang="en-GB" noProof="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100" noProof="0" dirty="0"/>
          </a:p>
          <a:p>
            <a:pPr marL="0" indent="0">
              <a:lnSpc>
                <a:spcPct val="100000"/>
              </a:lnSpc>
              <a:buNone/>
            </a:pPr>
            <a:r>
              <a:rPr lang="en-GB" b="1" noProof="0" dirty="0"/>
              <a:t>How to Use Exit Tickets:</a:t>
            </a:r>
            <a:endParaRPr lang="en-GB" noProof="0" dirty="0"/>
          </a:p>
          <a:p>
            <a:pPr marL="458788" indent="-458788">
              <a:lnSpc>
                <a:spcPct val="100000"/>
              </a:lnSpc>
              <a:buBlip>
                <a:blip r:embed="rId3"/>
              </a:buBlip>
            </a:pPr>
            <a:r>
              <a:rPr lang="en-GB" b="1" noProof="0" dirty="0"/>
              <a:t>Prepare Prompts:</a:t>
            </a:r>
            <a:r>
              <a:rPr lang="en-GB" noProof="0" dirty="0"/>
              <a:t> Create questions aligned with lesson goals.</a:t>
            </a:r>
          </a:p>
          <a:p>
            <a:pPr marL="458788" indent="-458788">
              <a:lnSpc>
                <a:spcPct val="100000"/>
              </a:lnSpc>
              <a:buBlip>
                <a:blip r:embed="rId3"/>
              </a:buBlip>
            </a:pPr>
            <a:r>
              <a:rPr lang="en-GB" b="1" noProof="0" dirty="0"/>
              <a:t>Distribute:</a:t>
            </a:r>
            <a:r>
              <a:rPr lang="en-GB" noProof="0" dirty="0"/>
              <a:t> Use paper or digital tools.</a:t>
            </a:r>
          </a:p>
          <a:p>
            <a:pPr marL="458788" indent="-458788">
              <a:lnSpc>
                <a:spcPct val="100000"/>
              </a:lnSpc>
              <a:buBlip>
                <a:blip r:embed="rId3"/>
              </a:buBlip>
            </a:pPr>
            <a:r>
              <a:rPr lang="en-GB" b="1" noProof="0" dirty="0"/>
              <a:t>Collect:</a:t>
            </a:r>
            <a:r>
              <a:rPr lang="en-GB" noProof="0" dirty="0"/>
              <a:t> Gather responses as students leave.</a:t>
            </a:r>
          </a:p>
          <a:p>
            <a:pPr marL="458788" indent="-458788">
              <a:lnSpc>
                <a:spcPct val="100000"/>
              </a:lnSpc>
              <a:buBlip>
                <a:blip r:embed="rId3"/>
              </a:buBlip>
            </a:pPr>
            <a:r>
              <a:rPr lang="en-GB" b="1" noProof="0" dirty="0"/>
              <a:t>Analyse:</a:t>
            </a:r>
            <a:r>
              <a:rPr lang="en-GB" noProof="0" dirty="0"/>
              <a:t> Identify trends or gaps.</a:t>
            </a:r>
          </a:p>
          <a:p>
            <a:pPr marL="458788" indent="-458788">
              <a:lnSpc>
                <a:spcPct val="100000"/>
              </a:lnSpc>
              <a:buBlip>
                <a:blip r:embed="rId3"/>
              </a:buBlip>
            </a:pPr>
            <a:r>
              <a:rPr lang="en-GB" b="1" noProof="0" dirty="0"/>
              <a:t>Act:</a:t>
            </a:r>
            <a:r>
              <a:rPr lang="en-GB" noProof="0" dirty="0"/>
              <a:t> Plan the next lesson based on feedback.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98EADA9-605F-035A-C323-879EBC38B916}"/>
              </a:ext>
            </a:extLst>
          </p:cNvPr>
          <p:cNvGrpSpPr/>
          <p:nvPr/>
        </p:nvGrpSpPr>
        <p:grpSpPr>
          <a:xfrm>
            <a:off x="10489721" y="150056"/>
            <a:ext cx="1524014" cy="949731"/>
            <a:chOff x="4687819" y="3233904"/>
            <a:chExt cx="2484437" cy="161488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4E241C81-6466-18B0-F05D-D23DF1E9E9F4}"/>
                </a:ext>
              </a:extLst>
            </p:cNvPr>
            <p:cNvSpPr/>
            <p:nvPr/>
          </p:nvSpPr>
          <p:spPr>
            <a:xfrm>
              <a:off x="4687819" y="3233904"/>
              <a:ext cx="2484437" cy="161488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3DCD4339-309E-BBF3-36F0-021B9E8B4FE8}"/>
                </a:ext>
              </a:extLst>
            </p:cNvPr>
            <p:cNvSpPr txBox="1"/>
            <p:nvPr/>
          </p:nvSpPr>
          <p:spPr>
            <a:xfrm>
              <a:off x="4766651" y="3312736"/>
              <a:ext cx="2326773" cy="14572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Where is the learner now?</a:t>
              </a:r>
            </a:p>
          </p:txBody>
        </p:sp>
      </p:grpSp>
      <p:pic>
        <p:nvPicPr>
          <p:cNvPr id="7" name="Graphic 6" descr="Ticket outline">
            <a:extLst>
              <a:ext uri="{FF2B5EF4-FFF2-40B4-BE49-F238E27FC236}">
                <a16:creationId xmlns:a16="http://schemas.microsoft.com/office/drawing/2014/main" id="{4A3D5A7C-3804-E7A9-19AF-B0A003C891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62226" y="4004095"/>
            <a:ext cx="1935192" cy="193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83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DDC5B5-6809-8D07-FC93-F40CAE90CC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Questioning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6649D4-2C0D-B28B-1761-C6AFBCC0A7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644378" cy="4911321"/>
          </a:xfrm>
        </p:spPr>
        <p:txBody>
          <a:bodyPr/>
          <a:lstStyle/>
          <a:p>
            <a:pPr marL="461963" indent="-461963">
              <a:buBlip>
                <a:blip r:embed="rId2"/>
              </a:buBlip>
            </a:pPr>
            <a:r>
              <a:rPr lang="en-GB" b="1" noProof="0" dirty="0"/>
              <a:t>Open-Ended Questions</a:t>
            </a:r>
            <a:r>
              <a:rPr lang="en-GB" noProof="0" dirty="0"/>
              <a:t>: Encourage explanation, analysis, and prediction. They should provoke thought and have multiple valid responses.</a:t>
            </a:r>
          </a:p>
          <a:p>
            <a:pPr marL="461963" indent="-461963">
              <a:buBlip>
                <a:blip r:embed="rId2"/>
              </a:buBlip>
            </a:pPr>
            <a:r>
              <a:rPr lang="en-GB" b="1" noProof="0" dirty="0"/>
              <a:t>Hypothetical Questions</a:t>
            </a:r>
            <a:r>
              <a:rPr lang="en-GB" noProof="0" dirty="0"/>
              <a:t>: Stimulate creativity and problem-solving by placing students in imaginative scenarios. They help assess how students apply knowledge in new contexts.</a:t>
            </a:r>
          </a:p>
          <a:p>
            <a:pPr marL="461963" indent="-461963">
              <a:buBlip>
                <a:blip r:embed="rId2"/>
              </a:buBlip>
            </a:pPr>
            <a:r>
              <a:rPr lang="en-GB" b="1" noProof="0" dirty="0"/>
              <a:t>Reflective Questions</a:t>
            </a:r>
            <a:r>
              <a:rPr lang="en-GB" noProof="0" dirty="0"/>
              <a:t>: Encourage students to introspect on their learning experience and recognise their own growth. They help foster self-awareness and support metacognition.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4E31150-2627-496E-4C81-4EB69C56922F}"/>
              </a:ext>
            </a:extLst>
          </p:cNvPr>
          <p:cNvGrpSpPr/>
          <p:nvPr/>
        </p:nvGrpSpPr>
        <p:grpSpPr>
          <a:xfrm>
            <a:off x="10489721" y="150056"/>
            <a:ext cx="1524014" cy="949731"/>
            <a:chOff x="4687819" y="3233904"/>
            <a:chExt cx="2484437" cy="161488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F5E4539C-D160-DD08-F4FF-441397E7764D}"/>
                </a:ext>
              </a:extLst>
            </p:cNvPr>
            <p:cNvSpPr/>
            <p:nvPr/>
          </p:nvSpPr>
          <p:spPr>
            <a:xfrm>
              <a:off x="4687819" y="3233904"/>
              <a:ext cx="2484437" cy="161488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B538C0C1-BA55-691C-81F2-2CAB94F75F88}"/>
                </a:ext>
              </a:extLst>
            </p:cNvPr>
            <p:cNvSpPr txBox="1"/>
            <p:nvPr/>
          </p:nvSpPr>
          <p:spPr>
            <a:xfrm>
              <a:off x="4766651" y="3312736"/>
              <a:ext cx="2326773" cy="14572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Where is the learner now?</a:t>
              </a:r>
            </a:p>
          </p:txBody>
        </p:sp>
      </p:grpSp>
      <p:pic>
        <p:nvPicPr>
          <p:cNvPr id="11" name="Graphic 10" descr="Head with gears outline">
            <a:extLst>
              <a:ext uri="{FF2B5EF4-FFF2-40B4-BE49-F238E27FC236}">
                <a16:creationId xmlns:a16="http://schemas.microsoft.com/office/drawing/2014/main" id="{1AB79358-7B0F-6BD6-EAA7-80A0C2801F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89616" y="2829463"/>
            <a:ext cx="2195423" cy="219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71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E2A6F-A06E-016F-6494-EAEFD7F8A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893F73-A712-1BF2-8A12-CDC4933C7A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Questioning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44D337-AC2D-C477-356F-C50E363D09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644378" cy="2977014"/>
          </a:xfrm>
        </p:spPr>
        <p:txBody>
          <a:bodyPr/>
          <a:lstStyle/>
          <a:p>
            <a:pPr marL="461963" indent="-461963">
              <a:buBlip>
                <a:blip r:embed="rId2"/>
              </a:buBlip>
            </a:pPr>
            <a:r>
              <a:rPr lang="en-GB" b="1" noProof="0" dirty="0"/>
              <a:t>Analytical Questions</a:t>
            </a:r>
            <a:r>
              <a:rPr lang="en-GB" noProof="0" dirty="0"/>
              <a:t>: Promote deep analysis and understanding of complex issues. They require students to draw connections, identify distinctions, and explore relationships between ideas.</a:t>
            </a:r>
          </a:p>
          <a:p>
            <a:pPr marL="461963" indent="-461963">
              <a:buBlip>
                <a:blip r:embed="rId2"/>
              </a:buBlip>
            </a:pPr>
            <a:r>
              <a:rPr lang="en-GB" b="1" noProof="0" dirty="0"/>
              <a:t>Scaffolded Questions</a:t>
            </a:r>
            <a:r>
              <a:rPr lang="en-GB" noProof="0" dirty="0"/>
              <a:t>: Progress from simple to complex to deepen understanding. They support learning by building confidence and gradually increasing challenge.</a:t>
            </a:r>
          </a:p>
          <a:p>
            <a:pPr marL="461963" indent="-461963">
              <a:buBlip>
                <a:blip r:embed="rId2"/>
              </a:buBlip>
            </a:pPr>
            <a:r>
              <a:rPr lang="en-GB" b="1" noProof="0" dirty="0"/>
              <a:t>Sequential Questions</a:t>
            </a:r>
            <a:r>
              <a:rPr lang="en-GB" noProof="0" dirty="0"/>
              <a:t>: Assess understanding of processes and emphasise the importance of sequence. They are useful for ensuring students grasp logical order and causality.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CDBC90A-7109-79F7-D6DB-7D8BF4D1DB02}"/>
              </a:ext>
            </a:extLst>
          </p:cNvPr>
          <p:cNvGrpSpPr/>
          <p:nvPr/>
        </p:nvGrpSpPr>
        <p:grpSpPr>
          <a:xfrm>
            <a:off x="10489721" y="150056"/>
            <a:ext cx="1524014" cy="949731"/>
            <a:chOff x="4687819" y="3233904"/>
            <a:chExt cx="2484437" cy="161488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979AE6E9-FBF0-275D-0801-9F8D81BBFA4C}"/>
                </a:ext>
              </a:extLst>
            </p:cNvPr>
            <p:cNvSpPr/>
            <p:nvPr/>
          </p:nvSpPr>
          <p:spPr>
            <a:xfrm>
              <a:off x="4687819" y="3233904"/>
              <a:ext cx="2484437" cy="161488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DE8302D1-8F13-C1AB-EF9C-E64AE81E1DC9}"/>
                </a:ext>
              </a:extLst>
            </p:cNvPr>
            <p:cNvSpPr txBox="1"/>
            <p:nvPr/>
          </p:nvSpPr>
          <p:spPr>
            <a:xfrm>
              <a:off x="4766651" y="3312736"/>
              <a:ext cx="2326773" cy="14572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Where is the learner now?</a:t>
              </a:r>
            </a:p>
          </p:txBody>
        </p:sp>
      </p:grpSp>
      <p:pic>
        <p:nvPicPr>
          <p:cNvPr id="7" name="Graphic 6" descr="Workflow outline">
            <a:extLst>
              <a:ext uri="{FF2B5EF4-FFF2-40B4-BE49-F238E27FC236}">
                <a16:creationId xmlns:a16="http://schemas.microsoft.com/office/drawing/2014/main" id="{CD810748-2B1C-BAE4-31C4-192F70161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09517" y="3036448"/>
            <a:ext cx="2073215" cy="207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625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DE3752-822E-0C64-31FA-5A3B428F32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Think-Pair-Share: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1AD31-26D2-8B97-0EFA-147AE9A125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644378" cy="4911321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noProof="0" dirty="0"/>
              <a:t>The teacher poses a carefully crafted, open-ended question or problem.</a:t>
            </a:r>
          </a:p>
          <a:p>
            <a:pPr marL="0" indent="0">
              <a:lnSpc>
                <a:spcPct val="100000"/>
              </a:lnSpc>
              <a:buNone/>
            </a:pPr>
            <a:endParaRPr lang="en-GB" noProof="0" dirty="0"/>
          </a:p>
          <a:p>
            <a:pPr marL="0" indent="0">
              <a:lnSpc>
                <a:spcPct val="100000"/>
              </a:lnSpc>
              <a:buNone/>
            </a:pPr>
            <a:r>
              <a:rPr lang="en-GB" b="1" noProof="0" dirty="0"/>
              <a:t>Think</a:t>
            </a:r>
            <a:r>
              <a:rPr lang="en-GB" noProof="0" dirty="0"/>
              <a:t>: Give students time to think individually and formulate their responses.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b="1" noProof="0" dirty="0"/>
              <a:t>Pair</a:t>
            </a:r>
            <a:r>
              <a:rPr lang="en-GB" noProof="0" dirty="0"/>
              <a:t>: Have students pair up with a partner nearby. They should share their thoughts, compare answers, and discuss reasoning.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b="1" noProof="0" dirty="0"/>
              <a:t>Share</a:t>
            </a:r>
            <a:r>
              <a:rPr lang="en-GB" noProof="0" dirty="0"/>
              <a:t>: Call on pairs to share their ideas with the class or group.</a:t>
            </a:r>
          </a:p>
          <a:p>
            <a:pPr>
              <a:lnSpc>
                <a:spcPct val="100000"/>
              </a:lnSpc>
            </a:pPr>
            <a:endParaRPr lang="en-GB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D81F5D2-32E7-5A96-CADD-CD15C08EAA0E}"/>
              </a:ext>
            </a:extLst>
          </p:cNvPr>
          <p:cNvGrpSpPr/>
          <p:nvPr/>
        </p:nvGrpSpPr>
        <p:grpSpPr>
          <a:xfrm>
            <a:off x="10489721" y="150056"/>
            <a:ext cx="1524014" cy="949731"/>
            <a:chOff x="4687819" y="3233904"/>
            <a:chExt cx="2484437" cy="161488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FBE5DC3A-0969-BA6C-71E3-7EAC35E31D0E}"/>
                </a:ext>
              </a:extLst>
            </p:cNvPr>
            <p:cNvSpPr/>
            <p:nvPr/>
          </p:nvSpPr>
          <p:spPr>
            <a:xfrm>
              <a:off x="4687819" y="3233904"/>
              <a:ext cx="2484437" cy="161488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3E29539C-854C-83E2-3454-E194FB984DD5}"/>
                </a:ext>
              </a:extLst>
            </p:cNvPr>
            <p:cNvSpPr txBox="1"/>
            <p:nvPr/>
          </p:nvSpPr>
          <p:spPr>
            <a:xfrm>
              <a:off x="4766651" y="3312736"/>
              <a:ext cx="2326773" cy="14572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Where is the learner now?</a:t>
              </a:r>
            </a:p>
          </p:txBody>
        </p:sp>
      </p:grpSp>
      <p:pic>
        <p:nvPicPr>
          <p:cNvPr id="8" name="Graphic 7" descr="Thought outline">
            <a:extLst>
              <a:ext uri="{FF2B5EF4-FFF2-40B4-BE49-F238E27FC236}">
                <a16:creationId xmlns:a16="http://schemas.microsoft.com/office/drawing/2014/main" id="{BE694032-1EC9-E466-F11F-8AC2F0054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4961" y="1995578"/>
            <a:ext cx="1969698" cy="196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185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7FBDC9-CFCC-5FF2-2354-564AAA54C8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Pose, Pause, Pounce, Bounce: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63F6D-5604-0637-73AA-662D646932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644378" cy="448281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b="1" noProof="0" dirty="0"/>
              <a:t>Pose:</a:t>
            </a:r>
            <a:r>
              <a:rPr lang="en-GB" noProof="0" dirty="0"/>
              <a:t> Ask a well-structured question.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b="1" noProof="0" dirty="0"/>
              <a:t>Pause:</a:t>
            </a:r>
            <a:r>
              <a:rPr lang="en-GB" noProof="0" dirty="0"/>
              <a:t> Give students time to think and formulate their response.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b="1" noProof="0" dirty="0"/>
              <a:t>Pounce:</a:t>
            </a:r>
            <a:r>
              <a:rPr lang="en-GB" noProof="0" dirty="0"/>
              <a:t> Select a student to answer (use random selection to keep engagement high).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b="1" noProof="0" dirty="0"/>
              <a:t>Bounce:</a:t>
            </a:r>
            <a:r>
              <a:rPr lang="en-GB" noProof="0" dirty="0"/>
              <a:t> Redirect or build on their response by asking another student to add or elaborate.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0F0A280-0B71-26B0-B635-9A5CE96832C5}"/>
              </a:ext>
            </a:extLst>
          </p:cNvPr>
          <p:cNvGrpSpPr/>
          <p:nvPr/>
        </p:nvGrpSpPr>
        <p:grpSpPr>
          <a:xfrm>
            <a:off x="10489721" y="150056"/>
            <a:ext cx="1524014" cy="949731"/>
            <a:chOff x="4687819" y="3233904"/>
            <a:chExt cx="2484437" cy="161488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65457992-992A-CDD2-0495-F88DE4CFF0C0}"/>
                </a:ext>
              </a:extLst>
            </p:cNvPr>
            <p:cNvSpPr/>
            <p:nvPr/>
          </p:nvSpPr>
          <p:spPr>
            <a:xfrm>
              <a:off x="4687819" y="3233904"/>
              <a:ext cx="2484437" cy="161488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D556C755-B714-FF81-2CED-8E93A8B49230}"/>
                </a:ext>
              </a:extLst>
            </p:cNvPr>
            <p:cNvSpPr txBox="1"/>
            <p:nvPr/>
          </p:nvSpPr>
          <p:spPr>
            <a:xfrm>
              <a:off x="4766651" y="3312736"/>
              <a:ext cx="2326773" cy="14572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Where is the learner now?</a:t>
              </a:r>
            </a:p>
          </p:txBody>
        </p:sp>
      </p:grpSp>
      <p:pic>
        <p:nvPicPr>
          <p:cNvPr id="14" name="Graphic 13" descr="Playbook outline">
            <a:extLst>
              <a:ext uri="{FF2B5EF4-FFF2-40B4-BE49-F238E27FC236}">
                <a16:creationId xmlns:a16="http://schemas.microsoft.com/office/drawing/2014/main" id="{F94BD8A0-0D6D-41E9-BF66-05F6A19F30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99585" y="4726390"/>
            <a:ext cx="1935192" cy="193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77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07892F-2B46-E61A-0EAF-9DDDBB0CFA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ABC Questioning:</a:t>
            </a:r>
            <a:endParaRPr lang="en-US" dirty="0"/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703A13-040B-C35D-C0B9-62A1201470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644378" cy="4823067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Students </a:t>
            </a:r>
            <a:r>
              <a:rPr lang="en-US" b="1" dirty="0"/>
              <a:t>Agree, Build on, or Challenge</a:t>
            </a:r>
            <a:r>
              <a:rPr lang="en-US" dirty="0"/>
              <a:t> each other’s responses to promote deeper thinking and discussion.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Agree:</a:t>
            </a:r>
            <a:r>
              <a:rPr lang="en-US" dirty="0"/>
              <a:t> Invite students to agree with a peer's response and explain why, with evidence or reasoning to support.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Build:</a:t>
            </a:r>
            <a:r>
              <a:rPr lang="en-US" dirty="0"/>
              <a:t> Students expand on a peer's response by adding additional details, examples, or perspectives.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Challenge:</a:t>
            </a:r>
            <a:r>
              <a:rPr lang="en-US" dirty="0"/>
              <a:t> Students then question or critique a peer’s response by presenting an alternative viewpoint, evidence, or reasoning.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FCED66-3758-895B-EDC6-F015931BFD1A}"/>
              </a:ext>
            </a:extLst>
          </p:cNvPr>
          <p:cNvGrpSpPr/>
          <p:nvPr/>
        </p:nvGrpSpPr>
        <p:grpSpPr>
          <a:xfrm>
            <a:off x="10489721" y="150056"/>
            <a:ext cx="1524014" cy="949731"/>
            <a:chOff x="4687819" y="3233904"/>
            <a:chExt cx="2484437" cy="161488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855A25A8-333E-08D1-FE46-A3E685907DC9}"/>
                </a:ext>
              </a:extLst>
            </p:cNvPr>
            <p:cNvSpPr/>
            <p:nvPr/>
          </p:nvSpPr>
          <p:spPr>
            <a:xfrm>
              <a:off x="4687819" y="3233904"/>
              <a:ext cx="2484437" cy="161488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94AA8CDD-E66E-D746-25C4-F4EF467A3ECE}"/>
                </a:ext>
              </a:extLst>
            </p:cNvPr>
            <p:cNvSpPr txBox="1"/>
            <p:nvPr/>
          </p:nvSpPr>
          <p:spPr>
            <a:xfrm>
              <a:off x="4766651" y="3312736"/>
              <a:ext cx="2326773" cy="14572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Where is the learner now?</a:t>
              </a:r>
            </a:p>
          </p:txBody>
        </p:sp>
      </p:grpSp>
      <p:pic>
        <p:nvPicPr>
          <p:cNvPr id="8" name="Graphic 7" descr="Customer review outline">
            <a:extLst>
              <a:ext uri="{FF2B5EF4-FFF2-40B4-BE49-F238E27FC236}">
                <a16:creationId xmlns:a16="http://schemas.microsoft.com/office/drawing/2014/main" id="{16999D2F-3434-76C0-D085-5E4127C0F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41362" y="1703898"/>
            <a:ext cx="1524015" cy="152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464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3384E5-E5E1-725D-E12E-D460F18939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What is 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B817F-61BF-2ACA-BCE9-97ECE9D765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644378" cy="4633287"/>
          </a:xfrm>
        </p:spPr>
        <p:txBody>
          <a:bodyPr/>
          <a:lstStyle/>
          <a:p>
            <a:pPr marL="0" indent="0">
              <a:buNone/>
            </a:pPr>
            <a:r>
              <a:rPr lang="en-GB" sz="3200" b="1" noProof="1"/>
              <a:t>Assessment for Learning </a:t>
            </a:r>
            <a:r>
              <a:rPr lang="en-GB" sz="3200" noProof="1"/>
              <a:t>(AfL) is a </a:t>
            </a:r>
            <a:r>
              <a:rPr lang="en-GB" sz="3200" b="1" noProof="1"/>
              <a:t>formative</a:t>
            </a:r>
            <a:r>
              <a:rPr lang="en-GB" sz="3200" noProof="1"/>
              <a:t> </a:t>
            </a:r>
            <a:r>
              <a:rPr lang="en-GB" sz="3200" b="1" noProof="1"/>
              <a:t>assessment strategy </a:t>
            </a:r>
            <a:r>
              <a:rPr lang="en-GB" sz="3200" noProof="1"/>
              <a:t>aimed at </a:t>
            </a:r>
            <a:r>
              <a:rPr lang="en-GB" sz="3200" b="1" noProof="1"/>
              <a:t>improving</a:t>
            </a:r>
            <a:r>
              <a:rPr lang="en-GB" sz="3200" noProof="1"/>
              <a:t> both </a:t>
            </a:r>
            <a:r>
              <a:rPr lang="en-GB" sz="3200" b="1" noProof="1"/>
              <a:t>teaching</a:t>
            </a:r>
            <a:r>
              <a:rPr lang="en-GB" sz="3200" noProof="1"/>
              <a:t> and </a:t>
            </a:r>
            <a:r>
              <a:rPr lang="en-GB" sz="3200" b="1" noProof="1"/>
              <a:t>learning</a:t>
            </a:r>
            <a:r>
              <a:rPr lang="en-GB" sz="3200" noProof="1"/>
              <a:t> by actively </a:t>
            </a:r>
            <a:r>
              <a:rPr lang="en-GB" sz="3200" b="1" noProof="1"/>
              <a:t>guiding</a:t>
            </a:r>
            <a:r>
              <a:rPr lang="en-GB" sz="3200" noProof="1"/>
              <a:t> and </a:t>
            </a:r>
            <a:r>
              <a:rPr lang="en-GB" sz="3200" b="1" noProof="1"/>
              <a:t>enhancing</a:t>
            </a:r>
            <a:r>
              <a:rPr lang="en-GB" sz="3200" noProof="1"/>
              <a:t> the educational </a:t>
            </a:r>
            <a:r>
              <a:rPr lang="en-GB" sz="3200" b="1" noProof="1"/>
              <a:t>process</a:t>
            </a:r>
            <a:r>
              <a:rPr lang="en-GB" sz="3200" noProof="1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200" noProof="1"/>
          </a:p>
          <a:p>
            <a:pPr marL="0" indent="0">
              <a:lnSpc>
                <a:spcPct val="100000"/>
              </a:lnSpc>
              <a:buNone/>
            </a:pPr>
            <a:r>
              <a:rPr lang="en-GB" sz="3200" b="1" noProof="1"/>
              <a:t>AfL</a:t>
            </a:r>
            <a:r>
              <a:rPr lang="en-GB" sz="3200" noProof="1"/>
              <a:t> is an </a:t>
            </a:r>
            <a:r>
              <a:rPr lang="en-GB" sz="3200" b="1" noProof="1"/>
              <a:t>ongoing and embedded practice </a:t>
            </a:r>
            <a:r>
              <a:rPr lang="en-GB" sz="3200" noProof="1"/>
              <a:t>designed to identify </a:t>
            </a:r>
            <a:r>
              <a:rPr lang="en-GB" sz="3200" b="1" noProof="1"/>
              <a:t>strengths</a:t>
            </a:r>
            <a:r>
              <a:rPr lang="en-GB" sz="3200" noProof="1"/>
              <a:t> and areas for </a:t>
            </a:r>
            <a:r>
              <a:rPr lang="en-GB" sz="3200" b="1" noProof="1"/>
              <a:t>improvement</a:t>
            </a:r>
            <a:r>
              <a:rPr lang="en-GB" sz="3200" noProof="1"/>
              <a:t>, providing </a:t>
            </a:r>
            <a:r>
              <a:rPr lang="en-GB" sz="3200" b="1" noProof="1"/>
              <a:t>feedback</a:t>
            </a:r>
            <a:r>
              <a:rPr lang="en-GB" sz="3200" noProof="1"/>
              <a:t> that helps </a:t>
            </a:r>
            <a:r>
              <a:rPr lang="en-GB" sz="3200" b="1" noProof="1"/>
              <a:t>students progress </a:t>
            </a:r>
            <a:r>
              <a:rPr lang="en-GB" sz="3200" noProof="1"/>
              <a:t>and </a:t>
            </a:r>
            <a:r>
              <a:rPr lang="en-GB" sz="3200" b="1" noProof="1"/>
              <a:t>perform better</a:t>
            </a:r>
            <a:r>
              <a:rPr lang="en-GB" sz="3200" noProof="1"/>
              <a:t>.</a:t>
            </a:r>
          </a:p>
        </p:txBody>
      </p:sp>
      <p:pic>
        <p:nvPicPr>
          <p:cNvPr id="4" name="Graphic 3" descr="Business Growth outline">
            <a:extLst>
              <a:ext uri="{FF2B5EF4-FFF2-40B4-BE49-F238E27FC236}">
                <a16:creationId xmlns:a16="http://schemas.microsoft.com/office/drawing/2014/main" id="{4A067C66-1850-A522-C2EE-DD478F979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92280" y="4222630"/>
            <a:ext cx="1738279" cy="173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4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964364-8732-9344-DC37-83CB80ADBF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Hot Seating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896F0-F9C6-2242-0ADF-064263CFA3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005563" cy="4926584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b="1" noProof="0" dirty="0"/>
              <a:t>Set Up:</a:t>
            </a:r>
            <a:r>
              <a:rPr lang="en-GB" noProof="0" dirty="0"/>
              <a:t> Assign a </a:t>
            </a:r>
            <a:r>
              <a:rPr lang="en-GB" b="1" noProof="0" dirty="0"/>
              <a:t>student</a:t>
            </a:r>
            <a:r>
              <a:rPr lang="en-GB" noProof="0" dirty="0"/>
              <a:t> or </a:t>
            </a:r>
            <a:r>
              <a:rPr lang="en-GB" b="1" noProof="0" dirty="0"/>
              <a:t>teacher</a:t>
            </a:r>
            <a:r>
              <a:rPr lang="en-GB" noProof="0" dirty="0"/>
              <a:t> to take the </a:t>
            </a:r>
            <a:r>
              <a:rPr lang="en-GB" b="1" noProof="0" dirty="0"/>
              <a:t>role</a:t>
            </a:r>
            <a:r>
              <a:rPr lang="en-GB" noProof="0" dirty="0"/>
              <a:t> of an </a:t>
            </a:r>
            <a:r>
              <a:rPr lang="en-GB" b="1" noProof="0" dirty="0"/>
              <a:t>expert</a:t>
            </a:r>
            <a:r>
              <a:rPr lang="en-GB" noProof="0" dirty="0"/>
              <a:t>, or </a:t>
            </a:r>
            <a:r>
              <a:rPr lang="en-GB" b="1" noProof="0" dirty="0"/>
              <a:t>character</a:t>
            </a:r>
            <a:r>
              <a:rPr lang="en-GB" noProof="0" dirty="0"/>
              <a:t> related to the lesson.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b="1" noProof="0" dirty="0"/>
              <a:t>Question:</a:t>
            </a:r>
            <a:r>
              <a:rPr lang="en-GB" noProof="0" dirty="0"/>
              <a:t> Students </a:t>
            </a:r>
            <a:r>
              <a:rPr lang="en-GB" b="1" noProof="0" dirty="0"/>
              <a:t>ask a range of questions </a:t>
            </a:r>
            <a:r>
              <a:rPr lang="en-GB" noProof="0" dirty="0"/>
              <a:t>to probe ideas, challenge assumptions, or explore concepts.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b="1" noProof="0" dirty="0"/>
              <a:t>Respond:</a:t>
            </a:r>
            <a:r>
              <a:rPr lang="en-GB" noProof="0" dirty="0"/>
              <a:t> The </a:t>
            </a:r>
            <a:r>
              <a:rPr lang="en-GB" b="1" noProof="0" dirty="0"/>
              <a:t>person</a:t>
            </a:r>
            <a:r>
              <a:rPr lang="en-GB" noProof="0" dirty="0"/>
              <a:t> in the hot seat </a:t>
            </a:r>
            <a:r>
              <a:rPr lang="en-GB" b="1" noProof="0" dirty="0"/>
              <a:t>answers</a:t>
            </a:r>
            <a:r>
              <a:rPr lang="en-GB" noProof="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GB" noProof="0" dirty="0"/>
          </a:p>
          <a:p>
            <a:pPr marL="0" indent="0">
              <a:lnSpc>
                <a:spcPct val="100000"/>
              </a:lnSpc>
              <a:buNone/>
            </a:pPr>
            <a:r>
              <a:rPr lang="en-GB" noProof="0" dirty="0"/>
              <a:t>The </a:t>
            </a:r>
            <a:r>
              <a:rPr lang="en-GB" b="1" noProof="0" dirty="0"/>
              <a:t>teacher</a:t>
            </a:r>
            <a:r>
              <a:rPr lang="en-GB" noProof="0" dirty="0"/>
              <a:t> should then </a:t>
            </a:r>
            <a:r>
              <a:rPr lang="en-GB" b="1" noProof="0" dirty="0"/>
              <a:t>facilitate</a:t>
            </a:r>
            <a:r>
              <a:rPr lang="en-GB" noProof="0" dirty="0"/>
              <a:t> a class </a:t>
            </a:r>
            <a:r>
              <a:rPr lang="en-GB" b="1" noProof="0" dirty="0"/>
              <a:t>discussion</a:t>
            </a:r>
            <a:r>
              <a:rPr lang="en-GB" noProof="0" dirty="0"/>
              <a:t> to </a:t>
            </a:r>
            <a:r>
              <a:rPr lang="en-GB" b="1" noProof="0" dirty="0"/>
              <a:t>review</a:t>
            </a:r>
            <a:r>
              <a:rPr lang="en-GB" noProof="0" dirty="0"/>
              <a:t> and </a:t>
            </a:r>
            <a:r>
              <a:rPr lang="en-GB" b="1" noProof="0" dirty="0"/>
              <a:t>expand</a:t>
            </a:r>
            <a:r>
              <a:rPr lang="en-GB" noProof="0" dirty="0"/>
              <a:t> on the </a:t>
            </a:r>
            <a:r>
              <a:rPr lang="en-GB" b="1" noProof="0" dirty="0"/>
              <a:t>ideas</a:t>
            </a:r>
            <a:r>
              <a:rPr lang="en-GB" noProof="0" dirty="0"/>
              <a:t> </a:t>
            </a:r>
            <a:r>
              <a:rPr lang="en-GB" dirty="0"/>
              <a:t>a</a:t>
            </a:r>
            <a:r>
              <a:rPr lang="en-GB" noProof="0" dirty="0"/>
              <a:t>s they are raised </a:t>
            </a:r>
            <a:r>
              <a:rPr lang="en-GB" b="1" noProof="0" dirty="0"/>
              <a:t>during</a:t>
            </a:r>
            <a:r>
              <a:rPr lang="en-GB" noProof="0" dirty="0"/>
              <a:t> the </a:t>
            </a:r>
            <a:r>
              <a:rPr lang="en-GB" b="1" noProof="0" dirty="0"/>
              <a:t>activity</a:t>
            </a:r>
            <a:r>
              <a:rPr lang="en-GB" noProof="0" dirty="0"/>
              <a:t>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1A40EA-B93E-40BB-03F9-7AD237EA4BC6}"/>
              </a:ext>
            </a:extLst>
          </p:cNvPr>
          <p:cNvGrpSpPr/>
          <p:nvPr/>
        </p:nvGrpSpPr>
        <p:grpSpPr>
          <a:xfrm>
            <a:off x="10489721" y="150056"/>
            <a:ext cx="1524014" cy="949731"/>
            <a:chOff x="4687819" y="3233904"/>
            <a:chExt cx="2484437" cy="161488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BD6B473B-8FEC-FA1C-430E-E511785F9C2D}"/>
                </a:ext>
              </a:extLst>
            </p:cNvPr>
            <p:cNvSpPr/>
            <p:nvPr/>
          </p:nvSpPr>
          <p:spPr>
            <a:xfrm>
              <a:off x="4687819" y="3233904"/>
              <a:ext cx="2484437" cy="161488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3E1AA0A7-270A-E3CA-D0B1-815515B61947}"/>
                </a:ext>
              </a:extLst>
            </p:cNvPr>
            <p:cNvSpPr txBox="1"/>
            <p:nvPr/>
          </p:nvSpPr>
          <p:spPr>
            <a:xfrm>
              <a:off x="4766651" y="3312736"/>
              <a:ext cx="2326773" cy="14572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Where is the learner now?</a:t>
              </a:r>
            </a:p>
          </p:txBody>
        </p:sp>
      </p:grpSp>
      <p:pic>
        <p:nvPicPr>
          <p:cNvPr id="8" name="Graphic 7" descr="Director's Chair outline">
            <a:extLst>
              <a:ext uri="{FF2B5EF4-FFF2-40B4-BE49-F238E27FC236}">
                <a16:creationId xmlns:a16="http://schemas.microsoft.com/office/drawing/2014/main" id="{9C490FD3-47A0-0553-8A90-5CDA180B1F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54734" y="3179011"/>
            <a:ext cx="1641894" cy="164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18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272787-248E-1A1F-AFF3-D7E1749682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Technology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ACAB7E-6283-E590-3BCD-E028DCF8FA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644378" cy="484032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b="1" noProof="0"/>
              <a:t>Interactive Quizzes:</a:t>
            </a:r>
            <a:r>
              <a:rPr lang="en-GB" noProof="0"/>
              <a:t> Tools like Kahoot, </a:t>
            </a:r>
            <a:r>
              <a:rPr lang="en-GB" noProof="0" dirty="0" err="1"/>
              <a:t>Plickers</a:t>
            </a:r>
            <a:r>
              <a:rPr lang="en-GB" noProof="0" dirty="0"/>
              <a:t> and Quizizz provide instant feedback.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b="1" noProof="0" dirty="0"/>
              <a:t>Polling Tools:</a:t>
            </a:r>
            <a:r>
              <a:rPr lang="en-GB" noProof="0" dirty="0"/>
              <a:t> </a:t>
            </a:r>
            <a:r>
              <a:rPr lang="en-GB" noProof="0" dirty="0" err="1"/>
              <a:t>Mentimeter</a:t>
            </a:r>
            <a:r>
              <a:rPr lang="en-GB" noProof="0" dirty="0"/>
              <a:t> and Poll Everywhere gauge opinions or comprehension anonymously.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b="1" noProof="0" dirty="0"/>
              <a:t>Digital Exit Tickets:</a:t>
            </a:r>
            <a:r>
              <a:rPr lang="en-GB" noProof="0" dirty="0"/>
              <a:t> Google Forms or Microsoft Forms collect and analyse responses quickly.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b="1" noProof="0" dirty="0"/>
              <a:t>Collaborative Platforms:</a:t>
            </a:r>
            <a:r>
              <a:rPr lang="en-GB" noProof="0" dirty="0"/>
              <a:t> Padlet and </a:t>
            </a:r>
            <a:r>
              <a:rPr lang="en-GB" noProof="0" dirty="0" err="1"/>
              <a:t>Jamboard</a:t>
            </a:r>
            <a:r>
              <a:rPr lang="en-GB" noProof="0" dirty="0"/>
              <a:t> enable idea sharing and brainstorming.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b="1" noProof="0" dirty="0"/>
              <a:t>Gamification Tools:</a:t>
            </a:r>
            <a:r>
              <a:rPr lang="en-GB" noProof="0" dirty="0"/>
              <a:t> </a:t>
            </a:r>
            <a:r>
              <a:rPr lang="en-GB" noProof="0" dirty="0" err="1"/>
              <a:t>Classcraft</a:t>
            </a:r>
            <a:r>
              <a:rPr lang="en-GB" noProof="0" dirty="0"/>
              <a:t> and educational games engage students while assessing learning.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7804341-97AF-C7D5-1723-D19E1D1A1A6D}"/>
              </a:ext>
            </a:extLst>
          </p:cNvPr>
          <p:cNvGrpSpPr/>
          <p:nvPr/>
        </p:nvGrpSpPr>
        <p:grpSpPr>
          <a:xfrm>
            <a:off x="10489721" y="150056"/>
            <a:ext cx="1524014" cy="949731"/>
            <a:chOff x="4687819" y="3233904"/>
            <a:chExt cx="2484437" cy="161488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F68A5DB0-ACA8-4912-3223-E9C5075BF6E6}"/>
                </a:ext>
              </a:extLst>
            </p:cNvPr>
            <p:cNvSpPr/>
            <p:nvPr/>
          </p:nvSpPr>
          <p:spPr>
            <a:xfrm>
              <a:off x="4687819" y="3233904"/>
              <a:ext cx="2484437" cy="161488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869FFBA4-1BB6-972D-3B91-03ACA82558CA}"/>
                </a:ext>
              </a:extLst>
            </p:cNvPr>
            <p:cNvSpPr txBox="1"/>
            <p:nvPr/>
          </p:nvSpPr>
          <p:spPr>
            <a:xfrm>
              <a:off x="4766651" y="3312736"/>
              <a:ext cx="2326773" cy="14572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Where is the learner now?</a:t>
              </a:r>
            </a:p>
          </p:txBody>
        </p:sp>
      </p:grpSp>
      <p:pic>
        <p:nvPicPr>
          <p:cNvPr id="8" name="Graphic 7" descr="Internet outline">
            <a:extLst>
              <a:ext uri="{FF2B5EF4-FFF2-40B4-BE49-F238E27FC236}">
                <a16:creationId xmlns:a16="http://schemas.microsoft.com/office/drawing/2014/main" id="{46CB3062-00F6-547F-BA74-9C708CD050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54256" y="996398"/>
            <a:ext cx="2159479" cy="2159479"/>
          </a:xfrm>
          <a:prstGeom prst="rect">
            <a:avLst/>
          </a:prstGeom>
        </p:spPr>
      </p:pic>
      <p:pic>
        <p:nvPicPr>
          <p:cNvPr id="9" name="Graphic 8" descr="Check In outline">
            <a:extLst>
              <a:ext uri="{FF2B5EF4-FFF2-40B4-BE49-F238E27FC236}">
                <a16:creationId xmlns:a16="http://schemas.microsoft.com/office/drawing/2014/main" id="{23DF089F-D368-8C8C-EAA5-FBA88C2748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79910" y="3909740"/>
            <a:ext cx="1738279" cy="173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757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45443F-B032-AB94-D612-61E14449E0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543224"/>
            <a:ext cx="10644378" cy="5314776"/>
          </a:xfrm>
        </p:spPr>
        <p:txBody>
          <a:bodyPr/>
          <a:lstStyle/>
          <a:p>
            <a:pPr marL="0" indent="0">
              <a:buNone/>
            </a:pPr>
            <a:r>
              <a:rPr lang="en-GB" b="1" noProof="0" dirty="0"/>
              <a:t>What? </a:t>
            </a:r>
            <a:r>
              <a:rPr lang="en-GB" noProof="0" dirty="0"/>
              <a:t>Feedback should </a:t>
            </a:r>
            <a:r>
              <a:rPr lang="en-GB" b="1" noProof="0" dirty="0"/>
              <a:t>guide</a:t>
            </a:r>
            <a:r>
              <a:rPr lang="en-GB" noProof="0" dirty="0"/>
              <a:t> students on </a:t>
            </a:r>
            <a:r>
              <a:rPr lang="en-GB" b="1" i="1" noProof="0" dirty="0"/>
              <a:t>how to improve</a:t>
            </a:r>
            <a:r>
              <a:rPr lang="en-GB" b="1" noProof="0" dirty="0"/>
              <a:t> </a:t>
            </a:r>
            <a:r>
              <a:rPr lang="en-GB" noProof="0" dirty="0"/>
              <a:t>rather than simply evaluate performance.</a:t>
            </a:r>
          </a:p>
          <a:p>
            <a:pPr marL="0" indent="0">
              <a:buNone/>
            </a:pPr>
            <a:endParaRPr lang="en-GB" sz="1800" b="1" noProof="0" dirty="0"/>
          </a:p>
          <a:p>
            <a:pPr marL="0" indent="0">
              <a:buNone/>
            </a:pPr>
            <a:r>
              <a:rPr lang="en-GB" sz="2800" b="1" noProof="0" dirty="0"/>
              <a:t>How?</a:t>
            </a:r>
            <a:endParaRPr lang="en-GB" noProof="0" dirty="0"/>
          </a:p>
          <a:p>
            <a:pPr marL="461963" indent="-461963">
              <a:buBlip>
                <a:blip r:embed="rId2"/>
              </a:buBlip>
            </a:pPr>
            <a:r>
              <a:rPr lang="en-GB" noProof="0" dirty="0"/>
              <a:t>Provide feedback that is </a:t>
            </a:r>
            <a:r>
              <a:rPr lang="en-GB" b="1" noProof="0" dirty="0"/>
              <a:t>specific</a:t>
            </a:r>
            <a:r>
              <a:rPr lang="en-GB" noProof="0" dirty="0"/>
              <a:t> and </a:t>
            </a:r>
            <a:r>
              <a:rPr lang="en-GB" b="1" noProof="0" dirty="0"/>
              <a:t>constructive</a:t>
            </a:r>
            <a:r>
              <a:rPr lang="en-GB" noProof="0" dirty="0"/>
              <a:t> for the </a:t>
            </a:r>
            <a:r>
              <a:rPr lang="en-GB" b="1" noProof="0" dirty="0"/>
              <a:t>task</a:t>
            </a:r>
            <a:r>
              <a:rPr lang="en-GB" noProof="0" dirty="0"/>
              <a:t> e.g., “You explained X well but need to clarify Y”).</a:t>
            </a:r>
          </a:p>
          <a:p>
            <a:pPr marL="461963" indent="-461963">
              <a:buBlip>
                <a:blip r:embed="rId2"/>
              </a:buBlip>
            </a:pPr>
            <a:r>
              <a:rPr lang="en-GB" noProof="0" dirty="0"/>
              <a:t>Allow </a:t>
            </a:r>
            <a:r>
              <a:rPr lang="en-GB" b="1" noProof="0" dirty="0"/>
              <a:t>time</a:t>
            </a:r>
            <a:r>
              <a:rPr lang="en-GB" noProof="0" dirty="0"/>
              <a:t> for students to </a:t>
            </a:r>
            <a:r>
              <a:rPr lang="en-GB" b="1" noProof="0" dirty="0"/>
              <a:t>act on feedback </a:t>
            </a:r>
            <a:r>
              <a:rPr lang="en-GB" noProof="0" dirty="0"/>
              <a:t>(e.g., through revisions or additional practice)</a:t>
            </a:r>
          </a:p>
          <a:p>
            <a:pPr marL="0" indent="0">
              <a:buNone/>
            </a:pPr>
            <a:endParaRPr lang="en-GB" sz="1800" b="1" noProof="0" dirty="0"/>
          </a:p>
          <a:p>
            <a:pPr marL="0" indent="0">
              <a:buNone/>
            </a:pPr>
            <a:r>
              <a:rPr lang="en-GB" b="1" noProof="0" dirty="0"/>
              <a:t>Why? </a:t>
            </a:r>
            <a:r>
              <a:rPr lang="en-GB" noProof="0" dirty="0"/>
              <a:t>Enables students to </a:t>
            </a:r>
            <a:r>
              <a:rPr lang="en-GB" b="1" noProof="0" dirty="0"/>
              <a:t>understand</a:t>
            </a:r>
            <a:r>
              <a:rPr lang="en-GB" noProof="0" dirty="0"/>
              <a:t> their </a:t>
            </a:r>
            <a:r>
              <a:rPr lang="en-GB" b="1" noProof="0" dirty="0"/>
              <a:t>progress</a:t>
            </a:r>
            <a:r>
              <a:rPr lang="en-GB" noProof="0" dirty="0"/>
              <a:t> and take </a:t>
            </a:r>
            <a:r>
              <a:rPr lang="en-GB" b="1" noProof="0" dirty="0"/>
              <a:t>actionable steps </a:t>
            </a:r>
            <a:r>
              <a:rPr lang="en-GB" noProof="0" dirty="0"/>
              <a:t>to improve their learning.</a:t>
            </a:r>
          </a:p>
          <a:p>
            <a:endParaRPr lang="en-GB" noProof="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5E03A1-794D-7C7B-993E-498710F97E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600" dirty="0"/>
              <a:t>Formative Feedback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3CAC41B-68C7-43C8-C241-D0E1028722E7}"/>
              </a:ext>
            </a:extLst>
          </p:cNvPr>
          <p:cNvGrpSpPr/>
          <p:nvPr/>
        </p:nvGrpSpPr>
        <p:grpSpPr>
          <a:xfrm>
            <a:off x="10489719" y="150675"/>
            <a:ext cx="1524015" cy="949111"/>
            <a:chOff x="955742" y="3233904"/>
            <a:chExt cx="2484437" cy="161488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731C2FFE-CB95-B826-A42E-91CD3646B5BA}"/>
                </a:ext>
              </a:extLst>
            </p:cNvPr>
            <p:cNvSpPr/>
            <p:nvPr/>
          </p:nvSpPr>
          <p:spPr>
            <a:xfrm>
              <a:off x="955742" y="3233904"/>
              <a:ext cx="2484437" cy="161488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2C2A3DAB-C6B9-D210-1464-B2683C35115B}"/>
                </a:ext>
              </a:extLst>
            </p:cNvPr>
            <p:cNvSpPr txBox="1"/>
            <p:nvPr/>
          </p:nvSpPr>
          <p:spPr>
            <a:xfrm>
              <a:off x="1034574" y="3312736"/>
              <a:ext cx="2326773" cy="14572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How can the learner get there?</a:t>
              </a:r>
            </a:p>
          </p:txBody>
        </p:sp>
      </p:grpSp>
      <p:pic>
        <p:nvPicPr>
          <p:cNvPr id="7" name="Graphic 6" descr="Cough outline">
            <a:extLst>
              <a:ext uri="{FF2B5EF4-FFF2-40B4-BE49-F238E27FC236}">
                <a16:creationId xmlns:a16="http://schemas.microsoft.com/office/drawing/2014/main" id="{E52F9370-88F0-7664-7E6E-9CB190BB9C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30613" y="1482174"/>
            <a:ext cx="1738279" cy="173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21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27356D-48FD-3009-E669-3A3A7AC5F5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644378" cy="491073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b="1" noProof="0" dirty="0"/>
              <a:t>What? </a:t>
            </a:r>
            <a:r>
              <a:rPr lang="en-GB" noProof="0" dirty="0"/>
              <a:t>Highlight </a:t>
            </a:r>
            <a:r>
              <a:rPr lang="en-GB" b="1" noProof="0" dirty="0"/>
              <a:t>two strengths </a:t>
            </a:r>
            <a:r>
              <a:rPr lang="en-GB" noProof="0" dirty="0"/>
              <a:t>in a student’s work and </a:t>
            </a:r>
            <a:r>
              <a:rPr lang="en-GB" b="1" noProof="0" dirty="0"/>
              <a:t>one area </a:t>
            </a:r>
            <a:r>
              <a:rPr lang="en-GB" noProof="0" dirty="0"/>
              <a:t>for </a:t>
            </a:r>
            <a:r>
              <a:rPr lang="en-GB" b="1" noProof="0" dirty="0"/>
              <a:t>improvement</a:t>
            </a:r>
            <a:r>
              <a:rPr lang="en-GB" noProof="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GB" b="1" noProof="0" dirty="0"/>
          </a:p>
          <a:p>
            <a:pPr marL="0" indent="0">
              <a:lnSpc>
                <a:spcPct val="100000"/>
              </a:lnSpc>
              <a:buNone/>
            </a:pPr>
            <a:r>
              <a:rPr lang="en-GB" b="1" noProof="0" dirty="0"/>
              <a:t>How?</a:t>
            </a:r>
            <a:r>
              <a:rPr lang="en-GB" noProof="0" dirty="0"/>
              <a:t> </a:t>
            </a:r>
          </a:p>
          <a:p>
            <a:pPr marL="461963" indent="-461963">
              <a:lnSpc>
                <a:spcPct val="100000"/>
              </a:lnSpc>
              <a:buBlip>
                <a:blip r:embed="rId2"/>
              </a:buBlip>
            </a:pPr>
            <a:r>
              <a:rPr lang="en-GB" noProof="0" dirty="0"/>
              <a:t>Provide </a:t>
            </a:r>
            <a:r>
              <a:rPr lang="en-GB" b="1" noProof="0" dirty="0"/>
              <a:t>clear</a:t>
            </a:r>
            <a:r>
              <a:rPr lang="en-GB" noProof="0" dirty="0"/>
              <a:t>, specific </a:t>
            </a:r>
            <a:r>
              <a:rPr lang="en-GB" b="1" noProof="0" dirty="0"/>
              <a:t>examples</a:t>
            </a:r>
            <a:r>
              <a:rPr lang="en-GB" noProof="0" dirty="0"/>
              <a:t> of what was </a:t>
            </a:r>
            <a:r>
              <a:rPr lang="en-GB" b="1" noProof="0" dirty="0"/>
              <a:t>done well </a:t>
            </a:r>
            <a:r>
              <a:rPr lang="en-GB" noProof="0" dirty="0"/>
              <a:t>and a </a:t>
            </a:r>
            <a:r>
              <a:rPr lang="en-GB" b="1" noProof="0" dirty="0"/>
              <a:t>constructive suggestion for growth</a:t>
            </a:r>
            <a:r>
              <a:rPr lang="en-GB" noProof="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GB" b="1" noProof="0" dirty="0"/>
          </a:p>
          <a:p>
            <a:pPr marL="0" indent="0">
              <a:lnSpc>
                <a:spcPct val="100000"/>
              </a:lnSpc>
              <a:buNone/>
            </a:pPr>
            <a:r>
              <a:rPr lang="en-GB" b="1" noProof="0" dirty="0"/>
              <a:t>Why? </a:t>
            </a:r>
            <a:r>
              <a:rPr lang="en-GB" noProof="0" dirty="0"/>
              <a:t>Encourages students by </a:t>
            </a:r>
            <a:r>
              <a:rPr lang="en-GB" b="1" noProof="0" dirty="0"/>
              <a:t>recognising</a:t>
            </a:r>
            <a:r>
              <a:rPr lang="en-GB" noProof="0" dirty="0"/>
              <a:t> </a:t>
            </a:r>
            <a:r>
              <a:rPr lang="en-GB" b="1" noProof="0" dirty="0"/>
              <a:t>achievements</a:t>
            </a:r>
            <a:r>
              <a:rPr lang="en-GB" noProof="0" dirty="0"/>
              <a:t> while </a:t>
            </a:r>
            <a:r>
              <a:rPr lang="en-GB" b="1" noProof="0" dirty="0"/>
              <a:t>guiding</a:t>
            </a:r>
            <a:r>
              <a:rPr lang="en-GB" noProof="0" dirty="0"/>
              <a:t> </a:t>
            </a:r>
            <a:r>
              <a:rPr lang="en-GB" b="1" noProof="0" dirty="0"/>
              <a:t>improvement</a:t>
            </a:r>
            <a:r>
              <a:rPr lang="en-GB" noProof="0" dirty="0"/>
              <a:t>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7B0BCA-B4FE-2A1D-ED44-7C7629F137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Two Stars and a Wish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C0F8005-E0B3-CEF8-51CF-60B202E593C8}"/>
              </a:ext>
            </a:extLst>
          </p:cNvPr>
          <p:cNvGrpSpPr/>
          <p:nvPr/>
        </p:nvGrpSpPr>
        <p:grpSpPr>
          <a:xfrm>
            <a:off x="10489719" y="150675"/>
            <a:ext cx="1524015" cy="949111"/>
            <a:chOff x="955742" y="3233904"/>
            <a:chExt cx="2484437" cy="161488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F894FE7F-0D57-C52E-16BD-5E4435C260F6}"/>
                </a:ext>
              </a:extLst>
            </p:cNvPr>
            <p:cNvSpPr/>
            <p:nvPr/>
          </p:nvSpPr>
          <p:spPr>
            <a:xfrm>
              <a:off x="955742" y="3233904"/>
              <a:ext cx="2484437" cy="161488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1A5B4AB5-71D6-3A2F-39D6-E6BF0392227A}"/>
                </a:ext>
              </a:extLst>
            </p:cNvPr>
            <p:cNvSpPr txBox="1"/>
            <p:nvPr/>
          </p:nvSpPr>
          <p:spPr>
            <a:xfrm>
              <a:off x="1034574" y="3312736"/>
              <a:ext cx="2326773" cy="14572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How can the learner get there?</a:t>
              </a:r>
            </a:p>
          </p:txBody>
        </p:sp>
      </p:grpSp>
      <p:pic>
        <p:nvPicPr>
          <p:cNvPr id="8" name="Graphic 7" descr="Genie Bottle outline">
            <a:extLst>
              <a:ext uri="{FF2B5EF4-FFF2-40B4-BE49-F238E27FC236}">
                <a16:creationId xmlns:a16="http://schemas.microsoft.com/office/drawing/2014/main" id="{5E305079-6CB2-05CB-27E4-AAB20A6D6A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12529" y="125619"/>
            <a:ext cx="1624642" cy="1624642"/>
          </a:xfrm>
          <a:prstGeom prst="rect">
            <a:avLst/>
          </a:prstGeom>
        </p:spPr>
      </p:pic>
      <p:pic>
        <p:nvPicPr>
          <p:cNvPr id="9" name="Graphic 8" descr="Rating outline">
            <a:extLst>
              <a:ext uri="{FF2B5EF4-FFF2-40B4-BE49-F238E27FC236}">
                <a16:creationId xmlns:a16="http://schemas.microsoft.com/office/drawing/2014/main" id="{6EF6BA8B-0F73-7961-4453-999083CAD0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59025" y="2001759"/>
            <a:ext cx="2341433" cy="234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742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6ABB4-6BE8-0B4B-CC08-E8F54722F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D66585-2CEB-C498-ACCD-F006093A3C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644378" cy="471955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b="1" noProof="0" dirty="0"/>
              <a:t>What? </a:t>
            </a:r>
            <a:r>
              <a:rPr lang="en-GB" noProof="0" dirty="0"/>
              <a:t>Provide detailed </a:t>
            </a:r>
            <a:r>
              <a:rPr lang="en-GB" b="1" noProof="0" dirty="0"/>
              <a:t>feedback without </a:t>
            </a:r>
            <a:r>
              <a:rPr lang="en-GB" noProof="0" dirty="0"/>
              <a:t>assigning </a:t>
            </a:r>
            <a:r>
              <a:rPr lang="en-GB" b="1" noProof="0" dirty="0"/>
              <a:t>grades</a:t>
            </a:r>
            <a:r>
              <a:rPr lang="en-GB" noProof="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800" b="1" noProof="0" dirty="0"/>
          </a:p>
          <a:p>
            <a:pPr marL="0" indent="0">
              <a:lnSpc>
                <a:spcPct val="100000"/>
              </a:lnSpc>
              <a:buNone/>
            </a:pPr>
            <a:r>
              <a:rPr lang="en-GB" b="1" noProof="0" dirty="0"/>
              <a:t>How?</a:t>
            </a:r>
            <a:r>
              <a:rPr lang="en-GB" noProof="0" dirty="0"/>
              <a:t> </a:t>
            </a:r>
          </a:p>
          <a:p>
            <a:pPr marL="461963" indent="-461963">
              <a:lnSpc>
                <a:spcPct val="100000"/>
              </a:lnSpc>
              <a:buBlip>
                <a:blip r:embed="rId2"/>
              </a:buBlip>
            </a:pPr>
            <a:r>
              <a:rPr lang="en-GB" noProof="0" dirty="0"/>
              <a:t>Focus on </a:t>
            </a:r>
            <a:r>
              <a:rPr lang="en-GB" b="1" noProof="0" dirty="0"/>
              <a:t>explaining</a:t>
            </a:r>
            <a:r>
              <a:rPr lang="en-GB" noProof="0" dirty="0"/>
              <a:t> what the student </a:t>
            </a:r>
            <a:r>
              <a:rPr lang="en-GB" b="1" noProof="0" dirty="0"/>
              <a:t>did well </a:t>
            </a:r>
            <a:r>
              <a:rPr lang="en-GB" noProof="0" dirty="0"/>
              <a:t>and </a:t>
            </a:r>
            <a:r>
              <a:rPr lang="en-GB" b="1" noProof="0" dirty="0"/>
              <a:t>areas</a:t>
            </a:r>
            <a:r>
              <a:rPr lang="en-GB" noProof="0" dirty="0"/>
              <a:t> for </a:t>
            </a:r>
            <a:r>
              <a:rPr lang="en-GB" b="1" noProof="0" dirty="0"/>
              <a:t>improvement</a:t>
            </a:r>
            <a:r>
              <a:rPr lang="en-GB" noProof="0" dirty="0"/>
              <a:t>, </a:t>
            </a:r>
            <a:r>
              <a:rPr lang="en-GB" b="1" noProof="0" dirty="0"/>
              <a:t>avoiding</a:t>
            </a:r>
            <a:r>
              <a:rPr lang="en-GB" noProof="0" dirty="0"/>
              <a:t> numerical or letter </a:t>
            </a:r>
            <a:r>
              <a:rPr lang="en-GB" b="1" noProof="0" dirty="0"/>
              <a:t>grades</a:t>
            </a:r>
            <a:r>
              <a:rPr lang="en-GB" noProof="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800" b="1" noProof="0" dirty="0"/>
          </a:p>
          <a:p>
            <a:pPr marL="0" indent="0">
              <a:lnSpc>
                <a:spcPct val="100000"/>
              </a:lnSpc>
              <a:buNone/>
            </a:pPr>
            <a:r>
              <a:rPr lang="en-GB" b="1" noProof="0" dirty="0"/>
              <a:t>Why? </a:t>
            </a:r>
            <a:r>
              <a:rPr lang="en-GB" noProof="0" dirty="0"/>
              <a:t>Directs </a:t>
            </a:r>
            <a:r>
              <a:rPr lang="en-GB" b="1" noProof="0" dirty="0"/>
              <a:t>attention</a:t>
            </a:r>
            <a:r>
              <a:rPr lang="en-GB" noProof="0" dirty="0"/>
              <a:t> to the </a:t>
            </a:r>
            <a:r>
              <a:rPr lang="en-GB" b="1" noProof="0" dirty="0"/>
              <a:t>feedback</a:t>
            </a:r>
            <a:r>
              <a:rPr lang="en-GB" noProof="0" dirty="0"/>
              <a:t> rather than fixating on grades, fostering a </a:t>
            </a:r>
            <a:r>
              <a:rPr lang="en-GB" b="1" noProof="0" dirty="0"/>
              <a:t>growth mindset</a:t>
            </a:r>
            <a:r>
              <a:rPr lang="en-GB" noProof="0" dirty="0"/>
              <a:t>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38B53B-CF5C-342B-D51B-2F8A6F765B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Comment-Only Marking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8287DF4-330F-E051-CFBD-003BAF6C72DF}"/>
              </a:ext>
            </a:extLst>
          </p:cNvPr>
          <p:cNvGrpSpPr/>
          <p:nvPr/>
        </p:nvGrpSpPr>
        <p:grpSpPr>
          <a:xfrm>
            <a:off x="10489719" y="150675"/>
            <a:ext cx="1524015" cy="949111"/>
            <a:chOff x="955742" y="3233904"/>
            <a:chExt cx="2484437" cy="161488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6CF0913D-03FE-E67B-1E91-640F79EA22CE}"/>
                </a:ext>
              </a:extLst>
            </p:cNvPr>
            <p:cNvSpPr/>
            <p:nvPr/>
          </p:nvSpPr>
          <p:spPr>
            <a:xfrm>
              <a:off x="955742" y="3233904"/>
              <a:ext cx="2484437" cy="161488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C19243DD-976C-EDBF-679A-2ED19A3CF0A0}"/>
                </a:ext>
              </a:extLst>
            </p:cNvPr>
            <p:cNvSpPr txBox="1"/>
            <p:nvPr/>
          </p:nvSpPr>
          <p:spPr>
            <a:xfrm>
              <a:off x="1034574" y="3312736"/>
              <a:ext cx="2326773" cy="14572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How can the learner get there?</a:t>
              </a:r>
            </a:p>
          </p:txBody>
        </p:sp>
      </p:grpSp>
      <p:pic>
        <p:nvPicPr>
          <p:cNvPr id="11" name="Graphic 10" descr="Signature outline">
            <a:extLst>
              <a:ext uri="{FF2B5EF4-FFF2-40B4-BE49-F238E27FC236}">
                <a16:creationId xmlns:a16="http://schemas.microsoft.com/office/drawing/2014/main" id="{D71B28BA-B26B-7C8E-F72B-1E87327CBA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70106" y="1520491"/>
            <a:ext cx="2135939" cy="213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150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C42A78-C2E2-D5CB-C797-0AC571740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E4A4B9-3388-A319-FF50-C76EB1772C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644378" cy="4957064"/>
          </a:xfrm>
        </p:spPr>
        <p:txBody>
          <a:bodyPr/>
          <a:lstStyle/>
          <a:p>
            <a:pPr marL="0" indent="0">
              <a:buNone/>
            </a:pPr>
            <a:r>
              <a:rPr lang="en-GB" b="1" noProof="0" dirty="0"/>
              <a:t>What? </a:t>
            </a:r>
            <a:r>
              <a:rPr lang="en-GB" noProof="0" dirty="0"/>
              <a:t>A </a:t>
            </a:r>
            <a:r>
              <a:rPr lang="en-GB" b="1" noProof="0" dirty="0"/>
              <a:t>discussion</a:t>
            </a:r>
            <a:r>
              <a:rPr lang="en-GB" noProof="0" dirty="0"/>
              <a:t> between </a:t>
            </a:r>
            <a:r>
              <a:rPr lang="en-GB" b="1" noProof="0" dirty="0"/>
              <a:t>teacher</a:t>
            </a:r>
            <a:r>
              <a:rPr lang="en-GB" noProof="0" dirty="0"/>
              <a:t> and </a:t>
            </a:r>
            <a:r>
              <a:rPr lang="en-GB" b="1" noProof="0" dirty="0"/>
              <a:t>student</a:t>
            </a:r>
            <a:r>
              <a:rPr lang="en-GB" noProof="0" dirty="0"/>
              <a:t> to clarify and </a:t>
            </a:r>
            <a:r>
              <a:rPr lang="en-GB" b="1" noProof="0" dirty="0"/>
              <a:t>expand on feedback</a:t>
            </a:r>
            <a:r>
              <a:rPr lang="en-GB" noProof="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GB" b="1" noProof="0" dirty="0"/>
          </a:p>
          <a:p>
            <a:pPr marL="0" indent="0">
              <a:lnSpc>
                <a:spcPct val="100000"/>
              </a:lnSpc>
              <a:buNone/>
            </a:pPr>
            <a:r>
              <a:rPr lang="en-GB" b="1" noProof="0" dirty="0"/>
              <a:t>How?</a:t>
            </a:r>
            <a:r>
              <a:rPr lang="en-GB" noProof="0" dirty="0"/>
              <a:t> </a:t>
            </a:r>
          </a:p>
          <a:p>
            <a:pPr marL="461963" indent="-461963">
              <a:buBlip>
                <a:blip r:embed="rId2"/>
              </a:buBlip>
            </a:pPr>
            <a:r>
              <a:rPr lang="en-GB" noProof="0" dirty="0"/>
              <a:t>Engage students in </a:t>
            </a:r>
            <a:r>
              <a:rPr lang="en-GB" b="1" noProof="0" dirty="0"/>
              <a:t>reflective</a:t>
            </a:r>
            <a:r>
              <a:rPr lang="en-GB" noProof="0" dirty="0"/>
              <a:t> </a:t>
            </a:r>
            <a:r>
              <a:rPr lang="en-GB" b="1" noProof="0" dirty="0"/>
              <a:t>conversations</a:t>
            </a:r>
            <a:r>
              <a:rPr lang="en-GB" noProof="0" dirty="0"/>
              <a:t> about their work, asking questions like, "How do you think you can improve this?"</a:t>
            </a:r>
          </a:p>
          <a:p>
            <a:pPr marL="0" indent="0">
              <a:lnSpc>
                <a:spcPct val="100000"/>
              </a:lnSpc>
              <a:buNone/>
            </a:pPr>
            <a:endParaRPr lang="en-GB" b="1" noProof="0" dirty="0"/>
          </a:p>
          <a:p>
            <a:pPr marL="0" indent="0">
              <a:lnSpc>
                <a:spcPct val="100000"/>
              </a:lnSpc>
              <a:buNone/>
            </a:pPr>
            <a:r>
              <a:rPr lang="en-GB" b="1" noProof="0" dirty="0"/>
              <a:t>Why? </a:t>
            </a:r>
            <a:r>
              <a:rPr lang="en-GB" noProof="0" dirty="0"/>
              <a:t>Promotes </a:t>
            </a:r>
            <a:r>
              <a:rPr lang="en-GB" b="1" noProof="0" dirty="0"/>
              <a:t>deeper understanding </a:t>
            </a:r>
            <a:r>
              <a:rPr lang="en-GB" noProof="0" dirty="0"/>
              <a:t>of feedback and encourages student </a:t>
            </a:r>
            <a:r>
              <a:rPr lang="en-GB" b="1" noProof="0" dirty="0"/>
              <a:t>ownership of learning</a:t>
            </a:r>
            <a:r>
              <a:rPr lang="en-GB" noProof="0" dirty="0"/>
              <a:t>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FB059F-6772-06D9-6E0F-35E4E841EE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Feedback Dialogue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67AEDA9-F3BF-EFB9-EB2C-F248B77E0332}"/>
              </a:ext>
            </a:extLst>
          </p:cNvPr>
          <p:cNvGrpSpPr/>
          <p:nvPr/>
        </p:nvGrpSpPr>
        <p:grpSpPr>
          <a:xfrm>
            <a:off x="10489719" y="150675"/>
            <a:ext cx="1524015" cy="949111"/>
            <a:chOff x="955742" y="3233904"/>
            <a:chExt cx="2484437" cy="161488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5159456F-EA29-E557-3619-F88A29BED0F5}"/>
                </a:ext>
              </a:extLst>
            </p:cNvPr>
            <p:cNvSpPr/>
            <p:nvPr/>
          </p:nvSpPr>
          <p:spPr>
            <a:xfrm>
              <a:off x="955742" y="3233904"/>
              <a:ext cx="2484437" cy="161488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0ED42307-73AD-46EF-4492-0DB2536445B9}"/>
                </a:ext>
              </a:extLst>
            </p:cNvPr>
            <p:cNvSpPr txBox="1"/>
            <p:nvPr/>
          </p:nvSpPr>
          <p:spPr>
            <a:xfrm>
              <a:off x="1034574" y="3312736"/>
              <a:ext cx="2326773" cy="14572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How can the learner get there?</a:t>
              </a:r>
            </a:p>
          </p:txBody>
        </p:sp>
      </p:grpSp>
      <p:pic>
        <p:nvPicPr>
          <p:cNvPr id="10" name="Graphic 9" descr="Chat outline">
            <a:extLst>
              <a:ext uri="{FF2B5EF4-FFF2-40B4-BE49-F238E27FC236}">
                <a16:creationId xmlns:a16="http://schemas.microsoft.com/office/drawing/2014/main" id="{73B4988D-B78A-5782-831C-4366D2196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48531" y="1911933"/>
            <a:ext cx="2165203" cy="216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823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984253-902A-9A7A-A2F2-E6ECE313B3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644378" cy="4063943"/>
          </a:xfrm>
        </p:spPr>
        <p:txBody>
          <a:bodyPr/>
          <a:lstStyle/>
          <a:p>
            <a:pPr marL="0" indent="0">
              <a:buNone/>
            </a:pPr>
            <a:r>
              <a:rPr lang="en-GB" b="1" noProof="0" dirty="0"/>
              <a:t>“What Went Well” (WWW)</a:t>
            </a:r>
            <a:endParaRPr lang="en-GB" noProof="0" dirty="0"/>
          </a:p>
          <a:p>
            <a:pPr marL="0" indent="0">
              <a:buNone/>
            </a:pPr>
            <a:r>
              <a:rPr lang="en-GB" noProof="0" dirty="0"/>
              <a:t>Focus on positive aspects of a student’s work.</a:t>
            </a:r>
          </a:p>
          <a:p>
            <a:pPr marL="0" indent="0">
              <a:buNone/>
            </a:pPr>
            <a:r>
              <a:rPr lang="en-GB" noProof="0" dirty="0"/>
              <a:t>E.g. </a:t>
            </a:r>
            <a:r>
              <a:rPr lang="en-GB" sz="2800" noProof="0" dirty="0"/>
              <a:t>“Your use of evidence was strong”.</a:t>
            </a:r>
          </a:p>
          <a:p>
            <a:pPr marL="0" indent="0">
              <a:buNone/>
            </a:pPr>
            <a:endParaRPr lang="en-GB" sz="2800" noProof="0" dirty="0"/>
          </a:p>
          <a:p>
            <a:pPr marL="0" indent="0">
              <a:buNone/>
            </a:pPr>
            <a:r>
              <a:rPr lang="en-GB" b="1" noProof="0" dirty="0"/>
              <a:t>“Even Better If” (EBI)</a:t>
            </a:r>
            <a:r>
              <a:rPr lang="en-GB" noProof="0" dirty="0"/>
              <a:t> </a:t>
            </a:r>
          </a:p>
          <a:p>
            <a:pPr marL="0" indent="0">
              <a:buNone/>
            </a:pPr>
            <a:r>
              <a:rPr lang="en-GB" noProof="0" dirty="0"/>
              <a:t>Highlight specific areas to improve. </a:t>
            </a:r>
          </a:p>
          <a:p>
            <a:pPr marL="0" indent="0">
              <a:buNone/>
            </a:pPr>
            <a:r>
              <a:rPr lang="en-GB" noProof="0" dirty="0"/>
              <a:t>E.g.  </a:t>
            </a:r>
            <a:r>
              <a:rPr lang="en-GB" sz="2800" noProof="0" dirty="0"/>
              <a:t>“Consider adding more examples to support your analysis”.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3BC3AA-1DD4-D9EC-D346-AB0B16C5CC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49" y="624923"/>
            <a:ext cx="10160839" cy="742950"/>
          </a:xfrm>
        </p:spPr>
        <p:txBody>
          <a:bodyPr/>
          <a:lstStyle/>
          <a:p>
            <a:r>
              <a:rPr lang="en-US" b="1" dirty="0"/>
              <a:t>Success and Improvement Frameworks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5BE2DC-5542-446A-D1E6-761AF99A3BE8}"/>
              </a:ext>
            </a:extLst>
          </p:cNvPr>
          <p:cNvGrpSpPr/>
          <p:nvPr/>
        </p:nvGrpSpPr>
        <p:grpSpPr>
          <a:xfrm>
            <a:off x="10489719" y="150675"/>
            <a:ext cx="1524015" cy="949111"/>
            <a:chOff x="955742" y="3233904"/>
            <a:chExt cx="2484437" cy="161488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2BB3AA04-CFEC-0734-5CD4-85E1B3425563}"/>
                </a:ext>
              </a:extLst>
            </p:cNvPr>
            <p:cNvSpPr/>
            <p:nvPr/>
          </p:nvSpPr>
          <p:spPr>
            <a:xfrm>
              <a:off x="955742" y="3233904"/>
              <a:ext cx="2484437" cy="161488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CDE1E2C5-B549-1220-63C9-03467BAF3D13}"/>
                </a:ext>
              </a:extLst>
            </p:cNvPr>
            <p:cNvSpPr txBox="1"/>
            <p:nvPr/>
          </p:nvSpPr>
          <p:spPr>
            <a:xfrm>
              <a:off x="1034574" y="3312736"/>
              <a:ext cx="2326773" cy="14572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How can the learner get there?</a:t>
              </a:r>
            </a:p>
          </p:txBody>
        </p:sp>
      </p:grpSp>
      <p:pic>
        <p:nvPicPr>
          <p:cNvPr id="8" name="Graphic 7" descr="Comment Like outline">
            <a:extLst>
              <a:ext uri="{FF2B5EF4-FFF2-40B4-BE49-F238E27FC236}">
                <a16:creationId xmlns:a16="http://schemas.microsoft.com/office/drawing/2014/main" id="{69BD7B26-C7EB-1A64-235B-C0969D2CB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68936" y="2070770"/>
            <a:ext cx="1738279" cy="1738279"/>
          </a:xfrm>
          <a:prstGeom prst="rect">
            <a:avLst/>
          </a:prstGeom>
        </p:spPr>
      </p:pic>
      <p:pic>
        <p:nvPicPr>
          <p:cNvPr id="9" name="Graphic 8" descr="Chat bubble outline">
            <a:extLst>
              <a:ext uri="{FF2B5EF4-FFF2-40B4-BE49-F238E27FC236}">
                <a16:creationId xmlns:a16="http://schemas.microsoft.com/office/drawing/2014/main" id="{3B0C6D99-5C1F-17D1-7A80-04738BE523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15939" y="5141873"/>
            <a:ext cx="1738279" cy="173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691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2049FD-054E-E105-0CEC-37F5FD65EC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577731"/>
            <a:ext cx="10644378" cy="1676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What? </a:t>
            </a:r>
            <a:r>
              <a:rPr lang="en-US" dirty="0"/>
              <a:t>Encourage students to take </a:t>
            </a:r>
            <a:r>
              <a:rPr lang="en-US" b="1" dirty="0"/>
              <a:t>ownership</a:t>
            </a:r>
            <a:r>
              <a:rPr lang="en-US" dirty="0"/>
              <a:t> of their </a:t>
            </a:r>
            <a:r>
              <a:rPr lang="en-US" b="1" dirty="0"/>
              <a:t>learning</a:t>
            </a:r>
            <a:r>
              <a:rPr lang="en-US" dirty="0"/>
              <a:t> and </a:t>
            </a:r>
            <a:r>
              <a:rPr lang="en-US" b="1" dirty="0"/>
              <a:t>engage</a:t>
            </a:r>
            <a:r>
              <a:rPr lang="en-US" dirty="0"/>
              <a:t> in </a:t>
            </a:r>
            <a:r>
              <a:rPr lang="en-US" b="1" dirty="0"/>
              <a:t>reflective practices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2800" b="1" dirty="0"/>
              <a:t>How?</a:t>
            </a:r>
            <a:endParaRPr lang="en-US" dirty="0"/>
          </a:p>
          <a:p>
            <a:pPr marL="461963" indent="-461963">
              <a:buBlip>
                <a:blip r:embed="rId3"/>
              </a:buBlip>
            </a:pPr>
            <a:r>
              <a:rPr lang="en-US" dirty="0"/>
              <a:t>Teach students how to use </a:t>
            </a:r>
            <a:r>
              <a:rPr lang="en-US" b="1" dirty="0"/>
              <a:t>rubrics</a:t>
            </a:r>
            <a:r>
              <a:rPr lang="en-US" dirty="0"/>
              <a:t> or </a:t>
            </a:r>
            <a:r>
              <a:rPr lang="en-US" b="1" dirty="0"/>
              <a:t>success criteria </a:t>
            </a:r>
            <a:r>
              <a:rPr lang="en-US" dirty="0"/>
              <a:t>for </a:t>
            </a:r>
            <a:r>
              <a:rPr lang="en-US" b="1" dirty="0"/>
              <a:t>self-assessment</a:t>
            </a:r>
            <a:r>
              <a:rPr lang="en-US" dirty="0"/>
              <a:t> to help them understand what </a:t>
            </a:r>
            <a:r>
              <a:rPr lang="en-US" b="1" dirty="0"/>
              <a:t>constitutes high-quality work</a:t>
            </a:r>
            <a:r>
              <a:rPr lang="en-US" dirty="0"/>
              <a:t>.</a:t>
            </a:r>
          </a:p>
          <a:p>
            <a:pPr marL="461963" indent="-461963">
              <a:buBlip>
                <a:blip r:embed="rId3"/>
              </a:buBlip>
            </a:pPr>
            <a:r>
              <a:rPr lang="en-US" dirty="0"/>
              <a:t>Implement </a:t>
            </a:r>
            <a:r>
              <a:rPr lang="en-US" b="1" dirty="0"/>
              <a:t>peer-assessment</a:t>
            </a:r>
            <a:r>
              <a:rPr lang="en-US" dirty="0"/>
              <a:t> where students </a:t>
            </a:r>
            <a:r>
              <a:rPr lang="en-US" b="1" dirty="0"/>
              <a:t>evaluate</a:t>
            </a:r>
            <a:r>
              <a:rPr lang="en-US" dirty="0"/>
              <a:t> each other’s </a:t>
            </a:r>
            <a:r>
              <a:rPr lang="en-US" b="1" dirty="0"/>
              <a:t>work constructively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b="1" dirty="0"/>
              <a:t>Why? </a:t>
            </a:r>
            <a:r>
              <a:rPr lang="en-US" dirty="0"/>
              <a:t>Develops </a:t>
            </a:r>
            <a:r>
              <a:rPr lang="en-US" b="1" dirty="0"/>
              <a:t>metacognitive skills</a:t>
            </a:r>
            <a:r>
              <a:rPr lang="en-US" dirty="0"/>
              <a:t>, encourages </a:t>
            </a:r>
            <a:r>
              <a:rPr lang="en-US" b="1" dirty="0"/>
              <a:t>accountability</a:t>
            </a:r>
            <a:r>
              <a:rPr lang="en-US" dirty="0"/>
              <a:t>, and fosters a growth mindset.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CADD42-89D4-21F0-F3E9-9440B4723F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Student Involvement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D3EE2BD-A17D-491D-3F06-CE8D2E345BE3}"/>
              </a:ext>
            </a:extLst>
          </p:cNvPr>
          <p:cNvGrpSpPr/>
          <p:nvPr/>
        </p:nvGrpSpPr>
        <p:grpSpPr>
          <a:xfrm>
            <a:off x="10489719" y="150675"/>
            <a:ext cx="1524015" cy="949111"/>
            <a:chOff x="955742" y="3233904"/>
            <a:chExt cx="2484437" cy="161488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0B3FD71D-F392-E4C4-DAB0-1639D995DD09}"/>
                </a:ext>
              </a:extLst>
            </p:cNvPr>
            <p:cNvSpPr/>
            <p:nvPr/>
          </p:nvSpPr>
          <p:spPr>
            <a:xfrm>
              <a:off x="955742" y="3233904"/>
              <a:ext cx="2484437" cy="161488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20543B8C-09A1-D65E-D8E5-7BAE33B088D8}"/>
                </a:ext>
              </a:extLst>
            </p:cNvPr>
            <p:cNvSpPr txBox="1"/>
            <p:nvPr/>
          </p:nvSpPr>
          <p:spPr>
            <a:xfrm>
              <a:off x="1034574" y="3312736"/>
              <a:ext cx="2326773" cy="14572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How can the learner get there?</a:t>
              </a:r>
            </a:p>
          </p:txBody>
        </p:sp>
      </p:grpSp>
      <p:pic>
        <p:nvPicPr>
          <p:cNvPr id="11" name="Graphic 10" descr="Reflection outline">
            <a:extLst>
              <a:ext uri="{FF2B5EF4-FFF2-40B4-BE49-F238E27FC236}">
                <a16:creationId xmlns:a16="http://schemas.microsoft.com/office/drawing/2014/main" id="{46B5BC65-886C-366A-BFF8-7E020C82EE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62063" y="1725710"/>
            <a:ext cx="1738279" cy="173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2615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A08AE8-0900-15DE-BA65-9E661712D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DD87BC-BFEA-2181-EDA5-D1EF05D423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629490"/>
            <a:ext cx="10644378" cy="167640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b="1" noProof="0" dirty="0"/>
              <a:t>What? </a:t>
            </a:r>
            <a:r>
              <a:rPr lang="en-GB" noProof="0" dirty="0"/>
              <a:t>Students </a:t>
            </a:r>
            <a:r>
              <a:rPr lang="en-GB" b="1" noProof="0" dirty="0"/>
              <a:t>reflect</a:t>
            </a:r>
            <a:r>
              <a:rPr lang="en-GB" noProof="0" dirty="0"/>
              <a:t> on their work </a:t>
            </a:r>
            <a:r>
              <a:rPr lang="en-GB" b="1" noProof="0" dirty="0"/>
              <a:t>against set criteria </a:t>
            </a:r>
            <a:r>
              <a:rPr lang="en-GB" noProof="0" dirty="0"/>
              <a:t>to </a:t>
            </a:r>
            <a:r>
              <a:rPr lang="en-GB" b="1" noProof="0" dirty="0"/>
              <a:t>identify strengths </a:t>
            </a:r>
            <a:r>
              <a:rPr lang="en-GB" noProof="0" dirty="0"/>
              <a:t>and areas for </a:t>
            </a:r>
            <a:r>
              <a:rPr lang="en-GB" b="1" noProof="0" dirty="0"/>
              <a:t>improvement</a:t>
            </a:r>
            <a:r>
              <a:rPr lang="en-GB" noProof="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000" b="1" noProof="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2800" b="1" noProof="0" dirty="0"/>
              <a:t>How?</a:t>
            </a:r>
            <a:endParaRPr lang="en-GB" noProof="0" dirty="0"/>
          </a:p>
          <a:p>
            <a:pPr marL="461963" indent="-461963">
              <a:lnSpc>
                <a:spcPct val="100000"/>
              </a:lnSpc>
              <a:buBlip>
                <a:blip r:embed="rId3"/>
              </a:buBlip>
            </a:pPr>
            <a:r>
              <a:rPr lang="en-GB" noProof="0" dirty="0"/>
              <a:t>Use a </a:t>
            </a:r>
            <a:r>
              <a:rPr lang="en-GB" b="1" noProof="0" dirty="0"/>
              <a:t>rubric</a:t>
            </a:r>
            <a:r>
              <a:rPr lang="en-GB" noProof="0" dirty="0"/>
              <a:t> or </a:t>
            </a:r>
            <a:r>
              <a:rPr lang="en-GB" b="1" noProof="0" dirty="0"/>
              <a:t>checklist</a:t>
            </a:r>
            <a:r>
              <a:rPr lang="en-GB" noProof="0" dirty="0"/>
              <a:t> for evaluation.</a:t>
            </a:r>
          </a:p>
          <a:p>
            <a:pPr marL="461963" indent="-461963">
              <a:lnSpc>
                <a:spcPct val="100000"/>
              </a:lnSpc>
              <a:buBlip>
                <a:blip r:embed="rId3"/>
              </a:buBlip>
            </a:pPr>
            <a:r>
              <a:rPr lang="en-GB" noProof="0" dirty="0"/>
              <a:t>Guide </a:t>
            </a:r>
            <a:r>
              <a:rPr lang="en-GB" b="1" noProof="0" dirty="0"/>
              <a:t>reflection</a:t>
            </a:r>
            <a:r>
              <a:rPr lang="en-GB" noProof="0" dirty="0"/>
              <a:t> with questions like:</a:t>
            </a:r>
          </a:p>
          <a:p>
            <a:pPr marL="806450" lvl="1" indent="-344488">
              <a:lnSpc>
                <a:spcPct val="100000"/>
              </a:lnSpc>
              <a:buBlip>
                <a:blip r:embed="rId3"/>
              </a:buBlip>
            </a:pPr>
            <a:r>
              <a:rPr lang="en-GB" noProof="0" dirty="0"/>
              <a:t>What did I do well?</a:t>
            </a:r>
          </a:p>
          <a:p>
            <a:pPr marL="806450" lvl="1" indent="-344488">
              <a:lnSpc>
                <a:spcPct val="100000"/>
              </a:lnSpc>
              <a:buBlip>
                <a:blip r:embed="rId3"/>
              </a:buBlip>
            </a:pPr>
            <a:r>
              <a:rPr lang="en-GB" noProof="0" dirty="0"/>
              <a:t>What could I improve?</a:t>
            </a:r>
          </a:p>
          <a:p>
            <a:pPr marL="806450" lvl="1" indent="-344488">
              <a:lnSpc>
                <a:spcPct val="100000"/>
              </a:lnSpc>
              <a:buBlip>
                <a:blip r:embed="rId3"/>
              </a:buBlip>
            </a:pPr>
            <a:r>
              <a:rPr lang="en-GB" noProof="0" dirty="0"/>
              <a:t>What steps will I take to improve?</a:t>
            </a:r>
          </a:p>
          <a:p>
            <a:pPr marL="461963" indent="-461963">
              <a:lnSpc>
                <a:spcPct val="100000"/>
              </a:lnSpc>
              <a:buBlip>
                <a:blip r:embed="rId3"/>
              </a:buBlip>
            </a:pPr>
            <a:r>
              <a:rPr lang="en-GB" noProof="0" dirty="0"/>
              <a:t>Encourage </a:t>
            </a:r>
            <a:r>
              <a:rPr lang="en-GB" b="1" noProof="0" dirty="0"/>
              <a:t>Learning Journals</a:t>
            </a:r>
            <a:r>
              <a:rPr lang="en-GB" noProof="0" dirty="0"/>
              <a:t> to track progress and set goals.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719D67-BB51-FAEF-85A0-DD4DFCFA08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Self Assessment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764D536-05BF-6709-8EAA-7C1AC525BE3C}"/>
              </a:ext>
            </a:extLst>
          </p:cNvPr>
          <p:cNvGrpSpPr/>
          <p:nvPr/>
        </p:nvGrpSpPr>
        <p:grpSpPr>
          <a:xfrm>
            <a:off x="10489719" y="150675"/>
            <a:ext cx="1524015" cy="949111"/>
            <a:chOff x="955742" y="3233904"/>
            <a:chExt cx="2484437" cy="161488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987466EC-9D25-9D62-539F-6EDD17184576}"/>
                </a:ext>
              </a:extLst>
            </p:cNvPr>
            <p:cNvSpPr/>
            <p:nvPr/>
          </p:nvSpPr>
          <p:spPr>
            <a:xfrm>
              <a:off x="955742" y="3233904"/>
              <a:ext cx="2484437" cy="161488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C21D79BC-E30D-A0FF-E8A8-26C8D920A6DC}"/>
                </a:ext>
              </a:extLst>
            </p:cNvPr>
            <p:cNvSpPr txBox="1"/>
            <p:nvPr/>
          </p:nvSpPr>
          <p:spPr>
            <a:xfrm>
              <a:off x="1034574" y="3312736"/>
              <a:ext cx="2326773" cy="14572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How can the learner get there?</a:t>
              </a:r>
            </a:p>
          </p:txBody>
        </p:sp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56195A0D-F229-DFC4-ADCD-5A6CFAB39A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rot="433608">
            <a:off x="9321059" y="2850353"/>
            <a:ext cx="2453564" cy="245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494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A06ACB-FA11-9490-466C-43E977F80B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005563" cy="167640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What? </a:t>
            </a:r>
            <a:r>
              <a:rPr lang="en-US" dirty="0"/>
              <a:t>Students </a:t>
            </a:r>
            <a:r>
              <a:rPr lang="en-US" b="1" dirty="0"/>
              <a:t>evaluate peers’ work </a:t>
            </a:r>
            <a:r>
              <a:rPr lang="en-US" dirty="0"/>
              <a:t>based on success </a:t>
            </a:r>
            <a:r>
              <a:rPr lang="en-US" b="1" dirty="0"/>
              <a:t>criteria</a:t>
            </a:r>
            <a:r>
              <a:rPr lang="en-US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800" b="1" dirty="0"/>
              <a:t>How?</a:t>
            </a:r>
          </a:p>
          <a:p>
            <a:pPr marL="461963" indent="-461963">
              <a:lnSpc>
                <a:spcPct val="100000"/>
              </a:lnSpc>
              <a:buBlip>
                <a:blip r:embed="rId3"/>
              </a:buBlip>
            </a:pPr>
            <a:r>
              <a:rPr lang="en-US" dirty="0"/>
              <a:t>Pair students for feedback with prompts like "I liked how you…" or "You could improve by…".</a:t>
            </a:r>
          </a:p>
          <a:p>
            <a:pPr marL="461963" indent="-461963">
              <a:lnSpc>
                <a:spcPct val="100000"/>
              </a:lnSpc>
              <a:buBlip>
                <a:blip r:embed="rId3"/>
              </a:buBlip>
            </a:pPr>
            <a:r>
              <a:rPr lang="en-US" dirty="0"/>
              <a:t>Use </a:t>
            </a:r>
            <a:r>
              <a:rPr lang="en-US" b="1" dirty="0"/>
              <a:t>Coding Systems:</a:t>
            </a:r>
            <a:endParaRPr lang="en-US" dirty="0"/>
          </a:p>
          <a:p>
            <a:pPr marL="461963" indent="-461963">
              <a:lnSpc>
                <a:spcPct val="100000"/>
              </a:lnSpc>
              <a:buBlip>
                <a:blip r:embed="rId3"/>
              </a:buBlip>
            </a:pPr>
            <a:r>
              <a:rPr lang="en-US" dirty="0"/>
              <a:t>Rotate work in groups, with each adding feedback.</a:t>
            </a:r>
          </a:p>
          <a:p>
            <a:pPr marL="461963" indent="-461963">
              <a:lnSpc>
                <a:spcPct val="100000"/>
              </a:lnSpc>
              <a:buBlip>
                <a:blip r:embed="rId3"/>
              </a:buBlip>
            </a:pPr>
            <a:r>
              <a:rPr lang="en-US" dirty="0"/>
              <a:t>Facilitate </a:t>
            </a:r>
            <a:r>
              <a:rPr lang="en-US" b="1" dirty="0"/>
              <a:t>Gallery Walks.</a:t>
            </a:r>
            <a:r>
              <a:rPr lang="en-US" dirty="0"/>
              <a:t> Display work, and peers provide feedback using sticky notes.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F440B6-6ABF-AD28-6374-D4052B9F28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Peer Assessment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7B1E4C3-1FCF-5BD4-089D-5203E1592607}"/>
              </a:ext>
            </a:extLst>
          </p:cNvPr>
          <p:cNvGrpSpPr/>
          <p:nvPr/>
        </p:nvGrpSpPr>
        <p:grpSpPr>
          <a:xfrm>
            <a:off x="10489719" y="150675"/>
            <a:ext cx="1524015" cy="949111"/>
            <a:chOff x="955742" y="3233904"/>
            <a:chExt cx="2484437" cy="161488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1CD91D2D-4C76-4306-A854-8B6C4F035C1D}"/>
                </a:ext>
              </a:extLst>
            </p:cNvPr>
            <p:cNvSpPr/>
            <p:nvPr/>
          </p:nvSpPr>
          <p:spPr>
            <a:xfrm>
              <a:off x="955742" y="3233904"/>
              <a:ext cx="2484437" cy="161488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4C03A637-1A4F-16C6-08F7-98274BD24D52}"/>
                </a:ext>
              </a:extLst>
            </p:cNvPr>
            <p:cNvSpPr txBox="1"/>
            <p:nvPr/>
          </p:nvSpPr>
          <p:spPr>
            <a:xfrm>
              <a:off x="1034574" y="3312736"/>
              <a:ext cx="2326773" cy="14572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How can the learner get there?</a:t>
              </a:r>
            </a:p>
          </p:txBody>
        </p:sp>
      </p:grpSp>
      <p:pic>
        <p:nvPicPr>
          <p:cNvPr id="8" name="Graphic 7" descr="Question Mark outline">
            <a:extLst>
              <a:ext uri="{FF2B5EF4-FFF2-40B4-BE49-F238E27FC236}">
                <a16:creationId xmlns:a16="http://schemas.microsoft.com/office/drawing/2014/main" id="{FAA3F11A-8A1E-6876-E20A-D732982DE3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56695" y="4606506"/>
            <a:ext cx="690115" cy="576569"/>
          </a:xfrm>
          <a:prstGeom prst="rect">
            <a:avLst/>
          </a:prstGeom>
        </p:spPr>
      </p:pic>
      <p:pic>
        <p:nvPicPr>
          <p:cNvPr id="10" name="Graphic 9" descr="Star outline">
            <a:extLst>
              <a:ext uri="{FF2B5EF4-FFF2-40B4-BE49-F238E27FC236}">
                <a16:creationId xmlns:a16="http://schemas.microsoft.com/office/drawing/2014/main" id="{365E4333-A6DA-FBAA-6B1C-986D98513E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93101" y="4606506"/>
            <a:ext cx="690115" cy="576569"/>
          </a:xfrm>
          <a:prstGeom prst="rect">
            <a:avLst/>
          </a:prstGeom>
        </p:spPr>
      </p:pic>
      <p:pic>
        <p:nvPicPr>
          <p:cNvPr id="11" name="Graphic 10" descr="Customer review outline">
            <a:extLst>
              <a:ext uri="{FF2B5EF4-FFF2-40B4-BE49-F238E27FC236}">
                <a16:creationId xmlns:a16="http://schemas.microsoft.com/office/drawing/2014/main" id="{6D80F6F2-781D-2DF2-9988-E4C422B1E7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69876" y="1367873"/>
            <a:ext cx="1665436" cy="1665436"/>
          </a:xfrm>
          <a:prstGeom prst="rect">
            <a:avLst/>
          </a:prstGeom>
        </p:spPr>
      </p:pic>
      <p:pic>
        <p:nvPicPr>
          <p:cNvPr id="12" name="Graphic 11" descr="Group brainstorm outline">
            <a:extLst>
              <a:ext uri="{FF2B5EF4-FFF2-40B4-BE49-F238E27FC236}">
                <a16:creationId xmlns:a16="http://schemas.microsoft.com/office/drawing/2014/main" id="{66283B07-16FF-9F88-C63B-695199C750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538076" y="4158659"/>
            <a:ext cx="1738279" cy="173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95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EBF382-2FEC-02F6-5323-F0408FF956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644378" cy="4115701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Blip>
                <a:blip r:embed="rId3"/>
              </a:buBlip>
            </a:pPr>
            <a:r>
              <a:rPr lang="en-GB" sz="3200" b="1" noProof="0" dirty="0"/>
              <a:t>Improves</a:t>
            </a:r>
            <a:r>
              <a:rPr lang="en-GB" sz="3200" noProof="0" dirty="0"/>
              <a:t> student </a:t>
            </a:r>
            <a:r>
              <a:rPr lang="en-GB" sz="3200" b="1" noProof="0" dirty="0"/>
              <a:t>engagement</a:t>
            </a:r>
            <a:r>
              <a:rPr lang="en-GB" sz="3200" noProof="0" dirty="0"/>
              <a:t> and </a:t>
            </a:r>
            <a:r>
              <a:rPr lang="en-GB" sz="3200" b="1" noProof="0" dirty="0"/>
              <a:t>motivation</a:t>
            </a:r>
            <a:r>
              <a:rPr lang="en-GB" sz="3200" noProof="0" dirty="0"/>
              <a:t>.</a:t>
            </a:r>
          </a:p>
          <a:p>
            <a:pPr marL="514350" indent="-514350">
              <a:lnSpc>
                <a:spcPct val="100000"/>
              </a:lnSpc>
              <a:buBlip>
                <a:blip r:embed="rId3"/>
              </a:buBlip>
            </a:pPr>
            <a:r>
              <a:rPr lang="en-GB" sz="3200" noProof="0" dirty="0"/>
              <a:t>Encourages a </a:t>
            </a:r>
            <a:r>
              <a:rPr lang="en-GB" sz="3200" b="1" noProof="0" dirty="0"/>
              <a:t>growth mindset </a:t>
            </a:r>
            <a:r>
              <a:rPr lang="en-GB" sz="3200" noProof="0" dirty="0"/>
              <a:t>by emphasising </a:t>
            </a:r>
            <a:r>
              <a:rPr lang="en-GB" sz="3200" b="1" noProof="0" dirty="0"/>
              <a:t>improvement</a:t>
            </a:r>
            <a:r>
              <a:rPr lang="en-GB" sz="3200" noProof="0" dirty="0"/>
              <a:t>.</a:t>
            </a:r>
          </a:p>
          <a:p>
            <a:pPr marL="514350" indent="-514350">
              <a:lnSpc>
                <a:spcPct val="100000"/>
              </a:lnSpc>
              <a:buBlip>
                <a:blip r:embed="rId3"/>
              </a:buBlip>
            </a:pPr>
            <a:r>
              <a:rPr lang="en-GB" sz="3200" noProof="0" dirty="0"/>
              <a:t>Fosters </a:t>
            </a:r>
            <a:r>
              <a:rPr lang="en-GB" sz="3200" b="1" noProof="0" dirty="0"/>
              <a:t>critical thinking </a:t>
            </a:r>
            <a:r>
              <a:rPr lang="en-GB" sz="3200" noProof="0" dirty="0"/>
              <a:t>and </a:t>
            </a:r>
            <a:r>
              <a:rPr lang="en-GB" sz="3200" b="1" noProof="0" dirty="0"/>
              <a:t>self-regulation</a:t>
            </a:r>
            <a:r>
              <a:rPr lang="en-GB" sz="3200" noProof="0" dirty="0"/>
              <a:t> in students.</a:t>
            </a:r>
          </a:p>
          <a:p>
            <a:pPr marL="514350" indent="-514350">
              <a:lnSpc>
                <a:spcPct val="100000"/>
              </a:lnSpc>
              <a:buBlip>
                <a:blip r:embed="rId3"/>
              </a:buBlip>
            </a:pPr>
            <a:r>
              <a:rPr lang="en-GB" sz="3200" noProof="0" dirty="0"/>
              <a:t>Enhances teacher </a:t>
            </a:r>
            <a:r>
              <a:rPr lang="en-GB" sz="3200" b="1" noProof="0" dirty="0"/>
              <a:t>responsiveness</a:t>
            </a:r>
            <a:r>
              <a:rPr lang="en-GB" sz="3200" noProof="0" dirty="0"/>
              <a:t> to diverse </a:t>
            </a:r>
            <a:r>
              <a:rPr lang="en-GB" sz="3200" b="1" noProof="0" dirty="0"/>
              <a:t>learning</a:t>
            </a:r>
            <a:r>
              <a:rPr lang="en-GB" sz="3200" noProof="0" dirty="0"/>
              <a:t> needs.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F9D1B9-05AB-646D-D7E5-0D99C6B899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Why?</a:t>
            </a:r>
          </a:p>
        </p:txBody>
      </p:sp>
      <p:pic>
        <p:nvPicPr>
          <p:cNvPr id="4" name="Graphic 3" descr="Escalator Up outline">
            <a:extLst>
              <a:ext uri="{FF2B5EF4-FFF2-40B4-BE49-F238E27FC236}">
                <a16:creationId xmlns:a16="http://schemas.microsoft.com/office/drawing/2014/main" id="{3E6393FA-FD95-1B60-6C6C-C3EF98697B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7168" y="653267"/>
            <a:ext cx="2193985" cy="219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785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B04A9-AFFB-3092-5F24-1C9311DB67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577730"/>
            <a:ext cx="10644378" cy="477130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b="1" noProof="0" dirty="0"/>
              <a:t>What? Adapt</a:t>
            </a:r>
            <a:r>
              <a:rPr lang="en-GB" noProof="0" dirty="0"/>
              <a:t> </a:t>
            </a:r>
            <a:r>
              <a:rPr lang="en-GB" b="1" noProof="0" dirty="0"/>
              <a:t>teaching</a:t>
            </a:r>
            <a:r>
              <a:rPr lang="en-GB" noProof="0" dirty="0"/>
              <a:t> strategies based on assessment evidence to </a:t>
            </a:r>
            <a:r>
              <a:rPr lang="en-GB" b="1" noProof="0" dirty="0"/>
              <a:t>meet learners’ needs</a:t>
            </a:r>
            <a:r>
              <a:rPr lang="en-GB" noProof="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800" b="1" noProof="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2800" b="1" noProof="0" dirty="0"/>
              <a:t>How?</a:t>
            </a:r>
            <a:endParaRPr lang="en-GB" noProof="0" dirty="0"/>
          </a:p>
          <a:p>
            <a:pPr marL="461963" indent="-461963">
              <a:lnSpc>
                <a:spcPct val="100000"/>
              </a:lnSpc>
              <a:buBlip>
                <a:blip r:embed="rId2"/>
              </a:buBlip>
            </a:pPr>
            <a:r>
              <a:rPr lang="en-GB" noProof="0" dirty="0"/>
              <a:t>Modify lesson </a:t>
            </a:r>
            <a:r>
              <a:rPr lang="en-GB" b="1" noProof="0" dirty="0"/>
              <a:t>pacing</a:t>
            </a:r>
            <a:r>
              <a:rPr lang="en-GB" noProof="0" dirty="0"/>
              <a:t>, </a:t>
            </a:r>
            <a:r>
              <a:rPr lang="en-GB" b="1" noProof="0" dirty="0"/>
              <a:t>scaffold</a:t>
            </a:r>
            <a:r>
              <a:rPr lang="en-GB" noProof="0" dirty="0"/>
              <a:t>, or </a:t>
            </a:r>
            <a:r>
              <a:rPr lang="en-GB" b="1" noProof="0" dirty="0"/>
              <a:t>re-teach</a:t>
            </a:r>
            <a:r>
              <a:rPr lang="en-GB" noProof="0" dirty="0"/>
              <a:t> concepts as needed.</a:t>
            </a:r>
          </a:p>
          <a:p>
            <a:pPr marL="461963" indent="-461963">
              <a:lnSpc>
                <a:spcPct val="100000"/>
              </a:lnSpc>
              <a:buBlip>
                <a:blip r:embed="rId2"/>
              </a:buBlip>
            </a:pPr>
            <a:r>
              <a:rPr lang="en-GB" b="1" noProof="0" dirty="0"/>
              <a:t>Differentiate</a:t>
            </a:r>
            <a:r>
              <a:rPr lang="en-GB" noProof="0" dirty="0"/>
              <a:t> instruction by adjusting </a:t>
            </a:r>
            <a:r>
              <a:rPr lang="en-GB" b="1" noProof="0" dirty="0"/>
              <a:t>tasks</a:t>
            </a:r>
            <a:r>
              <a:rPr lang="en-GB" noProof="0" dirty="0"/>
              <a:t>, </a:t>
            </a:r>
            <a:r>
              <a:rPr lang="en-GB" b="1" noProof="0" dirty="0"/>
              <a:t>grouping</a:t>
            </a:r>
            <a:r>
              <a:rPr lang="en-GB" noProof="0" dirty="0"/>
              <a:t>, or offering tailored </a:t>
            </a:r>
            <a:r>
              <a:rPr lang="en-GB" b="1" noProof="0" dirty="0"/>
              <a:t>support</a:t>
            </a:r>
            <a:r>
              <a:rPr lang="en-GB" noProof="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800" b="1" noProof="0" dirty="0"/>
          </a:p>
          <a:p>
            <a:pPr marL="0" indent="0">
              <a:lnSpc>
                <a:spcPct val="100000"/>
              </a:lnSpc>
              <a:buNone/>
            </a:pPr>
            <a:r>
              <a:rPr lang="en-GB" b="1" noProof="0" dirty="0"/>
              <a:t>Why? </a:t>
            </a:r>
            <a:r>
              <a:rPr lang="en-GB" noProof="0" dirty="0"/>
              <a:t>Ensures </a:t>
            </a:r>
            <a:r>
              <a:rPr lang="en-GB" b="1" noProof="0" dirty="0"/>
              <a:t>teaching</a:t>
            </a:r>
            <a:r>
              <a:rPr lang="en-GB" noProof="0" dirty="0"/>
              <a:t> is </a:t>
            </a:r>
            <a:r>
              <a:rPr lang="en-GB" b="1" noProof="0" dirty="0"/>
              <a:t>responsive</a:t>
            </a:r>
            <a:r>
              <a:rPr lang="en-GB" noProof="0" dirty="0"/>
              <a:t> and personalised, </a:t>
            </a:r>
            <a:r>
              <a:rPr lang="en-GB" b="1" noProof="0" dirty="0"/>
              <a:t>maximising</a:t>
            </a:r>
            <a:r>
              <a:rPr lang="en-GB" noProof="0" dirty="0"/>
              <a:t> learning </a:t>
            </a:r>
            <a:r>
              <a:rPr lang="en-GB" b="1" noProof="0" dirty="0"/>
              <a:t>outcomes</a:t>
            </a:r>
            <a:r>
              <a:rPr lang="en-GB" noProof="0" dirty="0"/>
              <a:t>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D05D19-7B55-AD6D-C427-AE9C287B74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Evidence-Based Adjustments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C6C8961-C9D5-42C6-DDB6-8BA49348003D}"/>
              </a:ext>
            </a:extLst>
          </p:cNvPr>
          <p:cNvGrpSpPr/>
          <p:nvPr/>
        </p:nvGrpSpPr>
        <p:grpSpPr>
          <a:xfrm>
            <a:off x="10489719" y="150675"/>
            <a:ext cx="1524015" cy="949111"/>
            <a:chOff x="955742" y="3233904"/>
            <a:chExt cx="2484437" cy="161488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BB22E4B6-EDAD-510B-2E42-D5D2DAD8A856}"/>
                </a:ext>
              </a:extLst>
            </p:cNvPr>
            <p:cNvSpPr/>
            <p:nvPr/>
          </p:nvSpPr>
          <p:spPr>
            <a:xfrm>
              <a:off x="955742" y="3233904"/>
              <a:ext cx="2484437" cy="161488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ABD0BBB9-89F4-98D5-B12B-B894B331A92A}"/>
                </a:ext>
              </a:extLst>
            </p:cNvPr>
            <p:cNvSpPr txBox="1"/>
            <p:nvPr/>
          </p:nvSpPr>
          <p:spPr>
            <a:xfrm>
              <a:off x="1034574" y="3312736"/>
              <a:ext cx="2326773" cy="14572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How can the learner get there?</a:t>
              </a:r>
            </a:p>
          </p:txBody>
        </p:sp>
      </p:grpSp>
      <p:pic>
        <p:nvPicPr>
          <p:cNvPr id="7" name="Graphic 6" descr="Chess pieces outline">
            <a:extLst>
              <a:ext uri="{FF2B5EF4-FFF2-40B4-BE49-F238E27FC236}">
                <a16:creationId xmlns:a16="http://schemas.microsoft.com/office/drawing/2014/main" id="{2084E482-E004-85FF-6A15-D61E762D4C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27097" y="1945127"/>
            <a:ext cx="1738279" cy="173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666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4617D0-CFB7-E187-78AB-67AA2FECCD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Common Misconceptions About </a:t>
            </a:r>
            <a:r>
              <a:rPr lang="en-US" b="1" dirty="0" err="1"/>
              <a:t>AfL</a:t>
            </a:r>
            <a:endParaRPr lang="en-US" b="1" dirty="0"/>
          </a:p>
          <a:p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3E79EB-57D7-6AB1-3BF6-2C680C64F1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644378" cy="4823067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b="1" noProof="0" dirty="0" err="1"/>
              <a:t>AfL</a:t>
            </a:r>
            <a:r>
              <a:rPr lang="en-GB" b="1" noProof="0" dirty="0"/>
              <a:t> is just frequent testing.</a:t>
            </a:r>
            <a:br>
              <a:rPr lang="en-GB" noProof="0" dirty="0"/>
            </a:br>
            <a:r>
              <a:rPr lang="en-GB" noProof="0" dirty="0"/>
              <a:t>It is not about testing but about using varied strategies to gather evidence of learning.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b="1" noProof="0" dirty="0" err="1"/>
              <a:t>AfL</a:t>
            </a:r>
            <a:r>
              <a:rPr lang="en-GB" b="1" noProof="0" dirty="0"/>
              <a:t> is only for struggling students.</a:t>
            </a:r>
            <a:br>
              <a:rPr lang="en-GB" noProof="0" dirty="0"/>
            </a:br>
            <a:r>
              <a:rPr lang="en-GB" noProof="0" dirty="0" err="1"/>
              <a:t>AfL</a:t>
            </a:r>
            <a:r>
              <a:rPr lang="en-GB" noProof="0" dirty="0"/>
              <a:t> benefits all students by providing personalised feedback and support.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b="1" noProof="0" dirty="0" err="1"/>
              <a:t>AfL</a:t>
            </a:r>
            <a:r>
              <a:rPr lang="en-GB" b="1" noProof="0" dirty="0"/>
              <a:t> is separate from teaching.</a:t>
            </a:r>
            <a:br>
              <a:rPr lang="en-GB" noProof="0" dirty="0"/>
            </a:br>
            <a:r>
              <a:rPr lang="en-GB" noProof="0" dirty="0"/>
              <a:t>It is an integral part of teaching, seamlessly embedded into instructional practices.</a:t>
            </a:r>
          </a:p>
          <a:p>
            <a:pPr marL="0" indent="0">
              <a:lnSpc>
                <a:spcPct val="100000"/>
              </a:lnSpc>
              <a:buNone/>
            </a:pPr>
            <a:endParaRPr lang="en-GB" noProof="0" dirty="0"/>
          </a:p>
        </p:txBody>
      </p:sp>
      <p:pic>
        <p:nvPicPr>
          <p:cNvPr id="5" name="Graphic 4" descr="Cycle with people outline">
            <a:extLst>
              <a:ext uri="{FF2B5EF4-FFF2-40B4-BE49-F238E27FC236}">
                <a16:creationId xmlns:a16="http://schemas.microsoft.com/office/drawing/2014/main" id="{D401D50B-986B-61C7-4CA4-1EFA4B3AE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90237" y="2950235"/>
            <a:ext cx="2080698" cy="208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5091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B36BD9-8C51-D3FB-2C6C-0A99664A81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644378" cy="5107739"/>
          </a:xfrm>
        </p:spPr>
        <p:txBody>
          <a:bodyPr/>
          <a:lstStyle/>
          <a:p>
            <a:pPr marL="0" indent="0">
              <a:buNone/>
            </a:pPr>
            <a:r>
              <a:rPr lang="en-GB" b="1" noProof="0" dirty="0"/>
              <a:t>Time Management:</a:t>
            </a:r>
            <a:endParaRPr lang="en-GB" noProof="0" dirty="0"/>
          </a:p>
          <a:p>
            <a:pPr marL="458788" indent="-458788">
              <a:buBlip>
                <a:blip r:embed="rId3"/>
              </a:buBlip>
            </a:pPr>
            <a:r>
              <a:rPr lang="en-GB" noProof="0" dirty="0"/>
              <a:t>Embed </a:t>
            </a:r>
            <a:r>
              <a:rPr lang="en-GB" noProof="0" dirty="0" err="1"/>
              <a:t>AfL</a:t>
            </a:r>
            <a:r>
              <a:rPr lang="en-GB" noProof="0" dirty="0"/>
              <a:t> in lesson transitions or group activities.</a:t>
            </a:r>
          </a:p>
          <a:p>
            <a:pPr marL="458788" indent="-458788">
              <a:buBlip>
                <a:blip r:embed="rId3"/>
              </a:buBlip>
            </a:pPr>
            <a:r>
              <a:rPr lang="en-GB" noProof="0" dirty="0"/>
              <a:t>Keep tasks brief and targeted to objectives.</a:t>
            </a:r>
          </a:p>
          <a:p>
            <a:pPr marL="458788" indent="-458788">
              <a:buBlip>
                <a:blip r:embed="rId3"/>
              </a:buBlip>
            </a:pPr>
            <a:r>
              <a:rPr lang="en-GB" noProof="0" dirty="0"/>
              <a:t>Use tools like Kahoot or Google Forms for efficiency.</a:t>
            </a:r>
          </a:p>
          <a:p>
            <a:pPr marL="458788" indent="-458788">
              <a:buBlip>
                <a:blip r:embed="rId3"/>
              </a:buBlip>
            </a:pPr>
            <a:r>
              <a:rPr lang="en-GB" noProof="0" dirty="0"/>
              <a:t>Prioritise immediate feedback, reserving detailed analysis for later.</a:t>
            </a:r>
          </a:p>
          <a:p>
            <a:pPr marL="0" indent="0">
              <a:buNone/>
            </a:pPr>
            <a:r>
              <a:rPr lang="en-GB" b="1" noProof="0" dirty="0"/>
              <a:t>Templates to Consider:</a:t>
            </a:r>
            <a:endParaRPr lang="en-GB" noProof="0" dirty="0"/>
          </a:p>
          <a:p>
            <a:pPr marL="458788" indent="-458788">
              <a:buBlip>
                <a:blip r:embed="rId3"/>
              </a:buBlip>
            </a:pPr>
            <a:r>
              <a:rPr lang="en-GB" b="1" noProof="0" dirty="0"/>
              <a:t>Exit Ticket Template</a:t>
            </a:r>
            <a:endParaRPr lang="en-GB" noProof="0" dirty="0"/>
          </a:p>
          <a:p>
            <a:pPr marL="458788" indent="-458788">
              <a:buBlip>
                <a:blip r:embed="rId3"/>
              </a:buBlip>
            </a:pPr>
            <a:r>
              <a:rPr lang="en-GB" b="1" noProof="0" dirty="0"/>
              <a:t>Self-Assessment Rubric</a:t>
            </a:r>
            <a:endParaRPr lang="en-GB" noProof="0" dirty="0"/>
          </a:p>
          <a:p>
            <a:pPr marL="458788" indent="-458788">
              <a:buBlip>
                <a:blip r:embed="rId3"/>
              </a:buBlip>
            </a:pPr>
            <a:r>
              <a:rPr lang="en-GB" b="1" noProof="0" dirty="0"/>
              <a:t>Peer Feedback Sheet</a:t>
            </a:r>
            <a:endParaRPr lang="en-GB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F6A6FB-3ABC-EA54-396B-A50B1BC9F8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Practical Guides for Teachers</a:t>
            </a:r>
            <a:endParaRPr lang="en-US" dirty="0"/>
          </a:p>
        </p:txBody>
      </p:sp>
      <p:pic>
        <p:nvPicPr>
          <p:cNvPr id="7" name="Graphic 6" descr="Marker outline">
            <a:extLst>
              <a:ext uri="{FF2B5EF4-FFF2-40B4-BE49-F238E27FC236}">
                <a16:creationId xmlns:a16="http://schemas.microsoft.com/office/drawing/2014/main" id="{440A6305-DDBF-6FC2-D76F-CF027BD93E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86571" y="4666408"/>
            <a:ext cx="1738279" cy="173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5360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C07247-C77F-CC75-CEA5-76D0EF817B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3811" y="2060812"/>
            <a:ext cx="10644378" cy="1676400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3200" dirty="0"/>
              <a:t>Sharing Learning Objectives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3200" dirty="0"/>
              <a:t>Eliciting Evidence of Learning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3200" dirty="0"/>
              <a:t>Formative Feedback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3200" dirty="0"/>
              <a:t>Student Involvement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3200" dirty="0"/>
              <a:t>Evidence-Based Adjustments</a:t>
            </a:r>
            <a:endParaRPr lang="en-GB" sz="32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EBB10B-6AE8-BD9E-4F64-CFDF9A5021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9556990" cy="742950"/>
          </a:xfrm>
        </p:spPr>
        <p:txBody>
          <a:bodyPr/>
          <a:lstStyle/>
          <a:p>
            <a:r>
              <a:rPr lang="en-US" dirty="0"/>
              <a:t>What Are The Core Principles in </a:t>
            </a:r>
            <a:r>
              <a:rPr lang="en-US" dirty="0" err="1"/>
              <a:t>AfL</a:t>
            </a:r>
            <a:r>
              <a:rPr lang="en-US" dirty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6760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3B75A0-171C-F932-464B-96FAC68B0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Useful Links: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8FD3B5-8B50-1F39-E6C9-4B2CE773BAF5}"/>
              </a:ext>
            </a:extLst>
          </p:cNvPr>
          <p:cNvSpPr txBox="1"/>
          <p:nvPr/>
        </p:nvSpPr>
        <p:spPr>
          <a:xfrm>
            <a:off x="518497" y="2407920"/>
            <a:ext cx="933300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Blip>
                <a:blip r:embed="rId3"/>
              </a:buBlip>
            </a:pPr>
            <a:r>
              <a:rPr lang="en-US" sz="3600" dirty="0">
                <a:solidFill>
                  <a:srgbClr val="C3A48C"/>
                </a:solidFill>
                <a:latin typeface="Montserrat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Assessment for Learning</a:t>
            </a:r>
            <a:endParaRPr lang="en-US" sz="3600" dirty="0">
              <a:solidFill>
                <a:srgbClr val="C3A48C"/>
              </a:solidFill>
              <a:latin typeface="Montserrat" pitchFamily="2" charset="77"/>
            </a:endParaRPr>
          </a:p>
          <a:p>
            <a:pPr marL="571500" indent="-571500">
              <a:buBlip>
                <a:blip r:embed="rId3"/>
              </a:buBlip>
            </a:pPr>
            <a:r>
              <a:rPr lang="en-US" sz="3600" dirty="0">
                <a:solidFill>
                  <a:srgbClr val="C3A48C"/>
                </a:solidFill>
                <a:latin typeface="Montserrat" pitchFamily="2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Inside The Black Box</a:t>
            </a:r>
            <a:endParaRPr lang="en-US" sz="3600" dirty="0">
              <a:solidFill>
                <a:srgbClr val="C3A48C"/>
              </a:solidFill>
              <a:latin typeface="Montserrat" pitchFamily="2" charset="77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571500" indent="-571500">
              <a:buBlip>
                <a:blip r:embed="rId3"/>
              </a:buBlip>
            </a:pPr>
            <a:r>
              <a:rPr lang="en-US" sz="3600" dirty="0">
                <a:solidFill>
                  <a:srgbClr val="C3A48C"/>
                </a:solidFill>
                <a:latin typeface="Montserrat" pitchFamily="2" charset="77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Cambridge: Assessment for Learning</a:t>
            </a:r>
            <a:endParaRPr lang="en-US" sz="3600" dirty="0">
              <a:solidFill>
                <a:srgbClr val="C3A48C"/>
              </a:solidFill>
              <a:latin typeface="Montserrat" pitchFamily="2" charset="77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571500" indent="-571500">
              <a:buBlip>
                <a:blip r:embed="rId3"/>
              </a:buBlip>
            </a:pPr>
            <a:r>
              <a:rPr lang="en-US" sz="3600" dirty="0">
                <a:solidFill>
                  <a:srgbClr val="C3A48C"/>
                </a:solidFill>
                <a:latin typeface="Montserrat" pitchFamily="2" charset="77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English Classroom</a:t>
            </a:r>
            <a:endParaRPr lang="en-US" sz="3600" dirty="0">
              <a:solidFill>
                <a:srgbClr val="C3A48C"/>
              </a:solidFill>
              <a:latin typeface="Montserrat" pitchFamily="2" charset="77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571500" indent="-571500">
              <a:buBlip>
                <a:blip r:embed="rId3"/>
              </a:buBlip>
            </a:pPr>
            <a:r>
              <a:rPr lang="en-US" sz="3600" dirty="0">
                <a:solidFill>
                  <a:srgbClr val="C3A48C"/>
                </a:solidFill>
                <a:latin typeface="Montserrat" pitchFamily="2" charset="77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Dylan Wiliam’s Website</a:t>
            </a:r>
            <a:endParaRPr lang="en-US" sz="3600" dirty="0">
              <a:solidFill>
                <a:srgbClr val="C3A48C"/>
              </a:solidFill>
              <a:latin typeface="Montserrat" pitchFamily="2" charset="77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4" name="Rounded Rectangle 3">
            <a:hlinkClick r:id="rId10"/>
            <a:extLst>
              <a:ext uri="{FF2B5EF4-FFF2-40B4-BE49-F238E27FC236}">
                <a16:creationId xmlns:a16="http://schemas.microsoft.com/office/drawing/2014/main" id="{E44D6BF5-6B31-3F39-6C87-3D339AB030CB}"/>
              </a:ext>
            </a:extLst>
          </p:cNvPr>
          <p:cNvSpPr/>
          <p:nvPr/>
        </p:nvSpPr>
        <p:spPr>
          <a:xfrm>
            <a:off x="8823960" y="6172200"/>
            <a:ext cx="2362200" cy="472440"/>
          </a:xfrm>
          <a:prstGeom prst="roundRect">
            <a:avLst/>
          </a:prstGeom>
          <a:solidFill>
            <a:srgbClr val="C3A48C"/>
          </a:solidFill>
          <a:ln cmpd="dbl"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15195D"/>
                </a:solidFill>
              </a:rPr>
              <a:t>@Gina Davies</a:t>
            </a:r>
          </a:p>
        </p:txBody>
      </p:sp>
    </p:spTree>
    <p:extLst>
      <p:ext uri="{BB962C8B-B14F-4D97-AF65-F5344CB8AC3E}">
        <p14:creationId xmlns:p14="http://schemas.microsoft.com/office/powerpoint/2010/main" val="595813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AAD79D6-0264-E943-E58A-13FF390000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329647"/>
              </p:ext>
            </p:extLst>
          </p:nvPr>
        </p:nvGraphicFramePr>
        <p:xfrm>
          <a:off x="1550838" y="135866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7CFB498-B6F5-D78E-E91F-13B327770025}"/>
              </a:ext>
            </a:extLst>
          </p:cNvPr>
          <p:cNvSpPr/>
          <p:nvPr/>
        </p:nvSpPr>
        <p:spPr>
          <a:xfrm>
            <a:off x="7263442" y="724619"/>
            <a:ext cx="4589251" cy="17339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Montserrat" pitchFamily="2" charset="77"/>
              </a:rPr>
              <a:t>Learning objectives of the lesson need to be shared and understood by the learner. They need to know what they need to be able to do to be successful.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474C14-5CEB-DE43-1E7D-DD343223C091}"/>
              </a:ext>
            </a:extLst>
          </p:cNvPr>
          <p:cNvSpPr/>
          <p:nvPr/>
        </p:nvSpPr>
        <p:spPr>
          <a:xfrm>
            <a:off x="9097995" y="3687792"/>
            <a:ext cx="2793998" cy="20746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Montserrat" pitchFamily="2" charset="77"/>
              </a:rPr>
              <a:t>This is where we use different techniques to determine what the learner knows (evidence of learning).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67788D-BD4D-DB67-3F66-7BC160DAA586}"/>
              </a:ext>
            </a:extLst>
          </p:cNvPr>
          <p:cNvSpPr/>
          <p:nvPr/>
        </p:nvSpPr>
        <p:spPr>
          <a:xfrm>
            <a:off x="686278" y="914400"/>
            <a:ext cx="2540001" cy="3502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Montserrat" pitchFamily="2" charset="77"/>
              </a:rPr>
              <a:t>Teachers use the evidence of learning to decide the direction, feedback, and the next steps to take to ensure that progress is made towards objectives or goals. </a:t>
            </a:r>
          </a:p>
        </p:txBody>
      </p:sp>
    </p:spTree>
    <p:extLst>
      <p:ext uri="{BB962C8B-B14F-4D97-AF65-F5344CB8AC3E}">
        <p14:creationId xmlns:p14="http://schemas.microsoft.com/office/powerpoint/2010/main" val="3434048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26FD3A-143A-4020-1FF3-86D2EE8025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b="1" noProof="0" dirty="0"/>
              <a:t>What? </a:t>
            </a:r>
            <a:r>
              <a:rPr lang="en-GB" noProof="0" dirty="0"/>
              <a:t>Ensure students know </a:t>
            </a:r>
            <a:r>
              <a:rPr lang="en-GB" b="1" i="1" noProof="0" dirty="0"/>
              <a:t>what</a:t>
            </a:r>
            <a:r>
              <a:rPr lang="en-GB" noProof="0" dirty="0"/>
              <a:t> they are learning, </a:t>
            </a:r>
            <a:r>
              <a:rPr lang="en-GB" b="1" i="1" noProof="0" dirty="0"/>
              <a:t>why</a:t>
            </a:r>
            <a:r>
              <a:rPr lang="en-GB" noProof="0" dirty="0"/>
              <a:t> it matters, and </a:t>
            </a:r>
            <a:r>
              <a:rPr lang="en-GB" b="1" i="1" noProof="0" dirty="0"/>
              <a:t>how</a:t>
            </a:r>
            <a:r>
              <a:rPr lang="en-GB" noProof="0" dirty="0"/>
              <a:t> success is measured.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800" noProof="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2800" b="1" noProof="0" dirty="0"/>
              <a:t>How?</a:t>
            </a:r>
            <a:endParaRPr lang="en-GB" noProof="0" dirty="0"/>
          </a:p>
          <a:p>
            <a:pPr marL="458788" indent="-458788">
              <a:lnSpc>
                <a:spcPct val="100000"/>
              </a:lnSpc>
              <a:buBlip>
                <a:blip r:embed="rId2"/>
              </a:buBlip>
            </a:pPr>
            <a:r>
              <a:rPr lang="en-GB" b="1" noProof="0" dirty="0"/>
              <a:t>Display</a:t>
            </a:r>
            <a:r>
              <a:rPr lang="en-GB" noProof="0" dirty="0"/>
              <a:t> </a:t>
            </a:r>
            <a:r>
              <a:rPr lang="en-GB" b="1" noProof="0" dirty="0"/>
              <a:t>objectives</a:t>
            </a:r>
            <a:r>
              <a:rPr lang="en-GB" noProof="0" dirty="0"/>
              <a:t> clearly at the start of the lesson and </a:t>
            </a:r>
            <a:r>
              <a:rPr lang="en-GB" b="1" noProof="0" dirty="0"/>
              <a:t>revisit them</a:t>
            </a:r>
            <a:r>
              <a:rPr lang="en-GB" noProof="0" dirty="0"/>
              <a:t>.</a:t>
            </a:r>
          </a:p>
          <a:p>
            <a:pPr marL="458788" indent="-458788">
              <a:lnSpc>
                <a:spcPct val="100000"/>
              </a:lnSpc>
              <a:buBlip>
                <a:blip r:embed="rId2"/>
              </a:buBlip>
            </a:pPr>
            <a:r>
              <a:rPr lang="en-GB" noProof="0" dirty="0"/>
              <a:t>Ensure students know </a:t>
            </a:r>
            <a:r>
              <a:rPr lang="en-GB" b="1" noProof="0" dirty="0"/>
              <a:t>how</a:t>
            </a:r>
            <a:r>
              <a:rPr lang="en-GB" noProof="0" dirty="0"/>
              <a:t> to </a:t>
            </a:r>
            <a:r>
              <a:rPr lang="en-GB" b="1" noProof="0" dirty="0"/>
              <a:t>achieve</a:t>
            </a:r>
            <a:r>
              <a:rPr lang="en-GB" noProof="0" dirty="0"/>
              <a:t> these </a:t>
            </a:r>
            <a:r>
              <a:rPr lang="en-GB" b="1" noProof="0" dirty="0"/>
              <a:t>goals</a:t>
            </a:r>
            <a:r>
              <a:rPr lang="en-GB" noProof="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800" noProof="0" dirty="0"/>
          </a:p>
          <a:p>
            <a:pPr marL="0" indent="0">
              <a:lnSpc>
                <a:spcPct val="100000"/>
              </a:lnSpc>
              <a:buNone/>
            </a:pPr>
            <a:r>
              <a:rPr lang="en-GB" b="1" noProof="0" dirty="0"/>
              <a:t>Why?</a:t>
            </a:r>
            <a:r>
              <a:rPr lang="en-GB" noProof="0" dirty="0"/>
              <a:t> Helps students </a:t>
            </a:r>
            <a:r>
              <a:rPr lang="en-GB" b="1" noProof="0" dirty="0"/>
              <a:t>focus</a:t>
            </a:r>
            <a:r>
              <a:rPr lang="en-GB" noProof="0" dirty="0"/>
              <a:t> their efforts and </a:t>
            </a:r>
            <a:r>
              <a:rPr lang="en-GB" b="1" noProof="0" dirty="0"/>
              <a:t>self-monitor</a:t>
            </a:r>
            <a:r>
              <a:rPr lang="en-GB" noProof="0" dirty="0"/>
              <a:t> their learning.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1DA8A0-5AAD-41D9-3EB0-8DF690D360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600" dirty="0"/>
              <a:t>Sharing Learning Objectives</a:t>
            </a:r>
            <a:endParaRPr lang="en-GB" b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53311D-F510-C348-7335-B5DE4339044C}"/>
              </a:ext>
            </a:extLst>
          </p:cNvPr>
          <p:cNvGrpSpPr/>
          <p:nvPr/>
        </p:nvGrpSpPr>
        <p:grpSpPr>
          <a:xfrm>
            <a:off x="10489721" y="150057"/>
            <a:ext cx="1524014" cy="949731"/>
            <a:chOff x="2821781" y="1830"/>
            <a:chExt cx="2484437" cy="161488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6D49791E-CF31-7536-DAEF-84FDE28E233A}"/>
                </a:ext>
              </a:extLst>
            </p:cNvPr>
            <p:cNvSpPr/>
            <p:nvPr/>
          </p:nvSpPr>
          <p:spPr>
            <a:xfrm>
              <a:off x="2821781" y="1830"/>
              <a:ext cx="2484437" cy="161488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FFC51DF1-69AD-E680-33B3-8911B00AE9E4}"/>
                </a:ext>
              </a:extLst>
            </p:cNvPr>
            <p:cNvSpPr txBox="1"/>
            <p:nvPr/>
          </p:nvSpPr>
          <p:spPr>
            <a:xfrm>
              <a:off x="2900613" y="80662"/>
              <a:ext cx="2326773" cy="14572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Where is the learner going?</a:t>
              </a:r>
            </a:p>
          </p:txBody>
        </p:sp>
      </p:grpSp>
      <p:pic>
        <p:nvPicPr>
          <p:cNvPr id="10" name="Graphic 9" descr="Target outline">
            <a:extLst>
              <a:ext uri="{FF2B5EF4-FFF2-40B4-BE49-F238E27FC236}">
                <a16:creationId xmlns:a16="http://schemas.microsoft.com/office/drawing/2014/main" id="{8C5FF831-493E-AA89-301A-729B133BCB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5881" y="1750261"/>
            <a:ext cx="1867854" cy="186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473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5F98DC-BE72-6FF8-0310-1547544F61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644378" cy="4123597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noProof="0"/>
              <a:t>Sometimes referred to as </a:t>
            </a:r>
            <a:r>
              <a:rPr lang="en-GB" b="1" noProof="0"/>
              <a:t>'What A Good One Looks Like</a:t>
            </a:r>
            <a:r>
              <a:rPr lang="en-GB" noProof="0"/>
              <a:t>' (</a:t>
            </a:r>
            <a:r>
              <a:rPr lang="en-GB" b="1" noProof="0"/>
              <a:t>WAGOLL</a:t>
            </a:r>
            <a:r>
              <a:rPr lang="en-GB" noProof="0"/>
              <a:t>), this involves:</a:t>
            </a:r>
          </a:p>
          <a:p>
            <a:pPr marL="0" indent="0">
              <a:lnSpc>
                <a:spcPct val="100000"/>
              </a:lnSpc>
              <a:buNone/>
            </a:pPr>
            <a:endParaRPr lang="en-GB" noProof="0" dirty="0"/>
          </a:p>
          <a:p>
            <a:pPr marL="458788" indent="-458788">
              <a:lnSpc>
                <a:spcPct val="100000"/>
              </a:lnSpc>
              <a:buBlip>
                <a:blip r:embed="rId2"/>
              </a:buBlip>
            </a:pPr>
            <a:r>
              <a:rPr lang="en-GB" b="1" noProof="0" dirty="0"/>
              <a:t>Modelling success</a:t>
            </a:r>
            <a:r>
              <a:rPr lang="en-GB" noProof="0" dirty="0"/>
              <a:t> by providing clear </a:t>
            </a:r>
            <a:r>
              <a:rPr lang="en-GB" b="1" noProof="0" dirty="0"/>
              <a:t>examples</a:t>
            </a:r>
            <a:r>
              <a:rPr lang="en-GB" noProof="0" dirty="0"/>
              <a:t>. </a:t>
            </a:r>
          </a:p>
          <a:p>
            <a:pPr marL="458788" indent="-458788">
              <a:lnSpc>
                <a:spcPct val="100000"/>
              </a:lnSpc>
              <a:buBlip>
                <a:blip r:embed="rId2"/>
              </a:buBlip>
            </a:pPr>
            <a:r>
              <a:rPr lang="en-GB" noProof="0" dirty="0"/>
              <a:t>Displaying</a:t>
            </a:r>
            <a:r>
              <a:rPr lang="en-GB" b="1" noProof="0" dirty="0"/>
              <a:t> student work</a:t>
            </a:r>
            <a:r>
              <a:rPr lang="en-GB" noProof="0" dirty="0"/>
              <a:t> that </a:t>
            </a:r>
            <a:r>
              <a:rPr lang="en-GB" b="1" noProof="0" dirty="0"/>
              <a:t>highlights</a:t>
            </a:r>
            <a:r>
              <a:rPr lang="en-GB" noProof="0" dirty="0"/>
              <a:t> both the </a:t>
            </a:r>
            <a:r>
              <a:rPr lang="en-GB" b="1" noProof="0" dirty="0"/>
              <a:t>process</a:t>
            </a:r>
            <a:r>
              <a:rPr lang="en-GB" noProof="0" dirty="0"/>
              <a:t> and the </a:t>
            </a:r>
            <a:r>
              <a:rPr lang="en-GB" b="1" noProof="0" dirty="0"/>
              <a:t>completed product</a:t>
            </a:r>
            <a:r>
              <a:rPr lang="en-GB" noProof="0" dirty="0"/>
              <a:t>.</a:t>
            </a:r>
          </a:p>
          <a:p>
            <a:pPr marL="458788" indent="-458788">
              <a:lnSpc>
                <a:spcPct val="100000"/>
              </a:lnSpc>
              <a:buBlip>
                <a:blip r:embed="rId2"/>
              </a:buBlip>
            </a:pPr>
            <a:r>
              <a:rPr lang="en-GB" noProof="0" dirty="0"/>
              <a:t>It’s important to </a:t>
            </a:r>
            <a:r>
              <a:rPr lang="en-GB" b="1" noProof="0" dirty="0"/>
              <a:t>pick out </a:t>
            </a:r>
            <a:r>
              <a:rPr lang="en-GB" noProof="0" dirty="0"/>
              <a:t>and </a:t>
            </a:r>
            <a:r>
              <a:rPr lang="en-GB" b="1" noProof="0" dirty="0"/>
              <a:t>highlight</a:t>
            </a:r>
            <a:r>
              <a:rPr lang="en-GB" noProof="0" dirty="0"/>
              <a:t> the things that </a:t>
            </a:r>
            <a:r>
              <a:rPr lang="en-GB" b="1" noProof="0" dirty="0"/>
              <a:t>make a good piece</a:t>
            </a:r>
            <a:r>
              <a:rPr lang="en-GB" noProof="0" dirty="0"/>
              <a:t> of </a:t>
            </a:r>
            <a:r>
              <a:rPr lang="en-GB" b="1" noProof="0" dirty="0"/>
              <a:t>work</a:t>
            </a:r>
            <a:r>
              <a:rPr lang="en-GB" noProof="0" dirty="0"/>
              <a:t>. </a:t>
            </a:r>
          </a:p>
          <a:p>
            <a:pPr marL="0" indent="0">
              <a:lnSpc>
                <a:spcPct val="100000"/>
              </a:lnSpc>
              <a:buNone/>
            </a:pPr>
            <a:endParaRPr lang="en-GB" noProof="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41CB96-73DF-CBD7-387A-8CD0DD6919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What Good Looks Like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B69B626-7F77-1FC7-3261-2C3CBC2D49DA}"/>
              </a:ext>
            </a:extLst>
          </p:cNvPr>
          <p:cNvGrpSpPr/>
          <p:nvPr/>
        </p:nvGrpSpPr>
        <p:grpSpPr>
          <a:xfrm>
            <a:off x="10489721" y="150057"/>
            <a:ext cx="1524014" cy="949731"/>
            <a:chOff x="2821781" y="1830"/>
            <a:chExt cx="2484437" cy="161488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46AA356C-E879-0090-51A0-DA46AB4F2F93}"/>
                </a:ext>
              </a:extLst>
            </p:cNvPr>
            <p:cNvSpPr/>
            <p:nvPr/>
          </p:nvSpPr>
          <p:spPr>
            <a:xfrm>
              <a:off x="2821781" y="1830"/>
              <a:ext cx="2484437" cy="161488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54A70AAC-5A66-1D3F-14A0-C0E07EE30669}"/>
                </a:ext>
              </a:extLst>
            </p:cNvPr>
            <p:cNvSpPr txBox="1"/>
            <p:nvPr/>
          </p:nvSpPr>
          <p:spPr>
            <a:xfrm>
              <a:off x="2900613" y="80662"/>
              <a:ext cx="2326773" cy="14572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Where is the learner going?</a:t>
              </a:r>
            </a:p>
          </p:txBody>
        </p:sp>
      </p:grpSp>
      <p:pic>
        <p:nvPicPr>
          <p:cNvPr id="7" name="Graphic 6" descr="Blog outline">
            <a:extLst>
              <a:ext uri="{FF2B5EF4-FFF2-40B4-BE49-F238E27FC236}">
                <a16:creationId xmlns:a16="http://schemas.microsoft.com/office/drawing/2014/main" id="{E538BDA7-A258-B0E1-0EB1-680287B4A2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41363" y="2433645"/>
            <a:ext cx="1524014" cy="1524014"/>
          </a:xfrm>
          <a:prstGeom prst="rect">
            <a:avLst/>
          </a:prstGeom>
        </p:spPr>
      </p:pic>
      <p:pic>
        <p:nvPicPr>
          <p:cNvPr id="9" name="Graphic 8" descr="Presentation with checklist outline">
            <a:extLst>
              <a:ext uri="{FF2B5EF4-FFF2-40B4-BE49-F238E27FC236}">
                <a16:creationId xmlns:a16="http://schemas.microsoft.com/office/drawing/2014/main" id="{DFBD3D2D-36F4-0DA8-8B8D-7983009AD2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87950" y="5233359"/>
            <a:ext cx="1955847" cy="162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675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0C3E2B-077B-7614-BB7B-786570A10E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Eliciting Evidence of Learning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63740-EE17-9CAF-2889-9B01AE9093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281608" cy="5107739"/>
          </a:xfrm>
        </p:spPr>
        <p:txBody>
          <a:bodyPr/>
          <a:lstStyle/>
          <a:p>
            <a:pPr marL="0" indent="0">
              <a:buNone/>
            </a:pPr>
            <a:r>
              <a:rPr lang="en-GB" b="1" noProof="0" dirty="0"/>
              <a:t>What? </a:t>
            </a:r>
            <a:r>
              <a:rPr lang="en-GB" noProof="0" dirty="0"/>
              <a:t>Gather </a:t>
            </a:r>
            <a:r>
              <a:rPr lang="en-GB" b="1" i="1" noProof="0" dirty="0"/>
              <a:t>evidence</a:t>
            </a:r>
            <a:r>
              <a:rPr lang="en-GB" noProof="0" dirty="0"/>
              <a:t> of student </a:t>
            </a:r>
            <a:r>
              <a:rPr lang="en-GB" b="1" i="1" noProof="0" dirty="0"/>
              <a:t>understanding</a:t>
            </a:r>
            <a:r>
              <a:rPr lang="en-GB" noProof="0" dirty="0"/>
              <a:t> during lessons.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800" b="1" noProof="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2800" b="1" noProof="0" dirty="0"/>
              <a:t>How?</a:t>
            </a:r>
          </a:p>
          <a:p>
            <a:pPr marL="458788" indent="-458788">
              <a:buBlip>
                <a:blip r:embed="rId3"/>
              </a:buBlip>
            </a:pPr>
            <a:r>
              <a:rPr lang="en-GB" noProof="0" dirty="0"/>
              <a:t>Use </a:t>
            </a:r>
            <a:r>
              <a:rPr lang="en-GB" b="1" noProof="0" dirty="0"/>
              <a:t>questioning</a:t>
            </a:r>
            <a:r>
              <a:rPr lang="en-GB" noProof="0" dirty="0"/>
              <a:t>, class </a:t>
            </a:r>
            <a:r>
              <a:rPr lang="en-GB" b="1" noProof="0" dirty="0"/>
              <a:t>discussions</a:t>
            </a:r>
            <a:r>
              <a:rPr lang="en-GB" noProof="0" dirty="0"/>
              <a:t>, </a:t>
            </a:r>
            <a:r>
              <a:rPr lang="en-GB" b="1" noProof="0" dirty="0"/>
              <a:t>exit tickets</a:t>
            </a:r>
            <a:r>
              <a:rPr lang="en-GB" noProof="0" dirty="0"/>
              <a:t>, and </a:t>
            </a:r>
            <a:r>
              <a:rPr lang="en-GB" b="1" noProof="0" dirty="0"/>
              <a:t>observation</a:t>
            </a:r>
            <a:r>
              <a:rPr lang="en-GB" noProof="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800" noProof="0" dirty="0"/>
          </a:p>
          <a:p>
            <a:pPr marL="0" indent="0">
              <a:buNone/>
            </a:pPr>
            <a:r>
              <a:rPr lang="en-GB" b="1" noProof="0" dirty="0"/>
              <a:t>Why?</a:t>
            </a:r>
            <a:r>
              <a:rPr lang="en-GB" noProof="0" dirty="0"/>
              <a:t> Allows teachers to </a:t>
            </a:r>
            <a:r>
              <a:rPr lang="en-GB" b="1" noProof="0" dirty="0"/>
              <a:t>identify gaps </a:t>
            </a:r>
            <a:r>
              <a:rPr lang="en-GB" noProof="0" dirty="0"/>
              <a:t>in understanding and </a:t>
            </a:r>
            <a:r>
              <a:rPr lang="en-GB" b="1" noProof="0" dirty="0"/>
              <a:t>adapt teaching strategies</a:t>
            </a:r>
            <a:r>
              <a:rPr lang="en-GB" noProof="0" dirty="0"/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29846E8-9C75-3EAD-6C61-984F51E4BB60}"/>
              </a:ext>
            </a:extLst>
          </p:cNvPr>
          <p:cNvGrpSpPr/>
          <p:nvPr/>
        </p:nvGrpSpPr>
        <p:grpSpPr>
          <a:xfrm>
            <a:off x="10489721" y="150056"/>
            <a:ext cx="1524014" cy="949731"/>
            <a:chOff x="4687819" y="3233904"/>
            <a:chExt cx="2484437" cy="161488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BC5C15DC-AD6B-5F78-8D46-D7F4E219CE4D}"/>
                </a:ext>
              </a:extLst>
            </p:cNvPr>
            <p:cNvSpPr/>
            <p:nvPr/>
          </p:nvSpPr>
          <p:spPr>
            <a:xfrm>
              <a:off x="4687819" y="3233904"/>
              <a:ext cx="2484437" cy="161488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9" name="Rounded Rectangle 4">
              <a:extLst>
                <a:ext uri="{FF2B5EF4-FFF2-40B4-BE49-F238E27FC236}">
                  <a16:creationId xmlns:a16="http://schemas.microsoft.com/office/drawing/2014/main" id="{5A44293D-7549-87A0-6F01-AC9B34E44AB4}"/>
                </a:ext>
              </a:extLst>
            </p:cNvPr>
            <p:cNvSpPr txBox="1"/>
            <p:nvPr/>
          </p:nvSpPr>
          <p:spPr>
            <a:xfrm>
              <a:off x="4766651" y="3312736"/>
              <a:ext cx="2326773" cy="14572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Where is the learner now?</a:t>
              </a:r>
            </a:p>
          </p:txBody>
        </p:sp>
      </p:grpSp>
      <p:pic>
        <p:nvPicPr>
          <p:cNvPr id="14" name="Graphic 13" descr="Questions outline">
            <a:extLst>
              <a:ext uri="{FF2B5EF4-FFF2-40B4-BE49-F238E27FC236}">
                <a16:creationId xmlns:a16="http://schemas.microsoft.com/office/drawing/2014/main" id="{6AA7B5C2-A275-8C47-BEC7-B8E912BD5C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57656" y="1482174"/>
            <a:ext cx="2107721" cy="2107721"/>
          </a:xfrm>
          <a:prstGeom prst="rect">
            <a:avLst/>
          </a:prstGeom>
        </p:spPr>
      </p:pic>
      <p:pic>
        <p:nvPicPr>
          <p:cNvPr id="16" name="Graphic 15" descr="Mental Health outline">
            <a:extLst>
              <a:ext uri="{FF2B5EF4-FFF2-40B4-BE49-F238E27FC236}">
                <a16:creationId xmlns:a16="http://schemas.microsoft.com/office/drawing/2014/main" id="{842AA39F-4265-2348-4005-4DDF155DA7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86279" y="4969665"/>
            <a:ext cx="1738279" cy="173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519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CE375A-A5E0-D40B-1285-6BAEB57A14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Effective Questioning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9A8A7-D644-F8C5-F77A-34E4E89166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644378" cy="5107739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Questioning</a:t>
            </a:r>
            <a:r>
              <a:rPr lang="en-US" sz="3200" dirty="0"/>
              <a:t> can be used to </a:t>
            </a:r>
            <a:r>
              <a:rPr lang="en-US" sz="3200" b="1" dirty="0"/>
              <a:t>check</a:t>
            </a:r>
            <a:r>
              <a:rPr lang="en-US" sz="3200" dirty="0"/>
              <a:t> and </a:t>
            </a:r>
            <a:r>
              <a:rPr lang="en-US" sz="3200" b="1" dirty="0"/>
              <a:t>deepen</a:t>
            </a:r>
            <a:r>
              <a:rPr lang="en-US" sz="3200" dirty="0"/>
              <a:t> </a:t>
            </a:r>
            <a:r>
              <a:rPr lang="en-US" sz="3200" b="1" dirty="0"/>
              <a:t>understanding</a:t>
            </a:r>
            <a:r>
              <a:rPr lang="en-US" sz="3200" dirty="0"/>
              <a:t> within and across lessons.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3200" b="1" dirty="0"/>
              <a:t>Wait Time:</a:t>
            </a:r>
            <a:r>
              <a:rPr lang="en-US" sz="3200" dirty="0"/>
              <a:t> Allow students enough time to think before responding.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3200" b="1" dirty="0"/>
              <a:t>Cold Calling: </a:t>
            </a:r>
            <a:r>
              <a:rPr lang="en-US" sz="3200" dirty="0"/>
              <a:t>Use a </a:t>
            </a:r>
            <a:r>
              <a:rPr lang="en-US" sz="3200" b="1" dirty="0"/>
              <a:t>no-hands policy </a:t>
            </a:r>
            <a:r>
              <a:rPr lang="en-US" sz="3200" dirty="0"/>
              <a:t>or random selection to engage all students. </a:t>
            </a:r>
          </a:p>
          <a:p>
            <a:pPr marL="0" indent="0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i="1" dirty="0"/>
              <a:t>It’s a good idea to build relationships and know your students before cold-calling. </a:t>
            </a:r>
            <a:endParaRPr lang="en-US" sz="32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2975069-7E31-DB6B-64D3-67DCB7BB7180}"/>
              </a:ext>
            </a:extLst>
          </p:cNvPr>
          <p:cNvGrpSpPr/>
          <p:nvPr/>
        </p:nvGrpSpPr>
        <p:grpSpPr>
          <a:xfrm>
            <a:off x="10489721" y="150056"/>
            <a:ext cx="1524014" cy="949731"/>
            <a:chOff x="4687819" y="3233904"/>
            <a:chExt cx="2484437" cy="161488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DB6E818B-05AF-3D08-CB00-9CBBCF4E88BE}"/>
                </a:ext>
              </a:extLst>
            </p:cNvPr>
            <p:cNvSpPr/>
            <p:nvPr/>
          </p:nvSpPr>
          <p:spPr>
            <a:xfrm>
              <a:off x="4687819" y="3233904"/>
              <a:ext cx="2484437" cy="161488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id="{5CCB8960-8CC4-BB00-1352-E403508A75D8}"/>
                </a:ext>
              </a:extLst>
            </p:cNvPr>
            <p:cNvSpPr txBox="1"/>
            <p:nvPr/>
          </p:nvSpPr>
          <p:spPr>
            <a:xfrm>
              <a:off x="4766651" y="3312736"/>
              <a:ext cx="2326773" cy="14572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Where is the learner now?</a:t>
              </a:r>
            </a:p>
          </p:txBody>
        </p:sp>
      </p:grpSp>
      <p:pic>
        <p:nvPicPr>
          <p:cNvPr id="10" name="Graphic 9" descr="Hourglass 60% outline">
            <a:extLst>
              <a:ext uri="{FF2B5EF4-FFF2-40B4-BE49-F238E27FC236}">
                <a16:creationId xmlns:a16="http://schemas.microsoft.com/office/drawing/2014/main" id="{F006BBEC-3933-E7F0-411A-568756ABB0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040661">
            <a:off x="10549128" y="2503021"/>
            <a:ext cx="1676400" cy="1676400"/>
          </a:xfrm>
          <a:prstGeom prst="rect">
            <a:avLst/>
          </a:prstGeom>
        </p:spPr>
      </p:pic>
      <p:pic>
        <p:nvPicPr>
          <p:cNvPr id="11" name="Graphic 10" descr="Dice outline">
            <a:extLst>
              <a:ext uri="{FF2B5EF4-FFF2-40B4-BE49-F238E27FC236}">
                <a16:creationId xmlns:a16="http://schemas.microsoft.com/office/drawing/2014/main" id="{349C7C95-89E8-7A7A-4689-0CC8359DC2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0134959" y="4686517"/>
            <a:ext cx="1510702" cy="133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77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1ACF9-132A-03A2-55FC-F2D1F4F4F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ADE99B-C523-D044-CB89-EEFCABA2E3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Hinge Questioning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723E9-BEDF-E5FE-F73F-A58A9C274E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644378" cy="4322735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3200" noProof="0" dirty="0"/>
              <a:t>Using a </a:t>
            </a:r>
            <a:r>
              <a:rPr lang="en-GB" sz="3200" b="1" noProof="0" dirty="0"/>
              <a:t>thoughtfully</a:t>
            </a:r>
            <a:r>
              <a:rPr lang="en-GB" sz="3200" noProof="0" dirty="0"/>
              <a:t> crafted, </a:t>
            </a:r>
            <a:r>
              <a:rPr lang="en-GB" sz="3200" b="1" noProof="0" dirty="0"/>
              <a:t>critical</a:t>
            </a:r>
            <a:r>
              <a:rPr lang="en-GB" sz="3200" noProof="0" dirty="0"/>
              <a:t> </a:t>
            </a:r>
            <a:r>
              <a:rPr lang="en-GB" sz="3200" b="1" noProof="0" dirty="0"/>
              <a:t>question</a:t>
            </a:r>
            <a:r>
              <a:rPr lang="en-GB" sz="3200" noProof="0" dirty="0"/>
              <a:t> at a </a:t>
            </a:r>
            <a:r>
              <a:rPr lang="en-GB" sz="3200" b="1" noProof="0" dirty="0"/>
              <a:t>pivotal</a:t>
            </a:r>
            <a:r>
              <a:rPr lang="en-GB" sz="3200" noProof="0" dirty="0"/>
              <a:t> moment in the </a:t>
            </a:r>
            <a:r>
              <a:rPr lang="en-GB" sz="3200" b="1" noProof="0" dirty="0"/>
              <a:t>lesson</a:t>
            </a:r>
            <a:r>
              <a:rPr lang="en-GB" sz="3200" noProof="0" dirty="0"/>
              <a:t> to </a:t>
            </a:r>
            <a:r>
              <a:rPr lang="en-GB" sz="3200" b="1" noProof="0" dirty="0"/>
              <a:t>assess</a:t>
            </a:r>
            <a:r>
              <a:rPr lang="en-GB" sz="3200" noProof="0" dirty="0"/>
              <a:t> </a:t>
            </a:r>
            <a:r>
              <a:rPr lang="en-GB" sz="3200" b="1" noProof="0" dirty="0"/>
              <a:t>understanding</a:t>
            </a:r>
            <a:r>
              <a:rPr lang="en-GB" sz="3200" noProof="0" dirty="0"/>
              <a:t> before </a:t>
            </a:r>
            <a:r>
              <a:rPr lang="en-GB" sz="3200" b="1" noProof="0" dirty="0"/>
              <a:t>proceeding</a:t>
            </a:r>
            <a:r>
              <a:rPr lang="en-GB" sz="3200" noProof="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200" noProof="0" dirty="0"/>
          </a:p>
          <a:p>
            <a:pPr marL="0" indent="0">
              <a:lnSpc>
                <a:spcPct val="100000"/>
              </a:lnSpc>
              <a:buNone/>
            </a:pPr>
            <a:endParaRPr lang="en-GB" sz="3200" noProof="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3200" noProof="0" dirty="0"/>
              <a:t>Employ </a:t>
            </a:r>
            <a:r>
              <a:rPr lang="en-GB" sz="3200" b="1" noProof="0" dirty="0"/>
              <a:t>whole class response </a:t>
            </a:r>
            <a:r>
              <a:rPr lang="en-GB" sz="3200" noProof="0" dirty="0"/>
              <a:t>systems, such as mini-whiteboards, to </a:t>
            </a:r>
            <a:r>
              <a:rPr lang="en-GB" sz="3200" b="1" noProof="0" dirty="0"/>
              <a:t>gather responses </a:t>
            </a:r>
            <a:r>
              <a:rPr lang="en-GB" sz="3200" noProof="0" dirty="0"/>
              <a:t>and gauge the </a:t>
            </a:r>
            <a:r>
              <a:rPr lang="en-GB" sz="3200" b="1" noProof="0" dirty="0"/>
              <a:t>whole</a:t>
            </a:r>
            <a:r>
              <a:rPr lang="en-GB" sz="3200" noProof="0" dirty="0"/>
              <a:t> </a:t>
            </a:r>
            <a:r>
              <a:rPr lang="en-GB" sz="3200" b="1" noProof="0" dirty="0"/>
              <a:t>class's</a:t>
            </a:r>
            <a:r>
              <a:rPr lang="en-GB" sz="3200" noProof="0" dirty="0"/>
              <a:t> </a:t>
            </a:r>
            <a:r>
              <a:rPr lang="en-GB" sz="3200" b="1" noProof="0" dirty="0"/>
              <a:t>grasp</a:t>
            </a:r>
            <a:r>
              <a:rPr lang="en-GB" sz="3200" noProof="0" dirty="0"/>
              <a:t> of the </a:t>
            </a:r>
            <a:r>
              <a:rPr lang="en-GB" sz="3200" b="1" noProof="0" dirty="0"/>
              <a:t>concept</a:t>
            </a:r>
            <a:r>
              <a:rPr lang="en-GB" sz="3200" noProof="0" dirty="0"/>
              <a:t> being taught.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D261D11-5754-2729-D4C7-CB1F0974F0FF}"/>
              </a:ext>
            </a:extLst>
          </p:cNvPr>
          <p:cNvGrpSpPr/>
          <p:nvPr/>
        </p:nvGrpSpPr>
        <p:grpSpPr>
          <a:xfrm>
            <a:off x="10489721" y="150056"/>
            <a:ext cx="1524014" cy="949731"/>
            <a:chOff x="4687819" y="3233904"/>
            <a:chExt cx="2484437" cy="161488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644FF08C-DA4B-7393-D3FD-C66FA2042E17}"/>
                </a:ext>
              </a:extLst>
            </p:cNvPr>
            <p:cNvSpPr/>
            <p:nvPr/>
          </p:nvSpPr>
          <p:spPr>
            <a:xfrm>
              <a:off x="4687819" y="3233904"/>
              <a:ext cx="2484437" cy="161488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id="{890B42F6-430D-F623-7A4C-D907B913FF5F}"/>
                </a:ext>
              </a:extLst>
            </p:cNvPr>
            <p:cNvSpPr txBox="1"/>
            <p:nvPr/>
          </p:nvSpPr>
          <p:spPr>
            <a:xfrm>
              <a:off x="4766651" y="3312736"/>
              <a:ext cx="2326773" cy="14572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Where is the learner now?</a:t>
              </a:r>
            </a:p>
          </p:txBody>
        </p:sp>
      </p:grpSp>
      <p:pic>
        <p:nvPicPr>
          <p:cNvPr id="10" name="Graphic 9" descr="Signpost outline">
            <a:extLst>
              <a:ext uri="{FF2B5EF4-FFF2-40B4-BE49-F238E27FC236}">
                <a16:creationId xmlns:a16="http://schemas.microsoft.com/office/drawing/2014/main" id="{B32E9801-7AB2-DA26-B5E2-5BA7CA1ADF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87465" y="2357887"/>
            <a:ext cx="2142226" cy="214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169809"/>
      </p:ext>
    </p:extLst>
  </p:cSld>
  <p:clrMapOvr>
    <a:masterClrMapping/>
  </p:clrMapOvr>
</p:sld>
</file>

<file path=ppt/theme/theme1.xml><?xml version="1.0" encoding="utf-8"?>
<a:theme xmlns:a="http://schemas.openxmlformats.org/drawingml/2006/main" name="PD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D" id="{834CD58F-69CF-024C-A907-08E67EAB35EB}" vid="{2651FBC5-EDEC-504E-9148-AB3C6E664EE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PD</Template>
  <TotalTime>9587</TotalTime>
  <Words>2219</Words>
  <Application>Microsoft Macintosh PowerPoint</Application>
  <PresentationFormat>Widescreen</PresentationFormat>
  <Paragraphs>277</Paragraphs>
  <Slides>34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Aptos</vt:lpstr>
      <vt:lpstr>Arial</vt:lpstr>
      <vt:lpstr>Montserrat</vt:lpstr>
      <vt:lpstr>PD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Gina Davies</dc:creator>
  <cp:lastModifiedBy>Gina Davies</cp:lastModifiedBy>
  <cp:revision>227</cp:revision>
  <dcterms:created xsi:type="dcterms:W3CDTF">2024-11-04T11:58:24Z</dcterms:created>
  <dcterms:modified xsi:type="dcterms:W3CDTF">2025-01-04T10:04:25Z</dcterms:modified>
</cp:coreProperties>
</file>