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0"/>
  </p:notes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3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95D"/>
    <a:srgbClr val="C3A48C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0"/>
    <p:restoredTop sz="82612"/>
  </p:normalViewPr>
  <p:slideViewPr>
    <p:cSldViewPr snapToGrid="0">
      <p:cViewPr varScale="1">
        <p:scale>
          <a:sx n="83" d="100"/>
          <a:sy n="83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D65A7-F47D-4444-9DE8-BF220C13AA4C}" type="doc">
      <dgm:prSet loTypeId="urn:microsoft.com/office/officeart/2005/8/layout/cycle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02EA15-E439-AF4C-93B7-052756DA21BF}">
      <dgm:prSet phldrT="[Text]"/>
      <dgm:spPr/>
      <dgm:t>
        <a:bodyPr/>
        <a:lstStyle/>
        <a:p>
          <a:r>
            <a:rPr lang="en-US" dirty="0">
              <a:latin typeface="Montserrat" pitchFamily="2" charset="77"/>
            </a:rPr>
            <a:t>Where is the learner going?</a:t>
          </a:r>
        </a:p>
      </dgm:t>
    </dgm:pt>
    <dgm:pt modelId="{FF7CBAEB-7E29-584D-830C-1300DB44CA92}" type="parTrans" cxnId="{A6CA7878-ECD9-F94C-9C68-645BCBBE0FF8}">
      <dgm:prSet/>
      <dgm:spPr/>
      <dgm:t>
        <a:bodyPr/>
        <a:lstStyle/>
        <a:p>
          <a:endParaRPr lang="en-US"/>
        </a:p>
      </dgm:t>
    </dgm:pt>
    <dgm:pt modelId="{6BB0FE0C-E343-CD41-801A-4B8EB758C468}" type="sibTrans" cxnId="{A6CA7878-ECD9-F94C-9C68-645BCBBE0FF8}">
      <dgm:prSet/>
      <dgm:spPr>
        <a:ln w="50800"/>
      </dgm:spPr>
      <dgm:t>
        <a:bodyPr/>
        <a:lstStyle/>
        <a:p>
          <a:endParaRPr lang="en-US"/>
        </a:p>
      </dgm:t>
    </dgm:pt>
    <dgm:pt modelId="{F68DD849-4068-9C43-A3D9-E4DA2F526F28}">
      <dgm:prSet phldrT="[Text]"/>
      <dgm:spPr/>
      <dgm:t>
        <a:bodyPr/>
        <a:lstStyle/>
        <a:p>
          <a:r>
            <a:rPr lang="en-US" dirty="0">
              <a:latin typeface="Montserrat" pitchFamily="2" charset="77"/>
            </a:rPr>
            <a:t>Where is the learner now?</a:t>
          </a:r>
        </a:p>
      </dgm:t>
    </dgm:pt>
    <dgm:pt modelId="{31B2FD38-5C6D-0B47-974B-5369C31068FF}" type="parTrans" cxnId="{DC57F4D1-1F5F-4E4E-BEAD-6FC1B688013B}">
      <dgm:prSet/>
      <dgm:spPr/>
      <dgm:t>
        <a:bodyPr/>
        <a:lstStyle/>
        <a:p>
          <a:endParaRPr lang="en-US"/>
        </a:p>
      </dgm:t>
    </dgm:pt>
    <dgm:pt modelId="{F417C1E6-04C4-0043-85E2-34A7867980FD}" type="sibTrans" cxnId="{DC57F4D1-1F5F-4E4E-BEAD-6FC1B688013B}">
      <dgm:prSet/>
      <dgm:spPr>
        <a:ln w="50800"/>
      </dgm:spPr>
      <dgm:t>
        <a:bodyPr/>
        <a:lstStyle/>
        <a:p>
          <a:endParaRPr lang="en-US"/>
        </a:p>
      </dgm:t>
    </dgm:pt>
    <dgm:pt modelId="{9CD92DDC-4444-CF45-ABC6-88370407C20C}">
      <dgm:prSet phldrT="[Text]"/>
      <dgm:spPr/>
      <dgm:t>
        <a:bodyPr/>
        <a:lstStyle/>
        <a:p>
          <a:r>
            <a:rPr lang="en-US" dirty="0">
              <a:latin typeface="Montserrat" pitchFamily="2" charset="77"/>
            </a:rPr>
            <a:t>How can the learner get there?</a:t>
          </a:r>
        </a:p>
      </dgm:t>
    </dgm:pt>
    <dgm:pt modelId="{668DC96F-A9C6-374D-BF11-C86B29961FE9}" type="parTrans" cxnId="{2547B01F-24DB-6844-8E5D-72ED7AE0F550}">
      <dgm:prSet/>
      <dgm:spPr/>
      <dgm:t>
        <a:bodyPr/>
        <a:lstStyle/>
        <a:p>
          <a:endParaRPr lang="en-US"/>
        </a:p>
      </dgm:t>
    </dgm:pt>
    <dgm:pt modelId="{34A9BE52-55A4-5047-AFA0-642A7DB6652A}" type="sibTrans" cxnId="{2547B01F-24DB-6844-8E5D-72ED7AE0F550}">
      <dgm:prSet/>
      <dgm:spPr>
        <a:ln w="50800"/>
      </dgm:spPr>
      <dgm:t>
        <a:bodyPr/>
        <a:lstStyle/>
        <a:p>
          <a:endParaRPr lang="en-US"/>
        </a:p>
      </dgm:t>
    </dgm:pt>
    <dgm:pt modelId="{ED4CC675-EFBF-604B-9E53-4F779A8A1AD0}" type="pres">
      <dgm:prSet presAssocID="{81BD65A7-F47D-4444-9DE8-BF220C13AA4C}" presName="cycle" presStyleCnt="0">
        <dgm:presLayoutVars>
          <dgm:dir/>
          <dgm:resizeHandles val="exact"/>
        </dgm:presLayoutVars>
      </dgm:prSet>
      <dgm:spPr/>
    </dgm:pt>
    <dgm:pt modelId="{AE5938DF-DD95-6D44-B9D4-6779C469D4E7}" type="pres">
      <dgm:prSet presAssocID="{1502EA15-E439-AF4C-93B7-052756DA21BF}" presName="node" presStyleLbl="node1" presStyleIdx="0" presStyleCnt="3">
        <dgm:presLayoutVars>
          <dgm:bulletEnabled val="1"/>
        </dgm:presLayoutVars>
      </dgm:prSet>
      <dgm:spPr/>
    </dgm:pt>
    <dgm:pt modelId="{6F8A992A-457D-3241-AD31-7ECE728C8E7E}" type="pres">
      <dgm:prSet presAssocID="{1502EA15-E439-AF4C-93B7-052756DA21BF}" presName="spNode" presStyleCnt="0"/>
      <dgm:spPr/>
    </dgm:pt>
    <dgm:pt modelId="{0B1E4257-B503-574A-A809-4080F8950CA1}" type="pres">
      <dgm:prSet presAssocID="{6BB0FE0C-E343-CD41-801A-4B8EB758C468}" presName="sibTrans" presStyleLbl="sibTrans1D1" presStyleIdx="0" presStyleCnt="3"/>
      <dgm:spPr/>
    </dgm:pt>
    <dgm:pt modelId="{15441008-5431-AA4C-9A8D-BF8E97C5C901}" type="pres">
      <dgm:prSet presAssocID="{F68DD849-4068-9C43-A3D9-E4DA2F526F28}" presName="node" presStyleLbl="node1" presStyleIdx="1" presStyleCnt="3">
        <dgm:presLayoutVars>
          <dgm:bulletEnabled val="1"/>
        </dgm:presLayoutVars>
      </dgm:prSet>
      <dgm:spPr/>
    </dgm:pt>
    <dgm:pt modelId="{D4337F5B-7C29-544C-8AD7-67E0CE65F212}" type="pres">
      <dgm:prSet presAssocID="{F68DD849-4068-9C43-A3D9-E4DA2F526F28}" presName="spNode" presStyleCnt="0"/>
      <dgm:spPr/>
    </dgm:pt>
    <dgm:pt modelId="{17BAA779-F14B-CD4F-8F44-8AA690F89C73}" type="pres">
      <dgm:prSet presAssocID="{F417C1E6-04C4-0043-85E2-34A7867980FD}" presName="sibTrans" presStyleLbl="sibTrans1D1" presStyleIdx="1" presStyleCnt="3"/>
      <dgm:spPr/>
    </dgm:pt>
    <dgm:pt modelId="{BB498940-5CBC-AE4A-8664-D99E50635F39}" type="pres">
      <dgm:prSet presAssocID="{9CD92DDC-4444-CF45-ABC6-88370407C20C}" presName="node" presStyleLbl="node1" presStyleIdx="2" presStyleCnt="3">
        <dgm:presLayoutVars>
          <dgm:bulletEnabled val="1"/>
        </dgm:presLayoutVars>
      </dgm:prSet>
      <dgm:spPr/>
    </dgm:pt>
    <dgm:pt modelId="{51B926ED-0D73-3B46-8D98-BDA091435E39}" type="pres">
      <dgm:prSet presAssocID="{9CD92DDC-4444-CF45-ABC6-88370407C20C}" presName="spNode" presStyleCnt="0"/>
      <dgm:spPr/>
    </dgm:pt>
    <dgm:pt modelId="{5B99B92B-09C6-6149-899D-0EAB342BB4B7}" type="pres">
      <dgm:prSet presAssocID="{34A9BE52-55A4-5047-AFA0-642A7DB6652A}" presName="sibTrans" presStyleLbl="sibTrans1D1" presStyleIdx="2" presStyleCnt="3"/>
      <dgm:spPr/>
    </dgm:pt>
  </dgm:ptLst>
  <dgm:cxnLst>
    <dgm:cxn modelId="{2547B01F-24DB-6844-8E5D-72ED7AE0F550}" srcId="{81BD65A7-F47D-4444-9DE8-BF220C13AA4C}" destId="{9CD92DDC-4444-CF45-ABC6-88370407C20C}" srcOrd="2" destOrd="0" parTransId="{668DC96F-A9C6-374D-BF11-C86B29961FE9}" sibTransId="{34A9BE52-55A4-5047-AFA0-642A7DB6652A}"/>
    <dgm:cxn modelId="{0F824432-0F30-1F46-923C-0933D50207AF}" type="presOf" srcId="{9CD92DDC-4444-CF45-ABC6-88370407C20C}" destId="{BB498940-5CBC-AE4A-8664-D99E50635F39}" srcOrd="0" destOrd="0" presId="urn:microsoft.com/office/officeart/2005/8/layout/cycle5"/>
    <dgm:cxn modelId="{CC4B1F44-31BD-7548-95AF-2FAD6924B065}" type="presOf" srcId="{34A9BE52-55A4-5047-AFA0-642A7DB6652A}" destId="{5B99B92B-09C6-6149-899D-0EAB342BB4B7}" srcOrd="0" destOrd="0" presId="urn:microsoft.com/office/officeart/2005/8/layout/cycle5"/>
    <dgm:cxn modelId="{E8843F5B-82B8-5347-98C7-06AEA7F262F5}" type="presOf" srcId="{1502EA15-E439-AF4C-93B7-052756DA21BF}" destId="{AE5938DF-DD95-6D44-B9D4-6779C469D4E7}" srcOrd="0" destOrd="0" presId="urn:microsoft.com/office/officeart/2005/8/layout/cycle5"/>
    <dgm:cxn modelId="{A6CA7878-ECD9-F94C-9C68-645BCBBE0FF8}" srcId="{81BD65A7-F47D-4444-9DE8-BF220C13AA4C}" destId="{1502EA15-E439-AF4C-93B7-052756DA21BF}" srcOrd="0" destOrd="0" parTransId="{FF7CBAEB-7E29-584D-830C-1300DB44CA92}" sibTransId="{6BB0FE0C-E343-CD41-801A-4B8EB758C468}"/>
    <dgm:cxn modelId="{A0434C99-772D-094E-BD2F-F20556D539B6}" type="presOf" srcId="{F68DD849-4068-9C43-A3D9-E4DA2F526F28}" destId="{15441008-5431-AA4C-9A8D-BF8E97C5C901}" srcOrd="0" destOrd="0" presId="urn:microsoft.com/office/officeart/2005/8/layout/cycle5"/>
    <dgm:cxn modelId="{6B22ABA8-9526-6E40-B57C-7B21AC2FA19F}" type="presOf" srcId="{81BD65A7-F47D-4444-9DE8-BF220C13AA4C}" destId="{ED4CC675-EFBF-604B-9E53-4F779A8A1AD0}" srcOrd="0" destOrd="0" presId="urn:microsoft.com/office/officeart/2005/8/layout/cycle5"/>
    <dgm:cxn modelId="{A18C04AB-6CF5-8543-AEA1-B073542206DF}" type="presOf" srcId="{6BB0FE0C-E343-CD41-801A-4B8EB758C468}" destId="{0B1E4257-B503-574A-A809-4080F8950CA1}" srcOrd="0" destOrd="0" presId="urn:microsoft.com/office/officeart/2005/8/layout/cycle5"/>
    <dgm:cxn modelId="{A046FBC5-6C5D-2F4B-86AD-7DF98A022B9C}" type="presOf" srcId="{F417C1E6-04C4-0043-85E2-34A7867980FD}" destId="{17BAA779-F14B-CD4F-8F44-8AA690F89C73}" srcOrd="0" destOrd="0" presId="urn:microsoft.com/office/officeart/2005/8/layout/cycle5"/>
    <dgm:cxn modelId="{DC57F4D1-1F5F-4E4E-BEAD-6FC1B688013B}" srcId="{81BD65A7-F47D-4444-9DE8-BF220C13AA4C}" destId="{F68DD849-4068-9C43-A3D9-E4DA2F526F28}" srcOrd="1" destOrd="0" parTransId="{31B2FD38-5C6D-0B47-974B-5369C31068FF}" sibTransId="{F417C1E6-04C4-0043-85E2-34A7867980FD}"/>
    <dgm:cxn modelId="{39F06F47-F282-6544-9AE7-C5F1CC8DA41B}" type="presParOf" srcId="{ED4CC675-EFBF-604B-9E53-4F779A8A1AD0}" destId="{AE5938DF-DD95-6D44-B9D4-6779C469D4E7}" srcOrd="0" destOrd="0" presId="urn:microsoft.com/office/officeart/2005/8/layout/cycle5"/>
    <dgm:cxn modelId="{7D25C4F0-A964-6640-BF8E-F267CDD68A8F}" type="presParOf" srcId="{ED4CC675-EFBF-604B-9E53-4F779A8A1AD0}" destId="{6F8A992A-457D-3241-AD31-7ECE728C8E7E}" srcOrd="1" destOrd="0" presId="urn:microsoft.com/office/officeart/2005/8/layout/cycle5"/>
    <dgm:cxn modelId="{2F0104C7-8800-894A-9E6C-798707F16D2F}" type="presParOf" srcId="{ED4CC675-EFBF-604B-9E53-4F779A8A1AD0}" destId="{0B1E4257-B503-574A-A809-4080F8950CA1}" srcOrd="2" destOrd="0" presId="urn:microsoft.com/office/officeart/2005/8/layout/cycle5"/>
    <dgm:cxn modelId="{7A80C7B3-DC69-8B4D-B3AC-CA552DBB2B31}" type="presParOf" srcId="{ED4CC675-EFBF-604B-9E53-4F779A8A1AD0}" destId="{15441008-5431-AA4C-9A8D-BF8E97C5C901}" srcOrd="3" destOrd="0" presId="urn:microsoft.com/office/officeart/2005/8/layout/cycle5"/>
    <dgm:cxn modelId="{4C678B48-EC7C-9D47-812E-9D30E260BB32}" type="presParOf" srcId="{ED4CC675-EFBF-604B-9E53-4F779A8A1AD0}" destId="{D4337F5B-7C29-544C-8AD7-67E0CE65F212}" srcOrd="4" destOrd="0" presId="urn:microsoft.com/office/officeart/2005/8/layout/cycle5"/>
    <dgm:cxn modelId="{D35361FF-A1C5-E44D-9553-ECC97733ADD5}" type="presParOf" srcId="{ED4CC675-EFBF-604B-9E53-4F779A8A1AD0}" destId="{17BAA779-F14B-CD4F-8F44-8AA690F89C73}" srcOrd="5" destOrd="0" presId="urn:microsoft.com/office/officeart/2005/8/layout/cycle5"/>
    <dgm:cxn modelId="{1C7679CC-334F-DD40-B44A-59E9CABADEDD}" type="presParOf" srcId="{ED4CC675-EFBF-604B-9E53-4F779A8A1AD0}" destId="{BB498940-5CBC-AE4A-8664-D99E50635F39}" srcOrd="6" destOrd="0" presId="urn:microsoft.com/office/officeart/2005/8/layout/cycle5"/>
    <dgm:cxn modelId="{1A2DFD87-D363-B04E-894D-D65280B7DF50}" type="presParOf" srcId="{ED4CC675-EFBF-604B-9E53-4F779A8A1AD0}" destId="{51B926ED-0D73-3B46-8D98-BDA091435E39}" srcOrd="7" destOrd="0" presId="urn:microsoft.com/office/officeart/2005/8/layout/cycle5"/>
    <dgm:cxn modelId="{2E2D5EC7-8FBA-2B44-9F31-809D5106755F}" type="presParOf" srcId="{ED4CC675-EFBF-604B-9E53-4F779A8A1AD0}" destId="{5B99B92B-09C6-6149-899D-0EAB342BB4B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938DF-DD95-6D44-B9D4-6779C469D4E7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Montserrat" pitchFamily="2" charset="77"/>
            </a:rPr>
            <a:t>Where is the learner going?</a:t>
          </a:r>
        </a:p>
      </dsp:txBody>
      <dsp:txXfrm>
        <a:off x="2900613" y="80662"/>
        <a:ext cx="2326773" cy="1457220"/>
      </dsp:txXfrm>
    </dsp:sp>
    <dsp:sp modelId="{0B1E4257-B503-574A-A809-4080F8950CA1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41008-5431-AA4C-9A8D-BF8E97C5C901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Montserrat" pitchFamily="2" charset="77"/>
            </a:rPr>
            <a:t>Where is the learner now?</a:t>
          </a:r>
        </a:p>
      </dsp:txBody>
      <dsp:txXfrm>
        <a:off x="4766651" y="3312736"/>
        <a:ext cx="2326773" cy="1457220"/>
      </dsp:txXfrm>
    </dsp:sp>
    <dsp:sp modelId="{17BAA779-F14B-CD4F-8F44-8AA690F89C73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98940-5CBC-AE4A-8664-D99E50635F39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Montserrat" pitchFamily="2" charset="77"/>
            </a:rPr>
            <a:t>How can the learner get there?</a:t>
          </a:r>
        </a:p>
      </dsp:txBody>
      <dsp:txXfrm>
        <a:off x="1034574" y="3312736"/>
        <a:ext cx="2326773" cy="1457220"/>
      </dsp:txXfrm>
    </dsp:sp>
    <dsp:sp modelId="{5B99B92B-09C6-6149-899D-0EAB342BB4B7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5/17/26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B079-8D93-2A9E-C8AF-91C53831A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1ADCF-0568-EC90-E3D0-1A6A5F9B3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CA3BF-EBDC-527C-0F87-E6392A58C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4A066-5E11-9D82-98A7-BF5A05D9B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AB181-33A9-F2C1-EC09-4DC2A97BF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B6B47-9209-7192-BBD6-1FE4F7280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6FDFA-6388-92C4-1EE1-C929A01C3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B20AA-0D11-3718-0124-554A84B7A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0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911C-78E8-34FC-6BB3-93B4D9869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F7430-1067-6375-C94D-E78CD3B01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026F0-C502-B1DE-AAFB-8DADC77CB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8FFE6-9606-831A-765A-6DB04998C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7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62FFF-D7E1-EFCF-7B99-E4537037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0FE08-C26B-33E5-F829-5A5602C2D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D26FE-FEE4-38C3-1BC1-BB9C1175D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FFE91-060A-C1AE-2BF6-2EAB3A165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4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discussions to gauge understanding and provide support if needed.</a:t>
            </a:r>
          </a:p>
          <a:p>
            <a:r>
              <a:rPr lang="en-US" dirty="0"/>
              <a:t>Rotate which pairs share with the class to ensure diverse voices are heard.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2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7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=YtP4X5Vls9Y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AfL</a:t>
            </a:r>
            <a:r>
              <a:rPr lang="en-US" dirty="0"/>
              <a:t> is associated with social constructivist theories of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8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E7635-1553-9250-97AA-035B552EE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407B1-B4EC-2946-14F0-8E3DEDB08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D4AF5-ED61-FBDE-983F-FC40EE4F0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ECFC9-9C97-BE13-F830-9BC513FCE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6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feedback on how well students are assessing themselves or their peers.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3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0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632E8-B920-2A50-1A8E-BC9DC149B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5BB55E-D646-146C-486A-06955ACB0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442DB-35DB-A9E7-40EA-8CE6614B7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AfL</a:t>
            </a:r>
            <a:r>
              <a:rPr lang="en-US" dirty="0"/>
              <a:t> is associated with social constructivist theories of learning.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02F79-B78D-9009-6AA4-E3BF641F7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0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FBFDE-FD65-5007-FED4-9A217F0C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05799-AF7E-E941-AD4D-4DB03F871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223A0-2157-1F4A-8DB1-0ADAEECC3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A2456-26A8-A3BA-FA19-67F7A86D5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E1F6F-5224-F040-DE0E-3F1DB2FB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DEE24-0764-43AD-9E67-0D1E06228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6648C-AE76-B35E-1B23-0CB1E4DEE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E21F-8CDD-B651-FC65-4F7A19A41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762944D6-5A30-404E-4F49-12090B0086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-english-classroom.com/blog/afl-what-is-it-and-how-do-i-use-it/?utm_source=chatgpt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cambridgeinternational.org/support-and-training-for-schools/leading-learning-and-teaching-with-cambridge/assessment-for-learnin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earningscientists.org/blog/2016/9/1-1" TargetMode="External"/><Relationship Id="rId5" Type="http://schemas.openxmlformats.org/officeDocument/2006/relationships/hyperlink" Target="https://www.amazon.com/Inside-Black-Box-Raising-Standards/dp/0708713815" TargetMode="External"/><Relationship Id="rId10" Type="http://schemas.openxmlformats.org/officeDocument/2006/relationships/hyperlink" Target="https://www.linkedin.com/in/gina-davies/" TargetMode="External"/><Relationship Id="rId4" Type="http://schemas.openxmlformats.org/officeDocument/2006/relationships/hyperlink" Target="https://www.amazon.com/Assessment-Learning-Putting-into-Practice/dp/0335212972?" TargetMode="External"/><Relationship Id="rId9" Type="http://schemas.openxmlformats.org/officeDocument/2006/relationships/hyperlink" Target="https://www.dylanwiliam.org/Dylan_Wiliams_website/Welcom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10748236" cy="2708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GB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Assessment For Learning (</a:t>
            </a:r>
            <a:r>
              <a:rPr lang="en-GB" sz="5333" b="1" dirty="0" err="1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AfL</a:t>
            </a:r>
            <a:r>
              <a:rPr lang="en-GB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) Strategies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ACF9-132A-03A2-55FC-F2D1F4F4F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DE99B-C523-D044-CB89-EEFCABA2E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Do Now: Retrieval Starter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723E9-BEDF-E5FE-F73F-A58A9C274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92648"/>
            <a:ext cx="11222427" cy="43227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Three</a:t>
            </a:r>
            <a:r>
              <a:rPr lang="en-GB" sz="3200" noProof="1"/>
              <a:t> </a:t>
            </a:r>
            <a:r>
              <a:rPr lang="en-GB" sz="3200" b="1" noProof="1"/>
              <a:t>quick questions </a:t>
            </a:r>
            <a:r>
              <a:rPr lang="en-GB" sz="3200" noProof="1"/>
              <a:t>at the </a:t>
            </a:r>
            <a:r>
              <a:rPr lang="en-GB" sz="3200" b="1" noProof="1"/>
              <a:t>start</a:t>
            </a:r>
            <a:r>
              <a:rPr lang="en-GB" sz="3200" noProof="1"/>
              <a:t> of the lesson that </a:t>
            </a:r>
            <a:r>
              <a:rPr lang="en-GB" sz="3200" b="1" noProof="1"/>
              <a:t>check</a:t>
            </a:r>
            <a:r>
              <a:rPr lang="en-GB" sz="3200" noProof="1"/>
              <a:t> whether students can </a:t>
            </a:r>
            <a:r>
              <a:rPr lang="en-GB" sz="3200" b="1" noProof="1"/>
              <a:t>retrieve</a:t>
            </a:r>
            <a:r>
              <a:rPr lang="en-GB" sz="3200" noProof="1"/>
              <a:t> </a:t>
            </a:r>
            <a:r>
              <a:rPr lang="en-GB" sz="3200" b="1" noProof="1"/>
              <a:t>essential</a:t>
            </a:r>
            <a:r>
              <a:rPr lang="en-GB" sz="3200" noProof="1"/>
              <a:t> prior </a:t>
            </a:r>
            <a:r>
              <a:rPr lang="en-GB" sz="3200" b="1" noProof="1"/>
              <a:t>knowledge</a:t>
            </a:r>
            <a:r>
              <a:rPr lang="en-GB" sz="3200" noProof="1"/>
              <a:t> before today’s learning begins. </a:t>
            </a:r>
            <a:r>
              <a:rPr lang="en-GB" sz="3200" b="1" noProof="1"/>
              <a:t>Mix</a:t>
            </a:r>
            <a:r>
              <a:rPr lang="en-GB" sz="3200" noProof="1"/>
              <a:t> recent and older learning, and at least </a:t>
            </a:r>
            <a:r>
              <a:rPr lang="en-GB" sz="3200" b="1" noProof="1"/>
              <a:t>one</a:t>
            </a:r>
            <a:r>
              <a:rPr lang="en-GB" sz="3200" noProof="1"/>
              <a:t> </a:t>
            </a:r>
            <a:r>
              <a:rPr lang="en-GB" sz="3200" b="1" noProof="1"/>
              <a:t>prerequisite</a:t>
            </a:r>
            <a:r>
              <a:rPr lang="en-GB" sz="3200" noProof="1"/>
              <a:t> </a:t>
            </a:r>
            <a:r>
              <a:rPr lang="en-GB" sz="3200" b="1" noProof="1"/>
              <a:t>idea</a:t>
            </a:r>
            <a:r>
              <a:rPr lang="en-GB" sz="3200" noProof="1"/>
              <a:t> that today’s </a:t>
            </a:r>
            <a:r>
              <a:rPr lang="en-GB" sz="3200" b="1" noProof="1"/>
              <a:t>lesson</a:t>
            </a:r>
            <a:r>
              <a:rPr lang="en-GB" sz="3200" noProof="1"/>
              <a:t> </a:t>
            </a:r>
            <a:r>
              <a:rPr lang="en-GB" sz="3200" b="1" noProof="1"/>
              <a:t>depends</a:t>
            </a:r>
            <a:r>
              <a:rPr lang="en-GB" sz="3200" noProof="1"/>
              <a:t> on.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Probe:</a:t>
            </a:r>
            <a:r>
              <a:rPr lang="en-GB" sz="3200" noProof="1"/>
              <a:t> Which </a:t>
            </a:r>
            <a:r>
              <a:rPr lang="en-GB" sz="3200" b="1" noProof="1"/>
              <a:t>prerequisite</a:t>
            </a:r>
            <a:r>
              <a:rPr lang="en-GB" sz="3200" noProof="1"/>
              <a:t> idea is </a:t>
            </a:r>
            <a:r>
              <a:rPr lang="en-GB" sz="3200" b="1" noProof="1"/>
              <a:t>shaky</a:t>
            </a:r>
            <a:r>
              <a:rPr lang="en-GB" sz="3200" noProof="1"/>
              <a:t>? Which </a:t>
            </a:r>
            <a:r>
              <a:rPr lang="en-GB" sz="3200" b="1" noProof="1"/>
              <a:t>error</a:t>
            </a:r>
            <a:r>
              <a:rPr lang="en-GB" sz="3200" noProof="1"/>
              <a:t> keeps </a:t>
            </a:r>
            <a:r>
              <a:rPr lang="en-GB" sz="3200" b="1" noProof="1"/>
              <a:t>reappearing</a:t>
            </a:r>
            <a:r>
              <a:rPr lang="en-GB" sz="3200" noProof="1"/>
              <a:t>? </a:t>
            </a:r>
            <a:r>
              <a:rPr lang="en-GB" sz="3200" b="1" noProof="1"/>
              <a:t>Which</a:t>
            </a:r>
            <a:r>
              <a:rPr lang="en-GB" sz="3200" noProof="1"/>
              <a:t> student can </a:t>
            </a:r>
            <a:r>
              <a:rPr lang="en-GB" sz="3200" b="1" noProof="1"/>
              <a:t>recall</a:t>
            </a:r>
            <a:r>
              <a:rPr lang="en-GB" sz="3200" noProof="1"/>
              <a:t> </a:t>
            </a:r>
            <a:r>
              <a:rPr lang="en-GB" sz="3200" b="1" noProof="1"/>
              <a:t>without</a:t>
            </a:r>
            <a:r>
              <a:rPr lang="en-GB" sz="3200" noProof="1"/>
              <a:t> </a:t>
            </a:r>
            <a:r>
              <a:rPr lang="en-GB" sz="3200" b="1" noProof="1"/>
              <a:t>understanding</a:t>
            </a:r>
            <a:r>
              <a:rPr lang="en-GB" sz="3200" noProof="1"/>
              <a:t>?</a:t>
            </a:r>
            <a:endParaRPr lang="en-GB" i="1" noProof="1"/>
          </a:p>
        </p:txBody>
      </p:sp>
      <p:pic>
        <p:nvPicPr>
          <p:cNvPr id="5" name="Graphic 4" descr="Stopwatch outline">
            <a:extLst>
              <a:ext uri="{FF2B5EF4-FFF2-40B4-BE49-F238E27FC236}">
                <a16:creationId xmlns:a16="http://schemas.microsoft.com/office/drawing/2014/main" id="{37F75019-B031-3A85-71F5-D51BCC08A3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6096" y="40728"/>
            <a:ext cx="1755647" cy="17556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DF88F0-BB9E-FF48-13A6-93C5D72A891B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F9E1723-D223-EFFC-C855-114CAF04507D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2BB52983-CDAE-531C-6CA3-7B69C5E4312A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47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4F57-B5DB-C3F6-E245-D9AB7881D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85796-EC29-8F18-EBCE-B5774FF2CD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Do Now: Retrieval Starter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22728-3E52-E9D4-4EB4-27B031E88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3227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Respond:</a:t>
            </a:r>
            <a:r>
              <a:rPr lang="en-GB" sz="3200" noProof="1"/>
              <a:t> Briefly </a:t>
            </a:r>
            <a:r>
              <a:rPr lang="en-GB" sz="3200" b="1" noProof="1"/>
              <a:t>reteach</a:t>
            </a:r>
            <a:r>
              <a:rPr lang="en-GB" sz="3200" noProof="1"/>
              <a:t> a blocking </a:t>
            </a:r>
            <a:r>
              <a:rPr lang="en-GB" sz="3200" b="1" noProof="1"/>
              <a:t>gap</a:t>
            </a:r>
            <a:r>
              <a:rPr lang="en-GB" sz="3200" noProof="1"/>
              <a:t>, </a:t>
            </a:r>
            <a:r>
              <a:rPr lang="en-GB" sz="3200" b="1" noProof="1"/>
              <a:t>adjust</a:t>
            </a:r>
            <a:r>
              <a:rPr lang="en-GB" sz="3200" noProof="1"/>
              <a:t> the first modelled example to </a:t>
            </a:r>
            <a:r>
              <a:rPr lang="en-GB" sz="3200" b="1" noProof="1"/>
              <a:t>address</a:t>
            </a:r>
            <a:r>
              <a:rPr lang="en-GB" sz="3200" noProof="1"/>
              <a:t> the </a:t>
            </a:r>
            <a:r>
              <a:rPr lang="en-GB" sz="3200" b="1" noProof="1"/>
              <a:t>error</a:t>
            </a:r>
            <a:r>
              <a:rPr lang="en-GB" sz="3200" noProof="1"/>
              <a:t>, add a </a:t>
            </a:r>
            <a:r>
              <a:rPr lang="en-GB" sz="3200" b="1" noProof="1"/>
              <a:t>scaffold</a:t>
            </a:r>
            <a:r>
              <a:rPr lang="en-GB" sz="3200" noProof="1"/>
              <a:t>, or </a:t>
            </a:r>
            <a:r>
              <a:rPr lang="en-GB" sz="3200" b="1" noProof="1"/>
              <a:t>move on </a:t>
            </a:r>
            <a:r>
              <a:rPr lang="en-GB" sz="3200" noProof="1"/>
              <a:t>if </a:t>
            </a:r>
            <a:r>
              <a:rPr lang="en-GB" sz="3200" b="1" noProof="1"/>
              <a:t>knowledge</a:t>
            </a:r>
            <a:r>
              <a:rPr lang="en-GB" sz="3200" noProof="1"/>
              <a:t> is </a:t>
            </a:r>
            <a:r>
              <a:rPr lang="en-GB" sz="3200" b="1" noProof="1"/>
              <a:t>secure</a:t>
            </a:r>
            <a:r>
              <a:rPr lang="en-GB" sz="3200" noProof="1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1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>
                <a:solidFill>
                  <a:srgbClr val="FF0000"/>
                </a:solidFill>
              </a:rPr>
              <a:t>Do not proceed to new content over a gap that will prevent the lesson from working.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i="1" noProof="1"/>
              <a:t>Research</a:t>
            </a:r>
            <a:r>
              <a:rPr lang="en-GB" i="1" noProof="1"/>
              <a:t>: retrieval practice strengthens long-term memory and surfaces gaps before they become entrenched (Roediger &amp; Karpicke, 2006; Rosenshine, 2012).</a:t>
            </a:r>
          </a:p>
        </p:txBody>
      </p:sp>
      <p:pic>
        <p:nvPicPr>
          <p:cNvPr id="5" name="Graphic 4" descr="Stopwatch outline">
            <a:extLst>
              <a:ext uri="{FF2B5EF4-FFF2-40B4-BE49-F238E27FC236}">
                <a16:creationId xmlns:a16="http://schemas.microsoft.com/office/drawing/2014/main" id="{E27C0C67-CF26-B7FF-65B2-A659C26B13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6096" y="40728"/>
            <a:ext cx="1755647" cy="17556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91A5FD-5343-F337-1154-E6D21A944F5D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F2633C7-64E4-25A7-97B6-26B398B86C16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D154ACCD-EDBD-B32E-D04A-139C31249C54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44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CE375A-A5E0-D40B-1285-6BAEB57A1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Effective 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A8A7-D644-F8C5-F77A-34E4E8916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6322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Questioning</a:t>
            </a:r>
            <a:r>
              <a:rPr lang="en-GB" sz="3200" dirty="0"/>
              <a:t> can be used to </a:t>
            </a:r>
            <a:r>
              <a:rPr lang="en-GB" sz="3200" b="1" dirty="0"/>
              <a:t>check</a:t>
            </a:r>
            <a:r>
              <a:rPr lang="en-GB" sz="3200" dirty="0"/>
              <a:t> and </a:t>
            </a:r>
            <a:r>
              <a:rPr lang="en-GB" sz="3200" b="1" dirty="0"/>
              <a:t>deepen</a:t>
            </a:r>
            <a:r>
              <a:rPr lang="en-GB" sz="3200" dirty="0"/>
              <a:t> </a:t>
            </a:r>
            <a:r>
              <a:rPr lang="en-GB" sz="3200" b="1" dirty="0"/>
              <a:t>understanding</a:t>
            </a:r>
            <a:r>
              <a:rPr lang="en-GB" sz="3200" dirty="0"/>
              <a:t> within and across lessons.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Questioning</a:t>
            </a:r>
            <a:r>
              <a:rPr lang="en-GB" sz="3200" dirty="0"/>
              <a:t> is only </a:t>
            </a:r>
            <a:r>
              <a:rPr lang="en-GB" sz="3200" b="1" dirty="0"/>
              <a:t>AfL</a:t>
            </a:r>
            <a:r>
              <a:rPr lang="en-GB" sz="3200" dirty="0"/>
              <a:t> when it </a:t>
            </a:r>
            <a:r>
              <a:rPr lang="en-GB" sz="3200" b="1" dirty="0"/>
              <a:t>gives</a:t>
            </a:r>
            <a:r>
              <a:rPr lang="en-GB" sz="3200" dirty="0"/>
              <a:t> the teacher </a:t>
            </a:r>
            <a:r>
              <a:rPr lang="en-GB" sz="3200" b="1" dirty="0"/>
              <a:t>evidence</a:t>
            </a:r>
            <a:r>
              <a:rPr lang="en-GB" sz="3200" dirty="0"/>
              <a:t>, not when it gives one student a chance to perform.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Wait Time:</a:t>
            </a:r>
            <a:r>
              <a:rPr lang="en-GB" sz="3200" dirty="0"/>
              <a:t> Allow at </a:t>
            </a:r>
            <a:r>
              <a:rPr lang="en-GB" sz="3200" b="1" dirty="0"/>
              <a:t>least five </a:t>
            </a:r>
            <a:r>
              <a:rPr lang="en-GB" sz="3200" dirty="0"/>
              <a:t>seconds. </a:t>
            </a:r>
            <a:r>
              <a:rPr lang="en-GB" sz="3200" b="1" dirty="0"/>
              <a:t>Silence</a:t>
            </a:r>
            <a:r>
              <a:rPr lang="en-GB" sz="3200" dirty="0"/>
              <a:t> is not a problem; it is </a:t>
            </a:r>
            <a:r>
              <a:rPr lang="en-GB" sz="3200" b="1" dirty="0"/>
              <a:t>thinking time</a:t>
            </a:r>
            <a:r>
              <a:rPr lang="en-GB" sz="3200" dirty="0"/>
              <a:t>.</a:t>
            </a:r>
          </a:p>
        </p:txBody>
      </p:sp>
      <p:pic>
        <p:nvPicPr>
          <p:cNvPr id="10" name="Graphic 9" descr="Hourglass 60% outline">
            <a:extLst>
              <a:ext uri="{FF2B5EF4-FFF2-40B4-BE49-F238E27FC236}">
                <a16:creationId xmlns:a16="http://schemas.microsoft.com/office/drawing/2014/main" id="{F006BBEC-3933-E7F0-411A-568756ABB0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178">
            <a:off x="10659323" y="3839746"/>
            <a:ext cx="1676400" cy="1676400"/>
          </a:xfrm>
          <a:prstGeom prst="rect">
            <a:avLst/>
          </a:prstGeom>
        </p:spPr>
      </p:pic>
      <p:pic>
        <p:nvPicPr>
          <p:cNvPr id="11" name="Graphic 10" descr="Dice outline">
            <a:extLst>
              <a:ext uri="{FF2B5EF4-FFF2-40B4-BE49-F238E27FC236}">
                <a16:creationId xmlns:a16="http://schemas.microsoft.com/office/drawing/2014/main" id="{349C7C95-89E8-7A7A-4689-0CC8359DC2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411743" y="1808744"/>
            <a:ext cx="1510702" cy="13307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FDEFD3-7DA0-C3D3-3DD6-817A9B9C4F05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261CAEB-07BF-9ACA-CF4E-E48315FDD6D8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A6ACE35C-6671-26A2-421A-80F4F2AB6E4C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19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7641-3C88-EAA9-2223-CF279454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4735AD-9309-5FE3-4EF9-4D66943A53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Effective 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EAE5-EC1A-1349-485E-9AF1BC8B8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229850" cy="4482817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No hands-up / cold call: </a:t>
            </a:r>
          </a:p>
          <a:p>
            <a:pPr marL="0" indent="0">
              <a:buNone/>
            </a:pPr>
            <a:r>
              <a:rPr lang="en-GB" sz="3200" dirty="0"/>
              <a:t>Pair with </a:t>
            </a:r>
            <a:r>
              <a:rPr lang="en-GB" sz="3200" b="1" dirty="0"/>
              <a:t>wait time first </a:t>
            </a:r>
            <a:r>
              <a:rPr lang="en-GB" sz="3200" dirty="0"/>
              <a:t>then call on any student.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3200" dirty="0"/>
              <a:t>The </a:t>
            </a:r>
            <a:r>
              <a:rPr lang="en-GB" sz="3200" b="1" dirty="0"/>
              <a:t>goal</a:t>
            </a:r>
            <a:r>
              <a:rPr lang="en-GB" sz="3200" dirty="0"/>
              <a:t> is </a:t>
            </a:r>
            <a:r>
              <a:rPr lang="en-GB" sz="3200" b="1" dirty="0"/>
              <a:t>evidence</a:t>
            </a:r>
            <a:r>
              <a:rPr lang="en-GB" sz="3200" dirty="0"/>
              <a:t>, not performance, so students must have had </a:t>
            </a:r>
            <a:r>
              <a:rPr lang="en-GB" sz="3200" b="1" dirty="0"/>
              <a:t>time to think </a:t>
            </a:r>
            <a:r>
              <a:rPr lang="en-GB" sz="3200" dirty="0"/>
              <a:t>before being called on.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i="1" dirty="0"/>
              <a:t>Research shows that pausing for at least five seconds after posing a question significantly increases the quality and range of student responses.</a:t>
            </a:r>
            <a:endParaRPr lang="en-GB" sz="3200" dirty="0"/>
          </a:p>
        </p:txBody>
      </p:sp>
      <p:pic>
        <p:nvPicPr>
          <p:cNvPr id="4" name="Graphic 3" descr="Hourglass 60% outline">
            <a:extLst>
              <a:ext uri="{FF2B5EF4-FFF2-40B4-BE49-F238E27FC236}">
                <a16:creationId xmlns:a16="http://schemas.microsoft.com/office/drawing/2014/main" id="{1BF74F0A-C43E-ACC9-A142-9D12FAFDD0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2178">
            <a:off x="10659323" y="3839746"/>
            <a:ext cx="1676400" cy="1676400"/>
          </a:xfrm>
          <a:prstGeom prst="rect">
            <a:avLst/>
          </a:prstGeom>
        </p:spPr>
      </p:pic>
      <p:pic>
        <p:nvPicPr>
          <p:cNvPr id="5" name="Graphic 4" descr="Dice outline">
            <a:extLst>
              <a:ext uri="{FF2B5EF4-FFF2-40B4-BE49-F238E27FC236}">
                <a16:creationId xmlns:a16="http://schemas.microsoft.com/office/drawing/2014/main" id="{F46D8548-8AA1-7FAB-1BBB-F2B3488F54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734370" y="1808743"/>
            <a:ext cx="1510702" cy="133075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74CFDEF-8689-7BAF-4295-9AC66C4BFDBA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27ACF2F-394D-CC0E-B465-02156E394927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66F2A27C-AD92-1660-8350-544BF01423E9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92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ACF9-132A-03A2-55FC-F2D1F4F4F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DE99B-C523-D044-CB89-EEFCABA2E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Fix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723E9-BEDF-E5FE-F73F-A58A9C274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9992107" cy="43227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1"/>
              <a:t>Present a </a:t>
            </a:r>
            <a:r>
              <a:rPr lang="en-GB" sz="3200" b="1" noProof="1"/>
              <a:t>deliberately flawed </a:t>
            </a:r>
            <a:r>
              <a:rPr lang="en-GB" sz="3200" noProof="1"/>
              <a:t>statement, answer, method, diagram or explanation. </a:t>
            </a:r>
            <a:r>
              <a:rPr lang="en-GB" sz="3200" b="1" noProof="1"/>
              <a:t>Students</a:t>
            </a:r>
            <a:r>
              <a:rPr lang="en-GB" sz="3200" noProof="1"/>
              <a:t> </a:t>
            </a:r>
            <a:r>
              <a:rPr lang="en-GB" sz="3200" b="1" noProof="1"/>
              <a:t>identify</a:t>
            </a:r>
            <a:r>
              <a:rPr lang="en-GB" sz="3200" noProof="1"/>
              <a:t> the error, </a:t>
            </a:r>
            <a:r>
              <a:rPr lang="en-GB" sz="3200" b="1" noProof="1"/>
              <a:t>explain</a:t>
            </a:r>
            <a:r>
              <a:rPr lang="en-GB" sz="3200" noProof="1"/>
              <a:t> why it is </a:t>
            </a:r>
            <a:r>
              <a:rPr lang="en-GB" sz="3200" b="1" noProof="1"/>
              <a:t>wrong</a:t>
            </a:r>
            <a:r>
              <a:rPr lang="en-GB" sz="3200" noProof="1"/>
              <a:t>, and </a:t>
            </a:r>
            <a:r>
              <a:rPr lang="en-GB" sz="3200" b="1" noProof="1"/>
              <a:t>correct it.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1"/>
              <a:t>This </a:t>
            </a:r>
            <a:r>
              <a:rPr lang="en-GB" sz="3200" b="1" noProof="1"/>
              <a:t>checks</a:t>
            </a:r>
            <a:r>
              <a:rPr lang="en-GB" sz="3200" noProof="1"/>
              <a:t> whether students can </a:t>
            </a:r>
            <a:r>
              <a:rPr lang="en-GB" sz="3200" b="1" noProof="1"/>
              <a:t>distinguish</a:t>
            </a:r>
            <a:r>
              <a:rPr lang="en-GB" sz="3200" noProof="1"/>
              <a:t> </a:t>
            </a:r>
            <a:r>
              <a:rPr lang="en-GB" sz="3200" b="1" noProof="1"/>
              <a:t>correct</a:t>
            </a:r>
            <a:r>
              <a:rPr lang="en-GB" sz="3200" noProof="1"/>
              <a:t> from </a:t>
            </a:r>
            <a:r>
              <a:rPr lang="en-GB" sz="3200" b="1" noProof="1"/>
              <a:t>incorrect</a:t>
            </a:r>
            <a:r>
              <a:rPr lang="en-GB" sz="3200" noProof="1"/>
              <a:t> </a:t>
            </a:r>
            <a:r>
              <a:rPr lang="en-GB" sz="3200" b="1" noProof="1"/>
              <a:t>reasoning</a:t>
            </a:r>
            <a:r>
              <a:rPr lang="en-GB" sz="3200" noProof="1"/>
              <a:t>; much </a:t>
            </a:r>
            <a:r>
              <a:rPr lang="en-GB" sz="3200" b="1" noProof="1"/>
              <a:t>harder</a:t>
            </a:r>
            <a:r>
              <a:rPr lang="en-GB" sz="3200" noProof="1"/>
              <a:t> than simply </a:t>
            </a:r>
            <a:r>
              <a:rPr lang="en-GB" sz="3200" b="1" noProof="1"/>
              <a:t>producing</a:t>
            </a:r>
            <a:r>
              <a:rPr lang="en-GB" sz="3200" noProof="1"/>
              <a:t> a correct </a:t>
            </a:r>
            <a:r>
              <a:rPr lang="en-GB" sz="3200" b="1" noProof="1"/>
              <a:t>answer</a:t>
            </a:r>
            <a:r>
              <a:rPr lang="en-GB" sz="3200" noProof="1"/>
              <a:t>.</a:t>
            </a:r>
          </a:p>
        </p:txBody>
      </p:sp>
      <p:pic>
        <p:nvPicPr>
          <p:cNvPr id="9" name="Graphic 8" descr="Adhesive Bandage outline">
            <a:extLst>
              <a:ext uri="{FF2B5EF4-FFF2-40B4-BE49-F238E27FC236}">
                <a16:creationId xmlns:a16="http://schemas.microsoft.com/office/drawing/2014/main" id="{35A4ADF8-9AC2-AC9F-DFEE-4A91625815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0049774" y="2357887"/>
            <a:ext cx="2142226" cy="21422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A479520-FEAD-0B03-553A-2C71C429073B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EDC979D-CB81-52D3-79D7-ABCE87A1C66A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28E5164D-9D20-A41E-CDF4-2283017A7B23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58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BABB5-4BCC-1078-A989-57AEF545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05F719-A091-E0BA-F3D5-7DF0A0A74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Fix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6DFB2-A7BF-3FB2-3C18-7BA3FF3B1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10577323" cy="43227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Probe:</a:t>
            </a:r>
            <a:r>
              <a:rPr lang="en-GB" sz="3200" noProof="1"/>
              <a:t> Where exactly is the mistake? Is the error in the method, the concept, or the application? What misconception caused it? How would you fix it?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Respond:</a:t>
            </a:r>
            <a:r>
              <a:rPr lang="en-GB" sz="3200" noProof="1"/>
              <a:t> Use four roles: </a:t>
            </a:r>
            <a:r>
              <a:rPr lang="en-GB" sz="3200" b="1" noProof="1"/>
              <a:t>spot</a:t>
            </a:r>
            <a:r>
              <a:rPr lang="en-GB" sz="3200" noProof="1"/>
              <a:t> the error, </a:t>
            </a:r>
            <a:r>
              <a:rPr lang="en-GB" sz="3200" b="1" noProof="1"/>
              <a:t>explain</a:t>
            </a:r>
            <a:r>
              <a:rPr lang="en-GB" sz="3200" noProof="1"/>
              <a:t> why it is wrong, </a:t>
            </a:r>
            <a:r>
              <a:rPr lang="en-GB" sz="3200" b="1" noProof="1"/>
              <a:t>correct</a:t>
            </a:r>
            <a:r>
              <a:rPr lang="en-GB" sz="3200" noProof="1"/>
              <a:t> it, and advise how to </a:t>
            </a:r>
            <a:r>
              <a:rPr lang="en-GB" sz="3200" b="1" noProof="1"/>
              <a:t>avoid</a:t>
            </a:r>
            <a:r>
              <a:rPr lang="en-GB" sz="3200" noProof="1"/>
              <a:t> the same mistake next time.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i="1" noProof="1">
                <a:solidFill>
                  <a:srgbClr val="FF0000"/>
                </a:solidFill>
              </a:rPr>
              <a:t>If most students cannot identify the error, the underlying concept needs reteaching first.</a:t>
            </a:r>
          </a:p>
        </p:txBody>
      </p:sp>
      <p:pic>
        <p:nvPicPr>
          <p:cNvPr id="5" name="Graphic 4" descr="Adhesive Bandage outline">
            <a:extLst>
              <a:ext uri="{FF2B5EF4-FFF2-40B4-BE49-F238E27FC236}">
                <a16:creationId xmlns:a16="http://schemas.microsoft.com/office/drawing/2014/main" id="{325298A1-7965-1745-339E-392EDB4DEC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0180614" y="2987558"/>
            <a:ext cx="2142226" cy="21422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FB4ADA-178F-E6A6-9AE9-999EBB83E057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6504C94-4566-4B6B-42F3-BBF2223B3D15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07488E2-D30A-8495-60A0-68D2C67AE0E2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17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ACF9-132A-03A2-55FC-F2D1F4F4F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DE99B-C523-D044-CB89-EEFCABA2E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Show Me the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723E9-BEDF-E5FE-F73F-A58A9C274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540746" cy="43227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1"/>
              <a:t>Ask </a:t>
            </a:r>
            <a:r>
              <a:rPr lang="en-GB" sz="3200" b="1" noProof="1"/>
              <a:t>students</a:t>
            </a:r>
            <a:r>
              <a:rPr lang="en-GB" sz="3200" noProof="1"/>
              <a:t> to reveal their </a:t>
            </a:r>
            <a:r>
              <a:rPr lang="en-GB" sz="3200" b="1" noProof="1"/>
              <a:t>thinking process</a:t>
            </a:r>
            <a:r>
              <a:rPr lang="en-GB" sz="3200" noProof="1"/>
              <a:t>, not just their final answer. Use in calculations, analysis, extended writing, problem-solving or any task where students must make </a:t>
            </a:r>
            <a:r>
              <a:rPr lang="en-GB" sz="3200" b="1" noProof="1"/>
              <a:t>decisions in sequence</a:t>
            </a:r>
            <a:r>
              <a:rPr lang="en-GB" sz="3200" noProof="1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noProof="1"/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noProof="1"/>
              <a:t>A </a:t>
            </a:r>
            <a:r>
              <a:rPr lang="en-GB" sz="3200" b="1" noProof="1"/>
              <a:t>correct answer </a:t>
            </a:r>
            <a:r>
              <a:rPr lang="en-GB" sz="3200" noProof="1"/>
              <a:t>reached via </a:t>
            </a:r>
            <a:r>
              <a:rPr lang="en-GB" sz="3200" b="1" noProof="1"/>
              <a:t>flawed</a:t>
            </a:r>
            <a:r>
              <a:rPr lang="en-GB" sz="3200" noProof="1"/>
              <a:t> </a:t>
            </a:r>
            <a:r>
              <a:rPr lang="en-GB" sz="3200" b="1" noProof="1"/>
              <a:t>reasoning</a:t>
            </a:r>
            <a:r>
              <a:rPr lang="en-GB" sz="3200" noProof="1"/>
              <a:t> is </a:t>
            </a:r>
            <a:r>
              <a:rPr lang="en-GB" sz="3200" b="1" noProof="1"/>
              <a:t>invisible</a:t>
            </a:r>
            <a:r>
              <a:rPr lang="en-GB" sz="3200" noProof="1"/>
              <a:t> in most AfL techniques, this one makes it visible.</a:t>
            </a:r>
          </a:p>
        </p:txBody>
      </p:sp>
      <p:pic>
        <p:nvPicPr>
          <p:cNvPr id="9" name="Graphic 8" descr="Dance steps outline">
            <a:extLst>
              <a:ext uri="{FF2B5EF4-FFF2-40B4-BE49-F238E27FC236}">
                <a16:creationId xmlns:a16="http://schemas.microsoft.com/office/drawing/2014/main" id="{B3C75575-AB96-DC09-657C-437F6DC778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1826" y="2518913"/>
            <a:ext cx="1820174" cy="18201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F40A2C-C0A4-D5B4-B191-D54570547D9B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688F868-0455-43C7-BC20-9A99974B8405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A7A998CD-8175-D1EE-E1FD-C95B0700CF61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98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D774-05B2-B540-427D-2897BE8F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99AAB-FA27-B66F-29E5-992623FBFB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Show Me the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D7EF0-CECC-2F31-78FB-076428A6C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323" y="1549092"/>
            <a:ext cx="10833354" cy="511249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Probe:</a:t>
            </a:r>
            <a:r>
              <a:rPr lang="en-GB" sz="3200" noProof="1"/>
              <a:t> What is the next step? Why that step and not another? What were you looking for? What told you this method would work here?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Respond:</a:t>
            </a:r>
            <a:r>
              <a:rPr lang="en-GB" sz="3200" noProof="1"/>
              <a:t> If students can </a:t>
            </a:r>
            <a:r>
              <a:rPr lang="en-GB" sz="3200" b="1" noProof="1"/>
              <a:t>perform the step </a:t>
            </a:r>
            <a:r>
              <a:rPr lang="en-GB" sz="3200" noProof="1"/>
              <a:t>but </a:t>
            </a:r>
            <a:r>
              <a:rPr lang="en-GB" sz="3200" b="1" noProof="1"/>
              <a:t>can’t explain </a:t>
            </a:r>
            <a:r>
              <a:rPr lang="en-GB" sz="3200" noProof="1"/>
              <a:t>the decision behind it, they are </a:t>
            </a:r>
            <a:r>
              <a:rPr lang="en-GB" sz="3200" b="1" noProof="1"/>
              <a:t>procedurally fluent </a:t>
            </a:r>
            <a:r>
              <a:rPr lang="en-GB" sz="3200" noProof="1"/>
              <a:t>but </a:t>
            </a:r>
            <a:r>
              <a:rPr lang="en-GB" sz="3200" b="1" noProof="1"/>
              <a:t>not conceptually secure</a:t>
            </a:r>
            <a:r>
              <a:rPr lang="en-GB" sz="3200" noProof="1"/>
              <a:t>. </a:t>
            </a:r>
            <a:r>
              <a:rPr lang="en-GB" sz="3200" b="1" noProof="1"/>
              <a:t>Model</a:t>
            </a:r>
            <a:r>
              <a:rPr lang="en-GB" sz="3200" noProof="1"/>
              <a:t> the </a:t>
            </a:r>
            <a:r>
              <a:rPr lang="en-GB" sz="3200" b="1" noProof="1"/>
              <a:t>thinking</a:t>
            </a:r>
            <a:r>
              <a:rPr lang="en-GB" sz="3200" noProof="1"/>
              <a:t> aloud, then </a:t>
            </a:r>
            <a:r>
              <a:rPr lang="en-GB" sz="3200" b="1" noProof="1"/>
              <a:t>ask</a:t>
            </a:r>
            <a:r>
              <a:rPr lang="en-GB" sz="3200" noProof="1"/>
              <a:t> them to </a:t>
            </a:r>
            <a:r>
              <a:rPr lang="en-GB" sz="3200" b="1" noProof="1"/>
              <a:t>apply</a:t>
            </a:r>
            <a:r>
              <a:rPr lang="en-GB" sz="3200" noProof="1"/>
              <a:t> the same decision-making to a </a:t>
            </a:r>
            <a:r>
              <a:rPr lang="en-GB" sz="3200" b="1" noProof="1"/>
              <a:t>similar</a:t>
            </a:r>
            <a:r>
              <a:rPr lang="en-GB" sz="3200" noProof="1"/>
              <a:t> </a:t>
            </a:r>
            <a:r>
              <a:rPr lang="en-GB" sz="3200" b="1" noProof="1"/>
              <a:t>example</a:t>
            </a:r>
            <a:r>
              <a:rPr lang="en-GB" sz="3200" noProof="1"/>
              <a:t>.</a:t>
            </a:r>
          </a:p>
        </p:txBody>
      </p:sp>
      <p:pic>
        <p:nvPicPr>
          <p:cNvPr id="5" name="Graphic 4" descr="Dance steps outline">
            <a:extLst>
              <a:ext uri="{FF2B5EF4-FFF2-40B4-BE49-F238E27FC236}">
                <a16:creationId xmlns:a16="http://schemas.microsoft.com/office/drawing/2014/main" id="{26B336E8-3429-CCB9-F440-2D27E96D87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1826" y="2518913"/>
            <a:ext cx="1820174" cy="18201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C32093-456F-F8F3-9CD1-44FFA9FEB58D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00C2DA6-02A3-D73B-8FBF-56CB55778B1C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281B8DB-8E4D-A6DD-BC2F-1E93CAF48D23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12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ACF9-132A-03A2-55FC-F2D1F4F4F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DE99B-C523-D044-CB89-EEFCABA2E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Hinge 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723E9-BEDF-E5FE-F73F-A58A9C274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3227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1"/>
              <a:t>A carefully designed </a:t>
            </a:r>
            <a:r>
              <a:rPr lang="en-GB" sz="3200" b="1" noProof="1"/>
              <a:t>question</a:t>
            </a:r>
            <a:r>
              <a:rPr lang="en-GB" sz="3200" noProof="1"/>
              <a:t>, placed at the exact </a:t>
            </a:r>
            <a:r>
              <a:rPr lang="en-GB" sz="3200" b="1" noProof="1"/>
              <a:t>moment</a:t>
            </a:r>
            <a:r>
              <a:rPr lang="en-GB" sz="3200" noProof="1"/>
              <a:t> in the </a:t>
            </a:r>
            <a:r>
              <a:rPr lang="en-GB" sz="3200" b="1" noProof="1"/>
              <a:t>lesson</a:t>
            </a:r>
            <a:r>
              <a:rPr lang="en-GB" sz="3200" noProof="1"/>
              <a:t> where the </a:t>
            </a:r>
            <a:r>
              <a:rPr lang="en-GB" sz="3200" b="1" noProof="1"/>
              <a:t>next task depends</a:t>
            </a:r>
            <a:r>
              <a:rPr lang="en-GB" sz="3200" noProof="1"/>
              <a:t> on </a:t>
            </a:r>
            <a:r>
              <a:rPr lang="en-GB" sz="3200" b="1" noProof="1"/>
              <a:t>understanding</a:t>
            </a:r>
            <a:r>
              <a:rPr lang="en-GB" sz="3200" noProof="1"/>
              <a:t> the </a:t>
            </a:r>
            <a:r>
              <a:rPr lang="en-GB" sz="3200" b="1" noProof="1"/>
              <a:t>current ide</a:t>
            </a:r>
            <a:r>
              <a:rPr lang="en-GB" sz="3200" noProof="1"/>
              <a:t>a.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1"/>
              <a:t>Each </a:t>
            </a:r>
            <a:r>
              <a:rPr lang="en-GB" sz="3200" b="1" noProof="1"/>
              <a:t>wrong-answer option </a:t>
            </a:r>
            <a:r>
              <a:rPr lang="en-GB" sz="3200" noProof="1"/>
              <a:t>should </a:t>
            </a:r>
            <a:r>
              <a:rPr lang="en-GB" sz="3200" b="1" noProof="1"/>
              <a:t>diagnose</a:t>
            </a:r>
            <a:r>
              <a:rPr lang="en-GB" sz="3200" noProof="1"/>
              <a:t> a </a:t>
            </a:r>
            <a:r>
              <a:rPr lang="en-GB" sz="3200" b="1" noProof="1"/>
              <a:t>specific misconception</a:t>
            </a:r>
            <a:r>
              <a:rPr lang="en-GB" sz="3200" noProof="1"/>
              <a:t>; not just be a plausible distractor. </a:t>
            </a:r>
            <a:r>
              <a:rPr lang="en-GB" sz="3200" b="1" noProof="1"/>
              <a:t>Design</a:t>
            </a:r>
            <a:r>
              <a:rPr lang="en-GB" sz="3200" noProof="1"/>
              <a:t> it </a:t>
            </a:r>
            <a:r>
              <a:rPr lang="en-GB" sz="3200" b="1" noProof="1"/>
              <a:t>before</a:t>
            </a:r>
            <a:r>
              <a:rPr lang="en-GB" sz="3200" noProof="1"/>
              <a:t> the </a:t>
            </a:r>
            <a:r>
              <a:rPr lang="en-GB" sz="3200" b="1" noProof="1"/>
              <a:t>lesson</a:t>
            </a:r>
            <a:r>
              <a:rPr lang="en-GB" sz="3200" noProof="1"/>
              <a:t>, not in it.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How to use it:</a:t>
            </a:r>
            <a:r>
              <a:rPr lang="en-GB" sz="3200" noProof="1"/>
              <a:t> Pose the question, then use mini-whiteboards, ABCD cards, or a show of fingers to collect responses from the whole class simultaneously. Look at the distribution — not individual answers.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Respond:</a:t>
            </a:r>
            <a:r>
              <a:rPr lang="en-GB" sz="3200" noProof="1"/>
              <a:t> Before the lesson, decide what you will do for each outcome. Most chose correctly? Move on. Responses split? A misconception is active — reteach. Most wrong? Stop entirely and remodel from the beginning.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22923F-F027-C554-0417-F3C6B948A735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3A8536-7AFA-95A5-E0A8-B7761B624118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B7937CBF-FD1C-862C-ADB8-6A011FF352EA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  <p:pic>
        <p:nvPicPr>
          <p:cNvPr id="12" name="Graphic 11" descr="Door Open outline">
            <a:extLst>
              <a:ext uri="{FF2B5EF4-FFF2-40B4-BE49-F238E27FC236}">
                <a16:creationId xmlns:a16="http://schemas.microsoft.com/office/drawing/2014/main" id="{7149343F-CABC-87B3-7CAF-F1128B20E2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1053" y="2462725"/>
            <a:ext cx="1932550" cy="19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A6DBE-5B5A-7945-70B4-96575B165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E75CF5-D72D-027F-86B5-64B5349D4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Hinge 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C3BCC-EFD3-E273-F8D3-6A41010B2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85668"/>
            <a:ext cx="10303002" cy="512227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Pose</a:t>
            </a:r>
            <a:r>
              <a:rPr lang="en-GB" sz="3200" noProof="1"/>
              <a:t> the question, then use </a:t>
            </a:r>
            <a:r>
              <a:rPr lang="en-GB" sz="3200" b="1" noProof="1"/>
              <a:t>mini-whiteboards</a:t>
            </a:r>
            <a:r>
              <a:rPr lang="en-GB" sz="3200" noProof="1"/>
              <a:t>, </a:t>
            </a:r>
            <a:r>
              <a:rPr lang="en-GB" sz="3200" b="1" noProof="1"/>
              <a:t>ABCD</a:t>
            </a:r>
            <a:r>
              <a:rPr lang="en-GB" sz="3200" noProof="1"/>
              <a:t> cards, or a </a:t>
            </a:r>
            <a:r>
              <a:rPr lang="en-GB" sz="3200" b="1" noProof="1"/>
              <a:t>show of fingers </a:t>
            </a:r>
            <a:r>
              <a:rPr lang="en-GB" sz="3200" noProof="1"/>
              <a:t>to collect </a:t>
            </a:r>
            <a:r>
              <a:rPr lang="en-GB" sz="3200" b="1" noProof="1"/>
              <a:t>responses</a:t>
            </a:r>
            <a:r>
              <a:rPr lang="en-GB" sz="3200" noProof="1"/>
              <a:t> from the </a:t>
            </a:r>
            <a:r>
              <a:rPr lang="en-GB" sz="3200" b="1" noProof="1"/>
              <a:t>whole class simultaneously.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1"/>
              <a:t>Look at the </a:t>
            </a:r>
            <a:r>
              <a:rPr lang="en-GB" sz="3200" b="1" noProof="1"/>
              <a:t>distribution</a:t>
            </a:r>
            <a:r>
              <a:rPr lang="en-GB" sz="3200" noProof="1"/>
              <a:t>  not individual </a:t>
            </a:r>
            <a:r>
              <a:rPr lang="en-GB" sz="3200" b="1" noProof="1"/>
              <a:t>answers</a:t>
            </a:r>
            <a:r>
              <a:rPr lang="en-GB" sz="3200" noProof="1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Respond:</a:t>
            </a:r>
            <a:r>
              <a:rPr lang="en-GB" sz="3200" noProof="1"/>
              <a:t> Before the lesson, decide what you will do for each outcome.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i="1" noProof="1"/>
              <a:t>Most chose correctly? Move on. Responses split? A misconception is active; reteach. Most wrong? Stop entirely and remodel from the beginning.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4E020-ABA1-B996-E826-D74FD44FEAAC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5EF1A6E-E9FA-8673-AC77-672B7B553E3A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5A59291C-ABB8-BA1B-1FC5-DE6C1686D688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  <p:pic>
        <p:nvPicPr>
          <p:cNvPr id="12" name="Graphic 11" descr="Door Open outline">
            <a:extLst>
              <a:ext uri="{FF2B5EF4-FFF2-40B4-BE49-F238E27FC236}">
                <a16:creationId xmlns:a16="http://schemas.microsoft.com/office/drawing/2014/main" id="{0AFF91B5-1887-B639-3790-797B5EED6D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775" y="3747035"/>
            <a:ext cx="1932550" cy="19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1" y="2635370"/>
            <a:ext cx="10644378" cy="359770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noProof="1"/>
              <a:t>Assessment for Learning </a:t>
            </a:r>
            <a:r>
              <a:rPr lang="en-GB" sz="3200" noProof="1"/>
              <a:t>(AfL) is a </a:t>
            </a:r>
            <a:r>
              <a:rPr lang="en-GB" sz="3200" b="1" noProof="1"/>
              <a:t>formative</a:t>
            </a:r>
            <a:r>
              <a:rPr lang="en-GB" sz="3200" noProof="1"/>
              <a:t> </a:t>
            </a:r>
            <a:r>
              <a:rPr lang="en-GB" sz="3200" b="1" noProof="1"/>
              <a:t>assessment strategy </a:t>
            </a:r>
            <a:r>
              <a:rPr lang="en-GB" sz="3200" noProof="1"/>
              <a:t>aimed at </a:t>
            </a:r>
            <a:r>
              <a:rPr lang="en-GB" sz="3200" b="1" noProof="1"/>
              <a:t>improving</a:t>
            </a:r>
            <a:r>
              <a:rPr lang="en-GB" sz="3200" noProof="1"/>
              <a:t> both </a:t>
            </a:r>
            <a:r>
              <a:rPr lang="en-GB" sz="3200" b="1" noProof="1"/>
              <a:t>teaching</a:t>
            </a:r>
            <a:r>
              <a:rPr lang="en-GB" sz="3200" noProof="1"/>
              <a:t> and </a:t>
            </a:r>
            <a:r>
              <a:rPr lang="en-GB" sz="3200" b="1" noProof="1"/>
              <a:t>learning</a:t>
            </a:r>
            <a:r>
              <a:rPr lang="en-GB" sz="3200" noProof="1"/>
              <a:t> by actively </a:t>
            </a:r>
            <a:r>
              <a:rPr lang="en-GB" sz="3200" b="1" noProof="1"/>
              <a:t>guiding</a:t>
            </a:r>
            <a:r>
              <a:rPr lang="en-GB" sz="3200" noProof="1"/>
              <a:t> and </a:t>
            </a:r>
            <a:r>
              <a:rPr lang="en-GB" sz="3200" b="1" noProof="1"/>
              <a:t>enhancing</a:t>
            </a:r>
            <a:r>
              <a:rPr lang="en-GB" sz="3200" noProof="1"/>
              <a:t> the educational </a:t>
            </a:r>
            <a:r>
              <a:rPr lang="en-GB" sz="3200" b="1" noProof="1"/>
              <a:t>process</a:t>
            </a:r>
            <a:r>
              <a:rPr lang="en-GB" sz="3200" noProof="1"/>
              <a:t>.</a:t>
            </a:r>
          </a:p>
        </p:txBody>
      </p:sp>
      <p:pic>
        <p:nvPicPr>
          <p:cNvPr id="4" name="Graphic 3" descr="Business Growth outline">
            <a:extLst>
              <a:ext uri="{FF2B5EF4-FFF2-40B4-BE49-F238E27FC236}">
                <a16:creationId xmlns:a16="http://schemas.microsoft.com/office/drawing/2014/main" id="{4A067C66-1850-A522-C2EE-DD478F979D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2280" y="4222630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7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3E7D19-DDA9-5A62-AACB-D1F7A1DF3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Mini Whiteboards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1FC2-B3BA-EFB9-0A23-099330FDF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9795128" cy="49576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Pose</a:t>
            </a:r>
            <a:r>
              <a:rPr lang="en-GB" noProof="0" dirty="0"/>
              <a:t>: Ask a </a:t>
            </a:r>
            <a:r>
              <a:rPr lang="en-GB" b="1" noProof="0" dirty="0"/>
              <a:t>focused question </a:t>
            </a:r>
            <a:r>
              <a:rPr lang="en-GB" noProof="0" dirty="0"/>
              <a:t>requiring a written or visual response.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Write</a:t>
            </a:r>
            <a:r>
              <a:rPr lang="en-GB" noProof="0" dirty="0"/>
              <a:t>: </a:t>
            </a:r>
            <a:r>
              <a:rPr lang="en-GB" b="1" noProof="0" dirty="0"/>
              <a:t>Students</a:t>
            </a:r>
            <a:r>
              <a:rPr lang="en-GB" noProof="0" dirty="0"/>
              <a:t> jot </a:t>
            </a:r>
            <a:r>
              <a:rPr lang="en-GB" b="1" noProof="0" dirty="0"/>
              <a:t>answers</a:t>
            </a:r>
            <a:r>
              <a:rPr lang="en-GB" noProof="0" dirty="0"/>
              <a:t>, calculations, or drawings on mini whiteboards.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Show</a:t>
            </a:r>
            <a:r>
              <a:rPr lang="en-GB" noProof="0" dirty="0"/>
              <a:t>: At a </a:t>
            </a:r>
            <a:r>
              <a:rPr lang="en-GB" b="1" noProof="0" dirty="0"/>
              <a:t>signal</a:t>
            </a:r>
            <a:r>
              <a:rPr lang="en-GB" noProof="0" dirty="0"/>
              <a:t>, students </a:t>
            </a:r>
            <a:r>
              <a:rPr lang="en-GB" b="1" noProof="0" dirty="0"/>
              <a:t>display</a:t>
            </a:r>
            <a:r>
              <a:rPr lang="en-GB" noProof="0" dirty="0"/>
              <a:t> their </a:t>
            </a:r>
            <a:r>
              <a:rPr lang="en-GB" b="1" noProof="0" dirty="0"/>
              <a:t>responses</a:t>
            </a:r>
            <a:r>
              <a:rPr lang="en-GB" noProof="0" dirty="0"/>
              <a:t> for </a:t>
            </a:r>
            <a:r>
              <a:rPr lang="en-GB" b="1" noProof="0" dirty="0"/>
              <a:t>class-wide assessment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Respond</a:t>
            </a:r>
            <a:r>
              <a:rPr lang="en-GB" noProof="0" dirty="0"/>
              <a:t>: Scan all boards before commenting. Address the pattern, not individual responses. Is the most common error a procedural slip or a conceptual gap? Reteach, remodel, or extend. 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</p:txBody>
      </p:sp>
      <p:pic>
        <p:nvPicPr>
          <p:cNvPr id="10" name="Graphic 9" descr="Blackboard outline">
            <a:extLst>
              <a:ext uri="{FF2B5EF4-FFF2-40B4-BE49-F238E27FC236}">
                <a16:creationId xmlns:a16="http://schemas.microsoft.com/office/drawing/2014/main" id="{D7FECA0E-A960-F255-F433-3A95F6EB01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0548">
            <a:off x="9536943" y="1819953"/>
            <a:ext cx="2539042" cy="25390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ECC6D1-95AD-53C1-9DE6-A91BBA5DAD5B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2D30660-472C-60CC-253A-FB4E71CFC2E0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275FDD9A-72B7-ABFC-A0AF-A949259FB99F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14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053E-BE3B-4D20-E19C-C730CE743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91617-9F78-B241-D88E-55E6689BD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Mini Whiteboards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CCF47-4DF8-77E5-8263-FF2E6BBFA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576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They are particularly useful for: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Multiple-Choice Questions (MCQs)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True or False Statements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Quick Calculations or Problem Solving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Draw/Sketch Diagrams or Models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Spelling and Vocabulary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Corrections of a flawed answer or method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Written justification of an MCQ choice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pic>
        <p:nvPicPr>
          <p:cNvPr id="7" name="Graphic 6" descr="Person with idea outline">
            <a:extLst>
              <a:ext uri="{FF2B5EF4-FFF2-40B4-BE49-F238E27FC236}">
                <a16:creationId xmlns:a16="http://schemas.microsoft.com/office/drawing/2014/main" id="{23FDD111-F019-A107-8E60-C4C58E2CF3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5357" y="2268014"/>
            <a:ext cx="2321971" cy="23219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C33ED1A-A271-1423-596A-ED455FE5F18A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C819B64-5F54-9D4B-9E96-D847AA935BE8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BF6D4D2F-DE46-D1F3-9759-7FAE8BA519D3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42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72BB-8310-A0DE-4776-357E5DC0C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93D920-15B4-0A58-9C96-82DD2BF72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Exit Tickets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CA6D-40D3-012A-F9E1-2818EB64D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09300"/>
            <a:ext cx="11270785" cy="47022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Exit tickets are </a:t>
            </a:r>
            <a:r>
              <a:rPr lang="en-GB" b="1" noProof="0" dirty="0"/>
              <a:t>quick</a:t>
            </a:r>
            <a:r>
              <a:rPr lang="en-GB" noProof="0" dirty="0"/>
              <a:t>, written responses at the </a:t>
            </a:r>
            <a:r>
              <a:rPr lang="en-GB" b="1" noProof="0" dirty="0"/>
              <a:t>end of a lesson </a:t>
            </a:r>
            <a:r>
              <a:rPr lang="en-GB" noProof="0" dirty="0"/>
              <a:t>to </a:t>
            </a:r>
            <a:r>
              <a:rPr lang="en-GB" b="1" noProof="0" dirty="0"/>
              <a:t>assess</a:t>
            </a:r>
            <a:r>
              <a:rPr lang="en-GB" noProof="0" dirty="0"/>
              <a:t> </a:t>
            </a:r>
            <a:r>
              <a:rPr lang="en-GB" b="1" noProof="0" dirty="0"/>
              <a:t>understanding</a:t>
            </a:r>
            <a:r>
              <a:rPr lang="en-GB" noProof="0" dirty="0"/>
              <a:t>, identify </a:t>
            </a:r>
            <a:r>
              <a:rPr lang="en-GB" b="1" noProof="0" dirty="0"/>
              <a:t>misconceptions</a:t>
            </a:r>
            <a:r>
              <a:rPr lang="en-GB" noProof="0" dirty="0"/>
              <a:t>, and </a:t>
            </a:r>
            <a:r>
              <a:rPr lang="en-GB" b="1" noProof="0" dirty="0"/>
              <a:t>gather feedback for planning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Exit Tickets:</a:t>
            </a: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Prepare Prompts:</a:t>
            </a:r>
            <a:r>
              <a:rPr lang="en-GB" noProof="0" dirty="0"/>
              <a:t> Create questions aligned to lesson goals.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Distribute:</a:t>
            </a:r>
            <a:r>
              <a:rPr lang="en-GB" noProof="0" dirty="0"/>
              <a:t> Use paper or digital tools.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Collect:</a:t>
            </a:r>
            <a:r>
              <a:rPr lang="en-GB" noProof="0" dirty="0"/>
              <a:t> Gather responses as students leave.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Analyse:</a:t>
            </a:r>
            <a:r>
              <a:rPr lang="en-GB" noProof="0" dirty="0"/>
              <a:t> Identify trends or gaps.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Act:</a:t>
            </a:r>
            <a:r>
              <a:rPr lang="en-GB" noProof="0" dirty="0"/>
              <a:t> Use responses to inform the next lesson, address misconceptions, or regroup learners.</a:t>
            </a:r>
          </a:p>
        </p:txBody>
      </p:sp>
      <p:pic>
        <p:nvPicPr>
          <p:cNvPr id="8" name="Graphic 7" descr="Ticket outline">
            <a:extLst>
              <a:ext uri="{FF2B5EF4-FFF2-40B4-BE49-F238E27FC236}">
                <a16:creationId xmlns:a16="http://schemas.microsoft.com/office/drawing/2014/main" id="{54AB247B-32DD-AF5F-B877-02608710AF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2226" y="4004095"/>
            <a:ext cx="1935192" cy="19351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5B9C108-5253-7049-07B6-54AD67A93D04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E724844-9E95-9077-9211-3BA52D1E6461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229820F5-3C94-50C0-BC87-B47226775EDA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25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DE3752-822E-0C64-31FA-5A3B428F32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Think-Pair-Share: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AD31-26D2-8B97-0EFA-147AE9A12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1132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 teacher poses a carefully crafted, open-ended question or problem. </a:t>
            </a:r>
            <a:r>
              <a:rPr lang="en-GB" noProof="0" dirty="0"/>
              <a:t>Every student must think and commit to an answer before any sharing happens.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Think</a:t>
            </a:r>
            <a:r>
              <a:rPr lang="en-GB" noProof="0" dirty="0"/>
              <a:t>: Give students time to think individually and formulate their responses.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Pair</a:t>
            </a:r>
            <a:r>
              <a:rPr lang="en-GB" noProof="0" dirty="0"/>
              <a:t>: Have students pair up with a partner. They should share thoughts, compare answers, and discuss reasoning.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Share</a:t>
            </a:r>
            <a:r>
              <a:rPr lang="en-GB" noProof="0" dirty="0"/>
              <a:t>: Sample strategically. Use what you hear to make a decision: reteach, extend, or move on.</a:t>
            </a:r>
          </a:p>
          <a:p>
            <a:pPr>
              <a:lnSpc>
                <a:spcPct val="100000"/>
              </a:lnSpc>
            </a:pPr>
            <a:endParaRPr lang="en-GB" noProof="0" dirty="0"/>
          </a:p>
        </p:txBody>
      </p:sp>
      <p:pic>
        <p:nvPicPr>
          <p:cNvPr id="8" name="Graphic 7" descr="Thought outline">
            <a:extLst>
              <a:ext uri="{FF2B5EF4-FFF2-40B4-BE49-F238E27FC236}">
                <a16:creationId xmlns:a16="http://schemas.microsoft.com/office/drawing/2014/main" id="{BE694032-1EC9-E466-F11F-8AC2F00549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961" y="1995578"/>
            <a:ext cx="1969698" cy="19696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BD40439-12CB-6E98-5246-78187462D143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3E0F7B9-7B6C-10AB-8BF5-B4721C24D508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3F423F65-549D-64FB-BC0F-7B64EE4FA213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  <p:pic>
        <p:nvPicPr>
          <p:cNvPr id="11" name="Graphic 10" descr="Cough outline">
            <a:extLst>
              <a:ext uri="{FF2B5EF4-FFF2-40B4-BE49-F238E27FC236}">
                <a16:creationId xmlns:a16="http://schemas.microsoft.com/office/drawing/2014/main" id="{5918BEC3-D0C4-34E0-55C2-2574E90884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1741" y="4861067"/>
            <a:ext cx="1122918" cy="11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FBDC9-CFCC-5FF2-2354-564AAA54C8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Pose, Pause, Pounce, Bounce: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3F6D-5604-0637-73AA-662D64693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Pose:</a:t>
            </a:r>
            <a:r>
              <a:rPr lang="en-GB" noProof="0" dirty="0"/>
              <a:t> Ask a well-structured question.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Pause:</a:t>
            </a:r>
            <a:r>
              <a:rPr lang="en-GB" noProof="0" dirty="0"/>
              <a:t> Give students time to think and formulate their response.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Pounce:</a:t>
            </a:r>
            <a:r>
              <a:rPr lang="en-GB" noProof="0" dirty="0"/>
              <a:t> Select a student to answer (use random selection to keep engagement high).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Bounce:</a:t>
            </a:r>
            <a:r>
              <a:rPr lang="en-GB" noProof="0" dirty="0"/>
              <a:t> Redirect to another student to add, challenge or refine. After the bounce, summarise the strongest version or correct the dominant error explicitly; never leave the class uncertain about what the right answer is.</a:t>
            </a:r>
          </a:p>
        </p:txBody>
      </p:sp>
      <p:pic>
        <p:nvPicPr>
          <p:cNvPr id="14" name="Graphic 13" descr="Playbook outline">
            <a:extLst>
              <a:ext uri="{FF2B5EF4-FFF2-40B4-BE49-F238E27FC236}">
                <a16:creationId xmlns:a16="http://schemas.microsoft.com/office/drawing/2014/main" id="{F94BD8A0-0D6D-41E9-BF66-05F6A19F30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732" y="1435813"/>
            <a:ext cx="1935192" cy="19351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FEF3F1-2853-6EF3-5247-42B345AD818B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2A90C97-77E2-757E-5A33-FED8B8DC1C8B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FA99B73E-37E0-4AE9-F911-9DE8CE74E3D7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99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07892F-2B46-E61A-0EAF-9DDDBB0C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ABC Questioning: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3A13-040B-C35D-C0B9-62A12014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10888219" cy="495768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Students </a:t>
            </a:r>
            <a:r>
              <a:rPr lang="en-GB" b="1" dirty="0"/>
              <a:t>Agree, Build on, or Challenge</a:t>
            </a:r>
            <a:r>
              <a:rPr lang="en-GB" dirty="0"/>
              <a:t> each other’s responses to promote deeper thinking and discussion.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Agree:</a:t>
            </a:r>
            <a:r>
              <a:rPr lang="en-GB" dirty="0"/>
              <a:t> </a:t>
            </a:r>
            <a:r>
              <a:rPr lang="en-GB" b="1" dirty="0"/>
              <a:t>Invite</a:t>
            </a:r>
            <a:r>
              <a:rPr lang="en-GB" dirty="0"/>
              <a:t> students to </a:t>
            </a:r>
            <a:r>
              <a:rPr lang="en-GB" b="1" dirty="0"/>
              <a:t>agree</a:t>
            </a:r>
            <a:r>
              <a:rPr lang="en-GB" dirty="0"/>
              <a:t> with a peer's response and </a:t>
            </a:r>
            <a:r>
              <a:rPr lang="en-GB" b="1" dirty="0"/>
              <a:t>explain why</a:t>
            </a:r>
            <a:r>
              <a:rPr lang="en-GB" dirty="0"/>
              <a:t>. Listen for the </a:t>
            </a:r>
            <a:r>
              <a:rPr lang="en-GB" b="1" dirty="0"/>
              <a:t>quality of reasoning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Build:</a:t>
            </a:r>
            <a:r>
              <a:rPr lang="en-GB" dirty="0"/>
              <a:t> Students </a:t>
            </a:r>
            <a:r>
              <a:rPr lang="en-GB" b="1" dirty="0"/>
              <a:t>expand</a:t>
            </a:r>
            <a:r>
              <a:rPr lang="en-GB" dirty="0"/>
              <a:t> on a </a:t>
            </a:r>
            <a:r>
              <a:rPr lang="en-GB" b="1" dirty="0"/>
              <a:t>peer's response </a:t>
            </a:r>
            <a:r>
              <a:rPr lang="en-GB" dirty="0"/>
              <a:t>by adding </a:t>
            </a:r>
            <a:r>
              <a:rPr lang="en-GB" b="1" dirty="0"/>
              <a:t>additional</a:t>
            </a:r>
            <a:r>
              <a:rPr lang="en-GB" dirty="0"/>
              <a:t> details, examples, or perspectives.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Challenge:</a:t>
            </a:r>
            <a:r>
              <a:rPr lang="en-GB" dirty="0"/>
              <a:t> Students question or critique a peer’s response with an alternative viewpoint or evidence.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b="1" i="1" dirty="0"/>
              <a:t>If a class converges on a wrong answer; intervene.</a:t>
            </a:r>
          </a:p>
        </p:txBody>
      </p:sp>
      <p:pic>
        <p:nvPicPr>
          <p:cNvPr id="8" name="Graphic 7" descr="Customer review outline">
            <a:extLst>
              <a:ext uri="{FF2B5EF4-FFF2-40B4-BE49-F238E27FC236}">
                <a16:creationId xmlns:a16="http://schemas.microsoft.com/office/drawing/2014/main" id="{16999D2F-3434-76C0-D085-5E4127C0F0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8078" y="1703898"/>
            <a:ext cx="1524015" cy="15240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355EDF-382B-F197-8B86-A12D6BDB9F6E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85DD022-2BEA-2DCF-78CE-FC08F437D561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68B776E8-1D20-7A23-5C2E-C336380D14FD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51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72787-248E-1A1F-AFF3-D7E1749682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CAB7E-6283-E590-3BCD-E028DCF8F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669" y="1684300"/>
            <a:ext cx="9757340" cy="484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Interactive Quizzes:</a:t>
            </a:r>
            <a:r>
              <a:rPr lang="en-GB" noProof="0" dirty="0"/>
              <a:t> Tools like Kahoot, </a:t>
            </a:r>
            <a:r>
              <a:rPr lang="en-GB" noProof="0" dirty="0" err="1"/>
              <a:t>Plickers</a:t>
            </a:r>
            <a:r>
              <a:rPr lang="en-GB" noProof="0" dirty="0"/>
              <a:t> and Quizizz provide instant feedback.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Polling Tools:</a:t>
            </a:r>
            <a:r>
              <a:rPr lang="en-GB" noProof="0" dirty="0"/>
              <a:t> </a:t>
            </a:r>
            <a:r>
              <a:rPr lang="en-GB" noProof="0" dirty="0" err="1"/>
              <a:t>Mentimeter</a:t>
            </a:r>
            <a:r>
              <a:rPr lang="en-GB" noProof="0" dirty="0"/>
              <a:t> and Poll Everywhere gauge opinions or comprehension anonymously.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Digital Exit Tickets:</a:t>
            </a:r>
            <a:r>
              <a:rPr lang="en-GB" noProof="0" dirty="0"/>
              <a:t> Google Forms or Microsoft Forms collect and analyse responses quickly.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Gamification Tools:</a:t>
            </a:r>
            <a:r>
              <a:rPr lang="en-GB" noProof="0" dirty="0"/>
              <a:t> Blooket and Gimkit engage students in game-based assessment. Note: the value of all digital tools lies in the data they surface, check results before moving on and adjust accordingly.</a:t>
            </a:r>
          </a:p>
        </p:txBody>
      </p:sp>
      <p:pic>
        <p:nvPicPr>
          <p:cNvPr id="8" name="Graphic 7" descr="Internet outline">
            <a:extLst>
              <a:ext uri="{FF2B5EF4-FFF2-40B4-BE49-F238E27FC236}">
                <a16:creationId xmlns:a16="http://schemas.microsoft.com/office/drawing/2014/main" id="{46CB3062-00F6-547F-BA74-9C708CD050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0170" y="1684300"/>
            <a:ext cx="2159479" cy="2159479"/>
          </a:xfrm>
          <a:prstGeom prst="rect">
            <a:avLst/>
          </a:prstGeom>
        </p:spPr>
      </p:pic>
      <p:pic>
        <p:nvPicPr>
          <p:cNvPr id="9" name="Graphic 8" descr="Check In outline">
            <a:extLst>
              <a:ext uri="{FF2B5EF4-FFF2-40B4-BE49-F238E27FC236}">
                <a16:creationId xmlns:a16="http://schemas.microsoft.com/office/drawing/2014/main" id="{23DF089F-D368-8C8C-EAA5-FBA88C2748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910" y="3909740"/>
            <a:ext cx="1738279" cy="173827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D96FEF-2E3D-3F55-CD6F-93C9A04B18A5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1936DB6-2CBE-BF3A-563C-07D0DF8661B9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EFBF03D1-8626-5C4E-958E-661737BF565D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92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443F-B032-AB94-D612-61E14449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43224"/>
            <a:ext cx="11222426" cy="564396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Feedback should </a:t>
            </a:r>
            <a:r>
              <a:rPr lang="en-GB" b="1" noProof="0" dirty="0"/>
              <a:t>guide</a:t>
            </a:r>
            <a:r>
              <a:rPr lang="en-GB" noProof="0" dirty="0"/>
              <a:t> students on </a:t>
            </a:r>
            <a:r>
              <a:rPr lang="en-GB" b="1" i="1" noProof="0" dirty="0"/>
              <a:t>how to improve</a:t>
            </a:r>
            <a:r>
              <a:rPr lang="en-GB" b="1" noProof="0" dirty="0"/>
              <a:t> </a:t>
            </a:r>
            <a:r>
              <a:rPr lang="en-GB" noProof="0" dirty="0"/>
              <a:t>rather than simply evaluate performance.</a:t>
            </a:r>
          </a:p>
          <a:p>
            <a:pPr marL="0" indent="0">
              <a:buNone/>
            </a:pPr>
            <a:endParaRPr lang="en-GB" sz="1800" b="1" noProof="0" dirty="0"/>
          </a:p>
          <a:p>
            <a:pPr marL="0" indent="0">
              <a:buNone/>
            </a:pPr>
            <a:r>
              <a:rPr lang="en-GB" sz="2800" b="1" noProof="0" dirty="0"/>
              <a:t>How?</a:t>
            </a:r>
            <a:endParaRPr lang="en-GB" noProof="0" dirty="0"/>
          </a:p>
          <a:p>
            <a:pPr marL="461963" indent="-461963">
              <a:buBlip>
                <a:blip r:embed="rId2"/>
              </a:buBlip>
            </a:pPr>
            <a:r>
              <a:rPr lang="en-GB" noProof="0" dirty="0"/>
              <a:t>Provide feedback that is </a:t>
            </a:r>
            <a:r>
              <a:rPr lang="en-GB" b="1" noProof="0" dirty="0"/>
              <a:t>specific</a:t>
            </a:r>
            <a:r>
              <a:rPr lang="en-GB" noProof="0" dirty="0"/>
              <a:t> and </a:t>
            </a:r>
            <a:r>
              <a:rPr lang="en-GB" b="1" noProof="0" dirty="0"/>
              <a:t>constructive</a:t>
            </a:r>
            <a:r>
              <a:rPr lang="en-GB" noProof="0" dirty="0"/>
              <a:t> for the </a:t>
            </a:r>
            <a:r>
              <a:rPr lang="en-GB" b="1" noProof="0" dirty="0"/>
              <a:t>task</a:t>
            </a:r>
            <a:r>
              <a:rPr lang="en-GB" noProof="0" dirty="0"/>
              <a:t> e.g., “You explained X well, but could you clarify Y?”</a:t>
            </a:r>
          </a:p>
          <a:p>
            <a:pPr marL="461963" indent="-461963">
              <a:buBlip>
                <a:blip r:embed="rId2"/>
              </a:buBlip>
            </a:pPr>
            <a:r>
              <a:rPr lang="en-GB" noProof="0" dirty="0"/>
              <a:t>Allow </a:t>
            </a:r>
            <a:r>
              <a:rPr lang="en-GB" b="1" noProof="0" dirty="0"/>
              <a:t>time</a:t>
            </a:r>
            <a:r>
              <a:rPr lang="en-GB" noProof="0" dirty="0"/>
              <a:t> for students to </a:t>
            </a:r>
            <a:r>
              <a:rPr lang="en-GB" b="1" noProof="0" dirty="0"/>
              <a:t>act on feedback </a:t>
            </a:r>
            <a:r>
              <a:rPr lang="en-GB" noProof="0" dirty="0"/>
              <a:t>(e.g., through revisions or additional practice)</a:t>
            </a:r>
          </a:p>
          <a:p>
            <a:pPr marL="0" indent="0">
              <a:buNone/>
            </a:pPr>
            <a:endParaRPr lang="en-GB" sz="1800" b="1" noProof="0" dirty="0"/>
          </a:p>
          <a:p>
            <a:pPr marL="0" indent="0">
              <a:buNone/>
            </a:pPr>
            <a:r>
              <a:rPr lang="en-GB" b="1" noProof="0" dirty="0"/>
              <a:t>Why? </a:t>
            </a:r>
            <a:r>
              <a:rPr lang="en-GB" noProof="0" dirty="0"/>
              <a:t>Feedback only works if students have time and opportunity to act on it. Build in a response task; revision, a follow-up question, or redrafting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E03A1-794D-7C7B-993E-498710F97E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600" dirty="0"/>
              <a:t>Formative Feedback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CAC41B-68C7-43C8-C241-D0E1028722E7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31C2FFE-CB95-B826-A42E-91CD3646B5BA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C2A3DAB-C6B9-D210-1464-B2683C35115B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How can the learner get there?</a:t>
              </a:r>
            </a:p>
          </p:txBody>
        </p:sp>
      </p:grpSp>
      <p:pic>
        <p:nvPicPr>
          <p:cNvPr id="10" name="Graphic 9" descr="Map with pin outline">
            <a:extLst>
              <a:ext uri="{FF2B5EF4-FFF2-40B4-BE49-F238E27FC236}">
                <a16:creationId xmlns:a16="http://schemas.microsoft.com/office/drawing/2014/main" id="{563D90FD-7C71-A53D-23BE-D1E51E8E90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8306" y="1906307"/>
            <a:ext cx="1380744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42A78-C2E2-D5CB-C797-0AC57174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4A4B9-3388-A319-FF50-C76EB1772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957064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A </a:t>
            </a:r>
            <a:r>
              <a:rPr lang="en-GB" b="1" noProof="0" dirty="0"/>
              <a:t>discussion</a:t>
            </a:r>
            <a:r>
              <a:rPr lang="en-GB" noProof="0" dirty="0"/>
              <a:t> between </a:t>
            </a:r>
            <a:r>
              <a:rPr lang="en-GB" b="1" noProof="0" dirty="0"/>
              <a:t>teacher</a:t>
            </a:r>
            <a:r>
              <a:rPr lang="en-GB" noProof="0" dirty="0"/>
              <a:t> and </a:t>
            </a:r>
            <a:r>
              <a:rPr lang="en-GB" b="1" noProof="0" dirty="0"/>
              <a:t>student</a:t>
            </a:r>
            <a:r>
              <a:rPr lang="en-GB" noProof="0" dirty="0"/>
              <a:t> to clarify and </a:t>
            </a:r>
            <a:r>
              <a:rPr lang="en-GB" b="1" noProof="0" dirty="0"/>
              <a:t>expand on feedback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How?</a:t>
            </a:r>
            <a:r>
              <a:rPr lang="en-GB" noProof="0" dirty="0"/>
              <a:t> </a:t>
            </a:r>
          </a:p>
          <a:p>
            <a:pPr marL="461963" indent="-461963">
              <a:buBlip>
                <a:blip r:embed="rId2"/>
              </a:buBlip>
            </a:pPr>
            <a:r>
              <a:rPr lang="en-GB" noProof="0" dirty="0"/>
              <a:t>Engage students in </a:t>
            </a:r>
            <a:r>
              <a:rPr lang="en-GB" b="1" noProof="0" dirty="0"/>
              <a:t>reflective</a:t>
            </a:r>
            <a:r>
              <a:rPr lang="en-GB" noProof="0" dirty="0"/>
              <a:t> </a:t>
            </a:r>
            <a:r>
              <a:rPr lang="en-GB" b="1" noProof="0" dirty="0"/>
              <a:t>conversations</a:t>
            </a:r>
            <a:r>
              <a:rPr lang="en-GB" noProof="0" dirty="0"/>
              <a:t> about their work, asking questions like, "How do you think you can improve this?"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Why? </a:t>
            </a:r>
            <a:r>
              <a:rPr lang="en-GB" noProof="0" dirty="0"/>
              <a:t>Promotes </a:t>
            </a:r>
            <a:r>
              <a:rPr lang="en-GB" b="1" noProof="0" dirty="0"/>
              <a:t>deeper understanding </a:t>
            </a:r>
            <a:r>
              <a:rPr lang="en-GB" noProof="0" dirty="0"/>
              <a:t>of feedback and encourages student </a:t>
            </a:r>
            <a:r>
              <a:rPr lang="en-GB" b="1" noProof="0" dirty="0"/>
              <a:t>ownership of learning</a:t>
            </a:r>
            <a:r>
              <a:rPr lang="en-GB" noProof="0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B059F-6772-06D9-6E0F-35E4E841E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Feedback Dialogue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7AEDA9-F3BF-EFB9-EB2C-F248B77E0332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159456F-EA29-E557-3619-F88A29BED0F5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0ED42307-73AD-46EF-4492-0DB2536445B9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How can the learner get there?</a:t>
              </a:r>
            </a:p>
          </p:txBody>
        </p:sp>
      </p:grpSp>
      <p:pic>
        <p:nvPicPr>
          <p:cNvPr id="10" name="Graphic 9" descr="Chat outline">
            <a:extLst>
              <a:ext uri="{FF2B5EF4-FFF2-40B4-BE49-F238E27FC236}">
                <a16:creationId xmlns:a16="http://schemas.microsoft.com/office/drawing/2014/main" id="{73B4988D-B78A-5782-831C-4366D21968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8531" y="1911933"/>
            <a:ext cx="2165203" cy="216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2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049FD-054E-E105-0CEC-37F5FD65E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77731"/>
            <a:ext cx="11270784" cy="1676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Encourage students to take </a:t>
            </a:r>
            <a:r>
              <a:rPr lang="en-GB" b="1" dirty="0"/>
              <a:t>ownership</a:t>
            </a:r>
            <a:r>
              <a:rPr lang="en-GB" dirty="0"/>
              <a:t> of their </a:t>
            </a:r>
            <a:r>
              <a:rPr lang="en-GB" b="1" dirty="0"/>
              <a:t>learning</a:t>
            </a:r>
            <a:r>
              <a:rPr lang="en-GB" dirty="0"/>
              <a:t> and </a:t>
            </a:r>
            <a:r>
              <a:rPr lang="en-GB" b="1" dirty="0"/>
              <a:t>engage</a:t>
            </a:r>
            <a:r>
              <a:rPr lang="en-GB" dirty="0"/>
              <a:t> in </a:t>
            </a:r>
            <a:r>
              <a:rPr lang="en-GB" b="1" dirty="0"/>
              <a:t>reflective practices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2800" b="1" dirty="0"/>
              <a:t>How?</a:t>
            </a:r>
            <a:endParaRPr lang="en-GB" dirty="0"/>
          </a:p>
          <a:p>
            <a:pPr marL="461963" indent="-461963">
              <a:buBlip>
                <a:blip r:embed="rId3"/>
              </a:buBlip>
            </a:pPr>
            <a:r>
              <a:rPr lang="en-GB" dirty="0"/>
              <a:t>Teach students how to use </a:t>
            </a:r>
            <a:r>
              <a:rPr lang="en-GB" b="1" dirty="0"/>
              <a:t>rubrics</a:t>
            </a:r>
            <a:r>
              <a:rPr lang="en-GB" dirty="0"/>
              <a:t> or </a:t>
            </a:r>
            <a:r>
              <a:rPr lang="en-GB" b="1" dirty="0"/>
              <a:t>success criteria </a:t>
            </a:r>
            <a:r>
              <a:rPr lang="en-GB" dirty="0"/>
              <a:t>for </a:t>
            </a:r>
            <a:r>
              <a:rPr lang="en-GB" b="1" dirty="0"/>
              <a:t>self-assessment</a:t>
            </a:r>
            <a:r>
              <a:rPr lang="en-GB" dirty="0"/>
              <a:t> to help them understand what </a:t>
            </a:r>
            <a:r>
              <a:rPr lang="en-GB" b="1" dirty="0"/>
              <a:t>constitutes high-quality work</a:t>
            </a:r>
          </a:p>
          <a:p>
            <a:pPr marL="461963" indent="-461963">
              <a:buBlip>
                <a:blip r:embed="rId3"/>
              </a:buBlip>
            </a:pPr>
            <a:r>
              <a:rPr lang="en-GB" b="1" dirty="0"/>
              <a:t>Peer assessment</a:t>
            </a:r>
            <a:r>
              <a:rPr lang="en-GB" dirty="0"/>
              <a:t>: peer feedback only works when students have been trained to apply success criteria. 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b="1" dirty="0"/>
              <a:t>Why? </a:t>
            </a:r>
            <a:r>
              <a:rPr lang="en-GB" dirty="0"/>
              <a:t>Develops </a:t>
            </a:r>
            <a:r>
              <a:rPr lang="en-GB" b="1" dirty="0"/>
              <a:t>metacognitive skills</a:t>
            </a:r>
            <a:r>
              <a:rPr lang="en-GB" dirty="0"/>
              <a:t>, encourages </a:t>
            </a:r>
            <a:r>
              <a:rPr lang="en-GB" b="1" dirty="0"/>
              <a:t>accountability</a:t>
            </a:r>
            <a:r>
              <a:rPr lang="en-GB" dirty="0"/>
              <a:t>, and fosters a growth mindset.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ADD42-89D4-21F0-F3E9-9440B4723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Student Involvement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EE2BD-A17D-491D-3F06-CE8D2E345BE3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B3FD71D-F392-E4C4-DAB0-1639D995DD09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543B8C-09A1-D65E-D8E5-7BAE33B088D8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How can the learner get there?</a:t>
              </a:r>
            </a:p>
          </p:txBody>
        </p:sp>
      </p:grpSp>
      <p:pic>
        <p:nvPicPr>
          <p:cNvPr id="11" name="Graphic 10" descr="Reflection outline">
            <a:extLst>
              <a:ext uri="{FF2B5EF4-FFF2-40B4-BE49-F238E27FC236}">
                <a16:creationId xmlns:a16="http://schemas.microsoft.com/office/drawing/2014/main" id="{46B5BC65-886C-366A-BFF8-7E020C82EE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2063" y="1725710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6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D692-74BE-83FF-52BF-9F829C43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C1B4D5-42A3-5EDF-B150-BCD837A65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1B61-60EA-59CA-121C-22AFC46CC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1" y="1599790"/>
            <a:ext cx="10644378" cy="463328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b="1" noProof="1"/>
              <a:t>AfL</a:t>
            </a:r>
            <a:r>
              <a:rPr lang="en-GB" sz="3200" noProof="1"/>
              <a:t> is an </a:t>
            </a:r>
            <a:r>
              <a:rPr lang="en-GB" sz="3200" b="1" noProof="1"/>
              <a:t>ongoing and embedded practice </a:t>
            </a:r>
            <a:r>
              <a:rPr lang="en-GB" sz="3200" noProof="1"/>
              <a:t>designed to identify </a:t>
            </a:r>
            <a:r>
              <a:rPr lang="en-GB" sz="3200" b="1" noProof="1"/>
              <a:t>strengths</a:t>
            </a:r>
            <a:r>
              <a:rPr lang="en-GB" sz="3200" noProof="1"/>
              <a:t> and areas for </a:t>
            </a:r>
            <a:r>
              <a:rPr lang="en-GB" sz="3200" b="1" noProof="1"/>
              <a:t>improvement</a:t>
            </a:r>
            <a:r>
              <a:rPr lang="en-GB" sz="3200" noProof="1"/>
              <a:t>, providing </a:t>
            </a:r>
            <a:r>
              <a:rPr lang="en-GB" sz="3200" b="1" noProof="1"/>
              <a:t>feedback</a:t>
            </a:r>
            <a:r>
              <a:rPr lang="en-GB" sz="3200" noProof="1"/>
              <a:t> that helps </a:t>
            </a:r>
            <a:r>
              <a:rPr lang="en-GB" sz="3200" b="1" noProof="1"/>
              <a:t>students progress </a:t>
            </a:r>
            <a:r>
              <a:rPr lang="en-GB" sz="3200" noProof="1"/>
              <a:t>and </a:t>
            </a:r>
            <a:r>
              <a:rPr lang="en-GB" sz="3200" b="1" noProof="1"/>
              <a:t>achieve their learning goals</a:t>
            </a:r>
            <a:r>
              <a:rPr lang="en-GB" sz="3200" noProof="1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noProof="1"/>
              <a:t>Evidence gathered through </a:t>
            </a:r>
            <a:r>
              <a:rPr lang="en-GB" sz="3200" b="1" noProof="1"/>
              <a:t>AfL</a:t>
            </a:r>
            <a:r>
              <a:rPr lang="en-GB" sz="3200" noProof="1"/>
              <a:t> only </a:t>
            </a:r>
            <a:r>
              <a:rPr lang="en-GB" sz="3200" b="1" noProof="1"/>
              <a:t>becomes</a:t>
            </a:r>
            <a:r>
              <a:rPr lang="en-GB" sz="3200" noProof="1"/>
              <a:t> </a:t>
            </a:r>
            <a:r>
              <a:rPr lang="en-GB" sz="3200" b="1" noProof="1"/>
              <a:t>formative</a:t>
            </a:r>
            <a:r>
              <a:rPr lang="en-GB" sz="3200" noProof="1"/>
              <a:t> when it </a:t>
            </a:r>
            <a:r>
              <a:rPr lang="en-GB" sz="3200" b="1" noProof="1"/>
              <a:t>changes</a:t>
            </a:r>
            <a:r>
              <a:rPr lang="en-GB" sz="3200" noProof="1"/>
              <a:t> what the </a:t>
            </a:r>
            <a:r>
              <a:rPr lang="en-GB" sz="3200" b="1" noProof="1"/>
              <a:t>teacher</a:t>
            </a:r>
            <a:r>
              <a:rPr lang="en-GB" sz="3200" noProof="1"/>
              <a:t> does </a:t>
            </a:r>
            <a:r>
              <a:rPr lang="en-GB" sz="3200" b="1" noProof="1"/>
              <a:t>next</a:t>
            </a:r>
            <a:r>
              <a:rPr lang="en-GB" sz="3200" noProof="1"/>
              <a:t>;  in the lesson or in planning the one that follows.</a:t>
            </a:r>
          </a:p>
        </p:txBody>
      </p:sp>
      <p:pic>
        <p:nvPicPr>
          <p:cNvPr id="4" name="Graphic 3" descr="Business Growth outline">
            <a:extLst>
              <a:ext uri="{FF2B5EF4-FFF2-40B4-BE49-F238E27FC236}">
                <a16:creationId xmlns:a16="http://schemas.microsoft.com/office/drawing/2014/main" id="{B899B395-EE3E-9329-F228-84E2C7CBA8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721" y="-104466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0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08AE8-0900-15DE-BA65-9E661712D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D87BC-BFEA-2181-EDA5-D1EF05D42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308" y="1409502"/>
            <a:ext cx="11174068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Students </a:t>
            </a:r>
            <a:r>
              <a:rPr lang="en-GB" b="1" noProof="0" dirty="0"/>
              <a:t>reflect</a:t>
            </a:r>
            <a:r>
              <a:rPr lang="en-GB" noProof="0" dirty="0"/>
              <a:t> on their work </a:t>
            </a:r>
            <a:r>
              <a:rPr lang="en-GB" b="1" noProof="0" dirty="0"/>
              <a:t>against set criteria </a:t>
            </a:r>
            <a:r>
              <a:rPr lang="en-GB" noProof="0" dirty="0"/>
              <a:t>to </a:t>
            </a:r>
            <a:r>
              <a:rPr lang="en-GB" b="1" noProof="0" dirty="0"/>
              <a:t>identify strengths </a:t>
            </a:r>
            <a:r>
              <a:rPr lang="en-GB" noProof="0" dirty="0"/>
              <a:t>and areas for </a:t>
            </a:r>
            <a:r>
              <a:rPr lang="en-GB" b="1" noProof="0" dirty="0"/>
              <a:t>improvement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0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0" dirty="0"/>
              <a:t>How?</a:t>
            </a:r>
            <a:endParaRPr lang="en-GB" noProof="0" dirty="0"/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Use a </a:t>
            </a:r>
            <a:r>
              <a:rPr lang="en-GB" b="1" noProof="0" dirty="0"/>
              <a:t>rubric</a:t>
            </a:r>
            <a:r>
              <a:rPr lang="en-GB" noProof="0" dirty="0"/>
              <a:t> or </a:t>
            </a:r>
            <a:r>
              <a:rPr lang="en-GB" b="1" noProof="0" dirty="0"/>
              <a:t>checklist</a:t>
            </a:r>
            <a:r>
              <a:rPr lang="en-GB" noProof="0" dirty="0"/>
              <a:t> for evaluation. Self-assessment only works when success criteria are concrete and have been modelled 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Guide </a:t>
            </a:r>
            <a:r>
              <a:rPr lang="en-GB" b="1" noProof="0" dirty="0"/>
              <a:t>reflection</a:t>
            </a:r>
            <a:r>
              <a:rPr lang="en-GB" noProof="0" dirty="0"/>
              <a:t> with questions like:</a:t>
            </a:r>
          </a:p>
          <a:p>
            <a:pPr marL="806450" lvl="1" indent="-344488">
              <a:lnSpc>
                <a:spcPct val="100000"/>
              </a:lnSpc>
              <a:buBlip>
                <a:blip r:embed="rId3"/>
              </a:buBlip>
            </a:pPr>
            <a:r>
              <a:rPr lang="en-GB" sz="2800" noProof="0" dirty="0"/>
              <a:t>What did I do well?</a:t>
            </a:r>
          </a:p>
          <a:p>
            <a:pPr marL="806450" lvl="1" indent="-344488">
              <a:lnSpc>
                <a:spcPct val="100000"/>
              </a:lnSpc>
              <a:buBlip>
                <a:blip r:embed="rId3"/>
              </a:buBlip>
            </a:pPr>
            <a:r>
              <a:rPr lang="en-GB" sz="2800" noProof="0" dirty="0"/>
              <a:t>What could I improve?</a:t>
            </a:r>
          </a:p>
          <a:p>
            <a:pPr marL="806450" lvl="1" indent="-344488">
              <a:lnSpc>
                <a:spcPct val="100000"/>
              </a:lnSpc>
              <a:buBlip>
                <a:blip r:embed="rId3"/>
              </a:buBlip>
            </a:pPr>
            <a:r>
              <a:rPr lang="en-GB" sz="2800" noProof="0" dirty="0"/>
              <a:t>What steps will I take to improve?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19D67-BB51-FAEF-85A0-DD4DFCFA0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Self Assessment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8DF63C-7DDC-E09F-E20C-715E8DEEBF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433608">
            <a:off x="8653581" y="4259856"/>
            <a:ext cx="2453564" cy="24535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2E3646F-EC28-7F5A-E929-DF4C95A5AF2C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485F7AA-E2AE-73FC-B035-E541FD986D1B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2D1D6DC0-3B65-2A88-55E0-38E2B4FCA3FB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How can the learner get there?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331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6ACB-FA11-9490-466C-43E977F80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1222426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Students </a:t>
            </a:r>
            <a:r>
              <a:rPr lang="en-GB" b="1" dirty="0"/>
              <a:t>evaluate peers’ work </a:t>
            </a:r>
            <a:r>
              <a:rPr lang="en-GB" dirty="0"/>
              <a:t>based on success </a:t>
            </a:r>
            <a:r>
              <a:rPr lang="en-GB" b="1" dirty="0"/>
              <a:t>criteria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dirty="0"/>
              <a:t>How?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Pair students for feedback with prompts like "I liked how you…" or "You could improve by…".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Use </a:t>
            </a:r>
            <a:r>
              <a:rPr lang="en-GB" b="1" dirty="0"/>
              <a:t>Colour-Coding Systems:</a:t>
            </a:r>
            <a:endParaRPr lang="en-GB" dirty="0"/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Use coloured highlighters or symbols. Rotate work in groups, with each adding feedback.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dirty="0"/>
              <a:t>Facilitate </a:t>
            </a:r>
            <a:r>
              <a:rPr lang="en-GB" b="1" dirty="0"/>
              <a:t>Gallery Walks.</a:t>
            </a:r>
            <a:r>
              <a:rPr lang="en-GB" dirty="0"/>
              <a:t> Display work, and peers provide feedback.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F440B6-6ABF-AD28-6374-D4052B9F2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Peer Assessment</a:t>
            </a:r>
          </a:p>
        </p:txBody>
      </p:sp>
      <p:pic>
        <p:nvPicPr>
          <p:cNvPr id="8" name="Graphic 7" descr="Question Mark outline">
            <a:extLst>
              <a:ext uri="{FF2B5EF4-FFF2-40B4-BE49-F238E27FC236}">
                <a16:creationId xmlns:a16="http://schemas.microsoft.com/office/drawing/2014/main" id="{FAA3F11A-8A1E-6876-E20A-D732982DE3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3281" y="4279785"/>
            <a:ext cx="786060" cy="656728"/>
          </a:xfrm>
          <a:prstGeom prst="rect">
            <a:avLst/>
          </a:prstGeom>
        </p:spPr>
      </p:pic>
      <p:pic>
        <p:nvPicPr>
          <p:cNvPr id="10" name="Graphic 9" descr="Star outline">
            <a:extLst>
              <a:ext uri="{FF2B5EF4-FFF2-40B4-BE49-F238E27FC236}">
                <a16:creationId xmlns:a16="http://schemas.microsoft.com/office/drawing/2014/main" id="{365E4333-A6DA-FBAA-6B1C-986D98513E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9687" y="4279785"/>
            <a:ext cx="786060" cy="656728"/>
          </a:xfrm>
          <a:prstGeom prst="rect">
            <a:avLst/>
          </a:prstGeom>
        </p:spPr>
      </p:pic>
      <p:pic>
        <p:nvPicPr>
          <p:cNvPr id="11" name="Graphic 10" descr="Customer review outline">
            <a:extLst>
              <a:ext uri="{FF2B5EF4-FFF2-40B4-BE49-F238E27FC236}">
                <a16:creationId xmlns:a16="http://schemas.microsoft.com/office/drawing/2014/main" id="{6D80F6F2-781D-2DF2-9988-E4C422B1E7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6311" y="185545"/>
            <a:ext cx="1665436" cy="1665436"/>
          </a:xfrm>
          <a:prstGeom prst="rect">
            <a:avLst/>
          </a:prstGeom>
        </p:spPr>
      </p:pic>
      <p:pic>
        <p:nvPicPr>
          <p:cNvPr id="12" name="Graphic 11" descr="Group brainstorm outline">
            <a:extLst>
              <a:ext uri="{FF2B5EF4-FFF2-40B4-BE49-F238E27FC236}">
                <a16:creationId xmlns:a16="http://schemas.microsoft.com/office/drawing/2014/main" id="{66283B07-16FF-9F88-C63B-695199C750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0471" y="3444796"/>
            <a:ext cx="1738279" cy="173827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0AAE19-1D85-2A48-ECD7-E3DA1001E9BB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9EFBA67-57A2-6DD7-5C81-8C59D1DAF91A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CAA16505-F578-6C7D-9C4F-DD72DFDCFCC8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How can the learner get there?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440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B04A9-AFFB-3092-5F24-1C9311DB67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77730"/>
            <a:ext cx="10644378" cy="477130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Gathering evidence is only the first step.</a:t>
            </a:r>
            <a:r>
              <a:rPr lang="en-GB" noProof="1"/>
              <a:t> The teacher must interpret the pattern of responses (not individual answers) and make an instructional decision in the moment.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Most students answered correctly:</a:t>
            </a:r>
            <a:r>
              <a:rPr lang="en-GB" noProof="1"/>
              <a:t> Move on,but probe one or two students to check for depth of understanding, not just correct recall.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Responses are split:</a:t>
            </a:r>
            <a:r>
              <a:rPr lang="en-GB" noProof="1"/>
              <a:t> A misconception is active. Do not proceed. Reteach the idea from a different angle, then check again.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05D19-7B55-AD6D-C427-AE9C287B7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Evidence-Based Adjustments</a:t>
            </a:r>
          </a:p>
        </p:txBody>
      </p:sp>
      <p:pic>
        <p:nvPicPr>
          <p:cNvPr id="7" name="Graphic 6" descr="Chess pieces outline">
            <a:extLst>
              <a:ext uri="{FF2B5EF4-FFF2-40B4-BE49-F238E27FC236}">
                <a16:creationId xmlns:a16="http://schemas.microsoft.com/office/drawing/2014/main" id="{2084E482-E004-85FF-6A15-D61E762D4C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79910" y="2225105"/>
            <a:ext cx="1738279" cy="17382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D4C025-92A3-00B5-0744-66F165711A12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63DDBB9-4419-CA38-68A6-DBF02E4987CC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73F7E8D4-98B2-1BD2-2CB2-1BC514E3BE21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How can the learner get there?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195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679EC-36DA-5A96-09FE-F02E93F7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8158A-F90D-2E93-2473-D496C498E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77730"/>
            <a:ext cx="10198853" cy="477130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Most students are wrong:</a:t>
            </a:r>
            <a:r>
              <a:rPr lang="en-GB" noProof="1"/>
              <a:t> Stop entirely. Remodel from the beginning before any student attempts the next task independently.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1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A small group is confused:</a:t>
            </a:r>
            <a:r>
              <a:rPr lang="en-GB" noProof="1"/>
              <a:t> Continue with the majority. Provide the struggling group a scaffold, a prompt, or a paired task. Return to them within minutes.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b="1" i="1" noProof="1"/>
              <a:t>AfL is not a separate activity. It is the moment teaching becomes responsive.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603330-976A-8256-C250-B01445978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Evidence-Based Adjustments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CC217-D668-E3D4-4191-7A85468F7307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B266D62-4AE6-A0B6-8D5C-1CBFCF63BF8B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0F93358B-6630-F40F-7156-81F17D42DA1B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How can the learner get there?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8C39FA-BF3B-7223-C4D6-2014E5CAD788}"/>
              </a:ext>
            </a:extLst>
          </p:cNvPr>
          <p:cNvGrpSpPr/>
          <p:nvPr/>
        </p:nvGrpSpPr>
        <p:grpSpPr>
          <a:xfrm>
            <a:off x="10160575" y="1781082"/>
            <a:ext cx="2182302" cy="2182302"/>
            <a:chOff x="9949627" y="2046800"/>
            <a:chExt cx="2182302" cy="2182302"/>
          </a:xfrm>
        </p:grpSpPr>
        <p:pic>
          <p:nvPicPr>
            <p:cNvPr id="5" name="Graphic 4" descr="Traffic light outline">
              <a:extLst>
                <a:ext uri="{FF2B5EF4-FFF2-40B4-BE49-F238E27FC236}">
                  <a16:creationId xmlns:a16="http://schemas.microsoft.com/office/drawing/2014/main" id="{2C2897C6-0F79-61FA-EC0C-0CAF462A885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949627" y="2046800"/>
              <a:ext cx="2182302" cy="218230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38EF4A-DEFE-96BA-7604-16E62A667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7898" y="2457626"/>
              <a:ext cx="365760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828D46-55CC-79AC-8C5D-A2DCCE8531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7898" y="2954299"/>
              <a:ext cx="365760" cy="36576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A6834A-10E0-CBDB-BF5B-01F338167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1069" y="3460632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85699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617D0-CFB7-E187-78AB-67AA2FECC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Common Misconceptions About </a:t>
            </a:r>
            <a:r>
              <a:rPr lang="en-GB" b="1" dirty="0" err="1"/>
              <a:t>AfL</a:t>
            </a:r>
            <a:endParaRPr lang="en-GB" b="1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E79EB-57D7-6AB1-3BF6-2C680C64F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230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800" b="1" noProof="1"/>
              <a:t>“AfL means using lots of different activities.”</a:t>
            </a:r>
            <a:r>
              <a:rPr lang="en-GB" sz="2800" noProof="1"/>
              <a:t> AfL is a responsive teaching process, not a menu of techniques. The activity is worthless if the teacher does not interpret the evidence and change what they do next.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1"/>
              <a:t>“Confidence checks tell me what students know.”</a:t>
            </a:r>
            <a:r>
              <a:rPr lang="en-GB" sz="2800" noProof="1"/>
              <a:t> Traffic lights and thumbs up/down measure self-reported confidence, not comprehension. Novice learners especially cannot accurately assess their own understanding. Always follow a confidence check with actual evidence.</a:t>
            </a:r>
          </a:p>
        </p:txBody>
      </p:sp>
      <p:pic>
        <p:nvPicPr>
          <p:cNvPr id="5" name="Graphic 4" descr="Cycle with people outline">
            <a:extLst>
              <a:ext uri="{FF2B5EF4-FFF2-40B4-BE49-F238E27FC236}">
                <a16:creationId xmlns:a16="http://schemas.microsoft.com/office/drawing/2014/main" id="{D401D50B-986B-61C7-4CA4-1EFA4B3AEE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46979" y="2388651"/>
            <a:ext cx="2080698" cy="20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4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601EC-8FDA-4C2A-62E3-5E40D11B4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5E2EE-A511-E64B-066F-54C56C4C3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Common Misconceptions About </a:t>
            </a:r>
            <a:r>
              <a:rPr lang="en-GB" b="1" dirty="0" err="1"/>
              <a:t>AfL</a:t>
            </a:r>
            <a:endParaRPr lang="en-GB" b="1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BA8760-F6E2-EB18-E04D-DA51427C9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230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“AfL is only for students who are struggling.”</a:t>
            </a:r>
            <a:r>
              <a:rPr lang="en-GB" noProof="1"/>
              <a:t> AfL is for every student in every lesson. Evidence-gathering helps teachers support those who are behind and extend those who are ready to go further.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“AfL adds extra work to the teacher’s day.”</a:t>
            </a:r>
            <a:r>
              <a:rPr lang="en-GB" noProof="1"/>
              <a:t> Done well, AfL replaces ineffective practices; reteaching content that was already secure, marking work students never read. It makes teaching more efficient, not more burdensome.</a:t>
            </a:r>
          </a:p>
        </p:txBody>
      </p:sp>
      <p:pic>
        <p:nvPicPr>
          <p:cNvPr id="5" name="Graphic 4" descr="Cycle with people outline">
            <a:extLst>
              <a:ext uri="{FF2B5EF4-FFF2-40B4-BE49-F238E27FC236}">
                <a16:creationId xmlns:a16="http://schemas.microsoft.com/office/drawing/2014/main" id="{C49DDF7F-1C0C-32BA-659B-D973AF582C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46979" y="2388651"/>
            <a:ext cx="2080698" cy="20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B36BD9-8C51-D3FB-2C6C-0A99664A8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494" y="1367873"/>
            <a:ext cx="10925556" cy="5107739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Time Management: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Embed </a:t>
            </a:r>
            <a:r>
              <a:rPr lang="en-GB" noProof="0" dirty="0" err="1"/>
              <a:t>AfL</a:t>
            </a:r>
            <a:r>
              <a:rPr lang="en-GB" noProof="0" dirty="0"/>
              <a:t> in lesson transitions or group activities.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Keep AfL tasks brief, focused, and directly tied to lesson objectives.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Use tools like Kahoot or Google Forms for efficiency.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Prioritise immediate verbal feedback in the lesson; save written analysis for meaningful moments.</a:t>
            </a:r>
          </a:p>
          <a:p>
            <a:pPr marL="0" indent="0">
              <a:buNone/>
            </a:pPr>
            <a:r>
              <a:rPr lang="en-GB" b="1" noProof="0" dirty="0"/>
              <a:t>Three questions to ask after every AfL moment: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b="1" noProof="0" dirty="0"/>
              <a:t>What do most students understand?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b="1" noProof="0" dirty="0"/>
              <a:t>What is the most common misconception?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b="1" noProof="0" dirty="0"/>
              <a:t>What will I do differently in the next lesson as a result?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A6FB-3ABC-EA54-396B-A50B1BC9F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Practical Guides for Teachers</a:t>
            </a:r>
            <a:endParaRPr lang="en-GB" dirty="0"/>
          </a:p>
        </p:txBody>
      </p:sp>
      <p:pic>
        <p:nvPicPr>
          <p:cNvPr id="7" name="Graphic 6" descr="Marker outline">
            <a:extLst>
              <a:ext uri="{FF2B5EF4-FFF2-40B4-BE49-F238E27FC236}">
                <a16:creationId xmlns:a16="http://schemas.microsoft.com/office/drawing/2014/main" id="{440A6305-DDBF-6FC2-D76F-CF027BD93E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3721" y="996398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6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07247-C77F-CC75-CEA5-76D0EF817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1" y="2060812"/>
            <a:ext cx="10644378" cy="16764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200" dirty="0"/>
              <a:t>Sharing Learning Objectives – Precondition for it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200" dirty="0"/>
              <a:t>Eliciting Evidence of Learning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200" dirty="0"/>
              <a:t>Formative Feedback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200" dirty="0"/>
              <a:t>Student Involvement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3200" dirty="0"/>
              <a:t>Evidence-Based Adjustments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BB10B-6AE8-BD9E-4F64-CFDF9A502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556990" cy="742950"/>
          </a:xfrm>
        </p:spPr>
        <p:txBody>
          <a:bodyPr/>
          <a:lstStyle/>
          <a:p>
            <a:r>
              <a:rPr lang="en-GB" dirty="0"/>
              <a:t>What Are The Core Principles in </a:t>
            </a:r>
            <a:r>
              <a:rPr lang="en-GB" dirty="0" err="1"/>
              <a:t>AfL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6963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93330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Assessment for Learning</a:t>
            </a:r>
            <a:endParaRPr lang="en-GB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Inside The Black Box</a:t>
            </a:r>
            <a:endParaRPr lang="en-GB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Cambridge: Assessment for Learning</a:t>
            </a:r>
            <a:endParaRPr lang="en-GB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English Classroom</a:t>
            </a:r>
            <a:endParaRPr lang="en-GB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Dylan Wiliam’s Website</a:t>
            </a:r>
            <a:endParaRPr lang="en-GB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ounded Rectangle 3">
            <a:hlinkClick r:id="rId10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121889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BF382-2FEC-02F6-5323-F0408FF95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81363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Raises</a:t>
            </a:r>
            <a:r>
              <a:rPr lang="en-GB" sz="3200" noProof="0" dirty="0"/>
              <a:t> student </a:t>
            </a:r>
            <a:r>
              <a:rPr lang="en-GB" sz="3200" b="1" noProof="0" dirty="0"/>
              <a:t>attainment</a:t>
            </a:r>
            <a:r>
              <a:rPr lang="en-GB" sz="3200" b="1" dirty="0"/>
              <a:t>;</a:t>
            </a:r>
            <a:r>
              <a:rPr lang="en-GB" sz="3200" noProof="0" dirty="0"/>
              <a:t> Black and Wiliam (1998) found effect sizes of 0.4–0.7, among the highest for any classroom intervention.</a:t>
            </a:r>
          </a:p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noProof="0" dirty="0"/>
              <a:t>Enables teachers to make better </a:t>
            </a:r>
            <a:r>
              <a:rPr lang="en-GB" sz="3200" b="1" noProof="0" dirty="0"/>
              <a:t>instructional decisions </a:t>
            </a:r>
            <a:r>
              <a:rPr lang="en-GB" sz="3200" noProof="0" dirty="0"/>
              <a:t>in real time, before gaps become </a:t>
            </a:r>
            <a:r>
              <a:rPr lang="en-GB" sz="3200" b="1" noProof="0" dirty="0"/>
              <a:t>entrenched</a:t>
            </a:r>
            <a:r>
              <a:rPr lang="en-GB" sz="3200" noProof="0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9D1B9-05AB-646D-D7E5-0D99C6B89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pic>
        <p:nvPicPr>
          <p:cNvPr id="4" name="Graphic 3" descr="Escalator Up outline">
            <a:extLst>
              <a:ext uri="{FF2B5EF4-FFF2-40B4-BE49-F238E27FC236}">
                <a16:creationId xmlns:a16="http://schemas.microsoft.com/office/drawing/2014/main" id="{3E6393FA-FD95-1B60-6C6C-C3EF98697B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8015" y="-100595"/>
            <a:ext cx="2193985" cy="21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EF5D-2216-8996-1766-8799BF4FC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28BFA-B861-93DB-BACF-77E66B9632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000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noProof="0" dirty="0"/>
              <a:t>Develops students’ ability to </a:t>
            </a:r>
            <a:r>
              <a:rPr lang="en-GB" sz="3200" b="1" noProof="0" dirty="0"/>
              <a:t>monitor </a:t>
            </a:r>
            <a:r>
              <a:rPr lang="en-GB" sz="3200" noProof="0" dirty="0"/>
              <a:t>and improve their own learning, building metacognitive skills over time.</a:t>
            </a:r>
          </a:p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noProof="0" dirty="0"/>
              <a:t>Ensures teaching is </a:t>
            </a:r>
            <a:r>
              <a:rPr lang="en-GB" sz="3200" b="1" noProof="0" dirty="0"/>
              <a:t>responsive</a:t>
            </a:r>
            <a:r>
              <a:rPr lang="en-GB" sz="3200" b="1" dirty="0"/>
              <a:t>;</a:t>
            </a:r>
            <a:r>
              <a:rPr lang="en-GB" sz="3200" noProof="0" dirty="0"/>
              <a:t> adapted to what students actually understand, not what the teacher assumes they understand.</a:t>
            </a:r>
          </a:p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Informs</a:t>
            </a:r>
            <a:r>
              <a:rPr lang="en-GB" sz="3200" noProof="0" dirty="0"/>
              <a:t> future planning and closes the </a:t>
            </a:r>
            <a:r>
              <a:rPr lang="en-GB" sz="3200" b="1" noProof="0" dirty="0"/>
              <a:t>feedback loop</a:t>
            </a:r>
            <a:r>
              <a:rPr lang="en-GB" sz="3200" noProof="0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EDDA0-E85A-C802-DC73-FAC8FBC37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pic>
        <p:nvPicPr>
          <p:cNvPr id="5" name="Graphic 4" descr="Escalator Up outline">
            <a:extLst>
              <a:ext uri="{FF2B5EF4-FFF2-40B4-BE49-F238E27FC236}">
                <a16:creationId xmlns:a16="http://schemas.microsoft.com/office/drawing/2014/main" id="{71673954-D3D2-EEA9-11E8-A44EEA8461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8015" y="-100595"/>
            <a:ext cx="2193985" cy="21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AD79D6-0264-E943-E58A-13FF39000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241985"/>
              </p:ext>
            </p:extLst>
          </p:nvPr>
        </p:nvGraphicFramePr>
        <p:xfrm>
          <a:off x="1550838" y="1358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7CFB498-B6F5-D78E-E91F-13B327770025}"/>
              </a:ext>
            </a:extLst>
          </p:cNvPr>
          <p:cNvSpPr/>
          <p:nvPr/>
        </p:nvSpPr>
        <p:spPr>
          <a:xfrm>
            <a:off x="7263442" y="724619"/>
            <a:ext cx="4589251" cy="1733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Share learning goals and success criteria clearly. Students need to understand what they are learning and what quality looks like, not just what to do.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74C14-5CEB-DE43-1E7D-DD343223C091}"/>
              </a:ext>
            </a:extLst>
          </p:cNvPr>
          <p:cNvSpPr/>
          <p:nvPr/>
        </p:nvSpPr>
        <p:spPr>
          <a:xfrm>
            <a:off x="8965723" y="3092569"/>
            <a:ext cx="3002670" cy="2596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Gather evidence of what students understand right now, then interpret it. What does this pattern of responses tell me about their thinking?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7788D-BD4D-DB67-3F66-7BC160DAA586}"/>
              </a:ext>
            </a:extLst>
          </p:cNvPr>
          <p:cNvSpPr/>
          <p:nvPr/>
        </p:nvSpPr>
        <p:spPr>
          <a:xfrm>
            <a:off x="686278" y="914400"/>
            <a:ext cx="2540001" cy="3502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Act on the evidence. Make an instructional decision: reteach, remodel, extend, adjust the task, or move on. Collecting evidence without responding to it is not AfL.</a:t>
            </a:r>
          </a:p>
        </p:txBody>
      </p:sp>
    </p:spTree>
    <p:extLst>
      <p:ext uri="{BB962C8B-B14F-4D97-AF65-F5344CB8AC3E}">
        <p14:creationId xmlns:p14="http://schemas.microsoft.com/office/powerpoint/2010/main" val="243274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6FD3A-143A-4020-1FF3-86D2EE802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Ensure students know </a:t>
            </a:r>
            <a:r>
              <a:rPr lang="en-GB" b="1" i="1" noProof="0" dirty="0"/>
              <a:t>what</a:t>
            </a:r>
            <a:r>
              <a:rPr lang="en-GB" noProof="0" dirty="0"/>
              <a:t> they are learning, </a:t>
            </a:r>
            <a:r>
              <a:rPr lang="en-GB" b="1" i="1" noProof="0" dirty="0"/>
              <a:t>why</a:t>
            </a:r>
            <a:r>
              <a:rPr lang="en-GB" noProof="0" dirty="0"/>
              <a:t> it matters, and </a:t>
            </a:r>
            <a:r>
              <a:rPr lang="en-GB" b="1" i="1" noProof="0" dirty="0"/>
              <a:t>how</a:t>
            </a:r>
            <a:r>
              <a:rPr lang="en-GB" noProof="0" dirty="0"/>
              <a:t> success is measured.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0" dirty="0"/>
              <a:t>How?</a:t>
            </a: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Display</a:t>
            </a:r>
            <a:r>
              <a:rPr lang="en-GB" noProof="0" dirty="0"/>
              <a:t> </a:t>
            </a:r>
            <a:r>
              <a:rPr lang="en-GB" b="1" noProof="0" dirty="0"/>
              <a:t>objectives</a:t>
            </a:r>
            <a:r>
              <a:rPr lang="en-GB" noProof="0" dirty="0"/>
              <a:t> clearly at the start of the lesson and </a:t>
            </a:r>
            <a:r>
              <a:rPr lang="en-GB" b="1" noProof="0" dirty="0"/>
              <a:t>revisit them</a:t>
            </a:r>
            <a:r>
              <a:rPr lang="en-GB" noProof="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Ensure students know </a:t>
            </a:r>
            <a:r>
              <a:rPr lang="en-GB" b="1" noProof="0" dirty="0"/>
              <a:t>how</a:t>
            </a:r>
            <a:r>
              <a:rPr lang="en-GB" noProof="0" dirty="0"/>
              <a:t> to </a:t>
            </a:r>
            <a:r>
              <a:rPr lang="en-GB" b="1" noProof="0" dirty="0"/>
              <a:t>achieve</a:t>
            </a:r>
            <a:r>
              <a:rPr lang="en-GB" noProof="0" dirty="0"/>
              <a:t> these </a:t>
            </a:r>
            <a:r>
              <a:rPr lang="en-GB" b="1" noProof="0" dirty="0"/>
              <a:t>goals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Why?</a:t>
            </a:r>
            <a:r>
              <a:rPr lang="en-GB" noProof="0" dirty="0"/>
              <a:t> Helps students </a:t>
            </a:r>
            <a:r>
              <a:rPr lang="en-GB" b="1" noProof="0" dirty="0"/>
              <a:t>focus</a:t>
            </a:r>
            <a:r>
              <a:rPr lang="en-GB" noProof="0" dirty="0"/>
              <a:t> their efforts and </a:t>
            </a:r>
            <a:r>
              <a:rPr lang="en-GB" b="1" noProof="0" dirty="0"/>
              <a:t>self-monitor</a:t>
            </a:r>
            <a:r>
              <a:rPr lang="en-GB" noProof="0" dirty="0"/>
              <a:t> their learning.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DA8A0-5AAD-41D9-3EB0-8DF690D36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8850501" cy="742950"/>
          </a:xfrm>
        </p:spPr>
        <p:txBody>
          <a:bodyPr/>
          <a:lstStyle/>
          <a:p>
            <a:r>
              <a:rPr lang="en-GB" sz="3600" b="0" dirty="0"/>
              <a:t>Preconditions:</a:t>
            </a:r>
            <a:r>
              <a:rPr lang="en-GB" sz="3600" dirty="0"/>
              <a:t> Sharing Learning Objectives</a:t>
            </a:r>
            <a:endParaRPr lang="en-GB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53311D-F510-C348-7335-B5DE4339044C}"/>
              </a:ext>
            </a:extLst>
          </p:cNvPr>
          <p:cNvGrpSpPr/>
          <p:nvPr/>
        </p:nvGrpSpPr>
        <p:grpSpPr>
          <a:xfrm>
            <a:off x="10489721" y="150057"/>
            <a:ext cx="1524014" cy="949731"/>
            <a:chOff x="2821781" y="1830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D49791E-CF31-7536-DAEF-84FDE28E233A}"/>
                </a:ext>
              </a:extLst>
            </p:cNvPr>
            <p:cNvSpPr/>
            <p:nvPr/>
          </p:nvSpPr>
          <p:spPr>
            <a:xfrm>
              <a:off x="2821781" y="1830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FFC51DF1-69AD-E680-33B3-8911B00AE9E4}"/>
                </a:ext>
              </a:extLst>
            </p:cNvPr>
            <p:cNvSpPr txBox="1"/>
            <p:nvPr/>
          </p:nvSpPr>
          <p:spPr>
            <a:xfrm>
              <a:off x="2900613" y="80662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Where is the learner going?</a:t>
              </a:r>
            </a:p>
          </p:txBody>
        </p:sp>
      </p:grpSp>
      <p:pic>
        <p:nvPicPr>
          <p:cNvPr id="10" name="Graphic 9" descr="Target outline">
            <a:extLst>
              <a:ext uri="{FF2B5EF4-FFF2-40B4-BE49-F238E27FC236}">
                <a16:creationId xmlns:a16="http://schemas.microsoft.com/office/drawing/2014/main" id="{8C5FF831-493E-AA89-301A-729B133BCB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5881" y="1750261"/>
            <a:ext cx="1867854" cy="18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0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F98DC-BE72-6FF8-0310-1547544F61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12359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/>
              <a:t>Sometimes referred to as </a:t>
            </a:r>
            <a:r>
              <a:rPr lang="en-GB" b="1" noProof="0"/>
              <a:t>'What A Good One Looks Like</a:t>
            </a:r>
            <a:r>
              <a:rPr lang="en-GB" noProof="0"/>
              <a:t>' (</a:t>
            </a:r>
            <a:r>
              <a:rPr lang="en-GB" b="1" noProof="0"/>
              <a:t>WAGOLL</a:t>
            </a:r>
            <a:r>
              <a:rPr lang="en-GB" noProof="0"/>
              <a:t>), this involves: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Modelling success</a:t>
            </a:r>
            <a:r>
              <a:rPr lang="en-GB" noProof="0" dirty="0"/>
              <a:t> by providing clear </a:t>
            </a:r>
            <a:r>
              <a:rPr lang="en-GB" b="1" noProof="0" dirty="0"/>
              <a:t>examples</a:t>
            </a:r>
            <a:r>
              <a:rPr lang="en-GB" noProof="0" dirty="0"/>
              <a:t>. 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Displaying</a:t>
            </a:r>
            <a:r>
              <a:rPr lang="en-GB" b="1" noProof="0" dirty="0"/>
              <a:t> student work</a:t>
            </a:r>
            <a:r>
              <a:rPr lang="en-GB" noProof="0" dirty="0"/>
              <a:t> that </a:t>
            </a:r>
            <a:r>
              <a:rPr lang="en-GB" b="1" noProof="0" dirty="0"/>
              <a:t>highlights</a:t>
            </a:r>
            <a:r>
              <a:rPr lang="en-GB" noProof="0" dirty="0"/>
              <a:t> both the </a:t>
            </a:r>
            <a:r>
              <a:rPr lang="en-GB" b="1" noProof="0" dirty="0"/>
              <a:t>process</a:t>
            </a:r>
            <a:r>
              <a:rPr lang="en-GB" noProof="0" dirty="0"/>
              <a:t> and the </a:t>
            </a:r>
            <a:r>
              <a:rPr lang="en-GB" b="1" noProof="0" dirty="0"/>
              <a:t>completed product</a:t>
            </a:r>
            <a:r>
              <a:rPr lang="en-GB" noProof="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It’s important to </a:t>
            </a:r>
            <a:r>
              <a:rPr lang="en-GB" b="1" noProof="0" dirty="0"/>
              <a:t>pick out </a:t>
            </a:r>
            <a:r>
              <a:rPr lang="en-GB" noProof="0" dirty="0"/>
              <a:t>and </a:t>
            </a:r>
            <a:r>
              <a:rPr lang="en-GB" b="1" noProof="0" dirty="0"/>
              <a:t>highlight</a:t>
            </a:r>
            <a:r>
              <a:rPr lang="en-GB" noProof="0" dirty="0"/>
              <a:t> the things that </a:t>
            </a:r>
            <a:r>
              <a:rPr lang="en-GB" b="1" noProof="0" dirty="0"/>
              <a:t>make a good piece</a:t>
            </a:r>
            <a:r>
              <a:rPr lang="en-GB" noProof="0" dirty="0"/>
              <a:t> of </a:t>
            </a:r>
            <a:r>
              <a:rPr lang="en-GB" b="1" noProof="0" dirty="0"/>
              <a:t>work</a:t>
            </a:r>
            <a:r>
              <a:rPr lang="en-GB" noProof="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1CB96-73DF-CBD7-387A-8CD0DD691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100847" cy="742950"/>
          </a:xfrm>
        </p:spPr>
        <p:txBody>
          <a:bodyPr/>
          <a:lstStyle/>
          <a:p>
            <a:r>
              <a:rPr lang="en-GB" b="0" dirty="0"/>
              <a:t>Preconditions:</a:t>
            </a:r>
            <a:r>
              <a:rPr lang="en-GB" dirty="0"/>
              <a:t> What Good Looks Like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9B626-7F77-1FC7-3261-2C3CBC2D49DA}"/>
              </a:ext>
            </a:extLst>
          </p:cNvPr>
          <p:cNvGrpSpPr/>
          <p:nvPr/>
        </p:nvGrpSpPr>
        <p:grpSpPr>
          <a:xfrm>
            <a:off x="10489721" y="150057"/>
            <a:ext cx="1524014" cy="949731"/>
            <a:chOff x="2821781" y="1830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6AA356C-E879-0090-51A0-DA46AB4F2F93}"/>
                </a:ext>
              </a:extLst>
            </p:cNvPr>
            <p:cNvSpPr/>
            <p:nvPr/>
          </p:nvSpPr>
          <p:spPr>
            <a:xfrm>
              <a:off x="2821781" y="1830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54A70AAC-5A66-1D3F-14A0-C0E07EE30669}"/>
                </a:ext>
              </a:extLst>
            </p:cNvPr>
            <p:cNvSpPr txBox="1"/>
            <p:nvPr/>
          </p:nvSpPr>
          <p:spPr>
            <a:xfrm>
              <a:off x="2900613" y="80662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Where is the learner going?</a:t>
              </a:r>
            </a:p>
          </p:txBody>
        </p:sp>
      </p:grpSp>
      <p:pic>
        <p:nvPicPr>
          <p:cNvPr id="7" name="Graphic 6" descr="Blog outline">
            <a:extLst>
              <a:ext uri="{FF2B5EF4-FFF2-40B4-BE49-F238E27FC236}">
                <a16:creationId xmlns:a16="http://schemas.microsoft.com/office/drawing/2014/main" id="{E538BDA7-A258-B0E1-0EB1-680287B4A2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1363" y="2433645"/>
            <a:ext cx="1524014" cy="1524014"/>
          </a:xfrm>
          <a:prstGeom prst="rect">
            <a:avLst/>
          </a:prstGeom>
        </p:spPr>
      </p:pic>
      <p:pic>
        <p:nvPicPr>
          <p:cNvPr id="9" name="Graphic 8" descr="Presentation with checklist outline">
            <a:extLst>
              <a:ext uri="{FF2B5EF4-FFF2-40B4-BE49-F238E27FC236}">
                <a16:creationId xmlns:a16="http://schemas.microsoft.com/office/drawing/2014/main" id="{DFBD3D2D-36F4-0DA8-8B8D-7983009AD2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950" y="5233359"/>
            <a:ext cx="1955847" cy="16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C3E2B-077B-7614-BB7B-786570A10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Eliciting Evidence of Learning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3740-EE17-9CAF-2889-9B01AE909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281608" cy="5107739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What? </a:t>
            </a:r>
            <a:r>
              <a:rPr lang="en-GB" noProof="0" dirty="0"/>
              <a:t>Gather </a:t>
            </a:r>
            <a:r>
              <a:rPr lang="en-GB" b="1" i="1" noProof="0" dirty="0"/>
              <a:t>evidence</a:t>
            </a:r>
            <a:r>
              <a:rPr lang="en-GB" noProof="0" dirty="0"/>
              <a:t> of student </a:t>
            </a:r>
            <a:r>
              <a:rPr lang="en-GB" b="1" i="1" noProof="0" dirty="0"/>
              <a:t>understanding</a:t>
            </a:r>
            <a:r>
              <a:rPr lang="en-GB" noProof="0" dirty="0"/>
              <a:t> during lessons.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0" dirty="0"/>
              <a:t>How?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Use </a:t>
            </a:r>
            <a:r>
              <a:rPr lang="en-GB" b="1" noProof="0" dirty="0"/>
              <a:t>questioning</a:t>
            </a:r>
            <a:r>
              <a:rPr lang="en-GB" noProof="0" dirty="0"/>
              <a:t>, class </a:t>
            </a:r>
            <a:r>
              <a:rPr lang="en-GB" b="1" noProof="0" dirty="0"/>
              <a:t>discussions</a:t>
            </a:r>
            <a:r>
              <a:rPr lang="en-GB" noProof="0" dirty="0"/>
              <a:t>, </a:t>
            </a:r>
            <a:r>
              <a:rPr lang="en-GB" b="1" noProof="0" dirty="0"/>
              <a:t>exit tickets</a:t>
            </a:r>
            <a:r>
              <a:rPr lang="en-GB" noProof="0" dirty="0"/>
              <a:t>, and </a:t>
            </a:r>
            <a:r>
              <a:rPr lang="en-GB" b="1" noProof="0" dirty="0"/>
              <a:t>observation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noProof="0" dirty="0"/>
          </a:p>
          <a:p>
            <a:pPr marL="0" indent="0">
              <a:buNone/>
            </a:pPr>
            <a:r>
              <a:rPr lang="en-GB" b="1" noProof="0" dirty="0"/>
              <a:t>Why?</a:t>
            </a:r>
            <a:r>
              <a:rPr lang="en-GB" noProof="0" dirty="0"/>
              <a:t> Allows teachers to </a:t>
            </a:r>
            <a:r>
              <a:rPr lang="en-GB" b="1" noProof="0" dirty="0"/>
              <a:t>identify gaps </a:t>
            </a:r>
            <a:r>
              <a:rPr lang="en-GB" noProof="0" dirty="0"/>
              <a:t>in understanding and </a:t>
            </a:r>
            <a:r>
              <a:rPr lang="en-GB" b="1" noProof="0" dirty="0"/>
              <a:t>adapt teaching strategies</a:t>
            </a:r>
            <a:r>
              <a:rPr lang="en-GB" noProof="0" dirty="0"/>
              <a:t>.</a:t>
            </a:r>
          </a:p>
        </p:txBody>
      </p:sp>
      <p:pic>
        <p:nvPicPr>
          <p:cNvPr id="14" name="Graphic 13" descr="Questions outline">
            <a:extLst>
              <a:ext uri="{FF2B5EF4-FFF2-40B4-BE49-F238E27FC236}">
                <a16:creationId xmlns:a16="http://schemas.microsoft.com/office/drawing/2014/main" id="{6AA7B5C2-A275-8C47-BEC7-B8E912BD5C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656" y="1482174"/>
            <a:ext cx="2107721" cy="2107721"/>
          </a:xfrm>
          <a:prstGeom prst="rect">
            <a:avLst/>
          </a:prstGeom>
        </p:spPr>
      </p:pic>
      <p:pic>
        <p:nvPicPr>
          <p:cNvPr id="16" name="Graphic 15" descr="Mental Health outline">
            <a:extLst>
              <a:ext uri="{FF2B5EF4-FFF2-40B4-BE49-F238E27FC236}">
                <a16:creationId xmlns:a16="http://schemas.microsoft.com/office/drawing/2014/main" id="{842AA39F-4265-2348-4005-4DDF155DA7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6279" y="4969665"/>
            <a:ext cx="1738279" cy="173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B51932-7166-1A1A-90C3-5A1977EEFC20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B200146-F88D-8945-2543-24086FF3AC18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82D62BEB-86E1-C0CE-072C-D9C236D9F9FD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Montserrat" pitchFamily="2" charset="77"/>
                </a:rPr>
                <a:t>Where is the learner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847221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9724</TotalTime>
  <Words>2812</Words>
  <Application>Microsoft Macintosh PowerPoint</Application>
  <PresentationFormat>Widescreen</PresentationFormat>
  <Paragraphs>279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229</cp:revision>
  <dcterms:created xsi:type="dcterms:W3CDTF">2024-11-04T11:58:24Z</dcterms:created>
  <dcterms:modified xsi:type="dcterms:W3CDTF">2026-05-17T15:55:26Z</dcterms:modified>
</cp:coreProperties>
</file>