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7"/>
  </p:notesMasterIdLst>
  <p:sldIdLst>
    <p:sldId id="257" r:id="rId2"/>
    <p:sldId id="297" r:id="rId3"/>
    <p:sldId id="298" r:id="rId4"/>
    <p:sldId id="299" r:id="rId5"/>
    <p:sldId id="302" r:id="rId6"/>
    <p:sldId id="295" r:id="rId7"/>
    <p:sldId id="309" r:id="rId8"/>
    <p:sldId id="312" r:id="rId9"/>
    <p:sldId id="313" r:id="rId10"/>
    <p:sldId id="314" r:id="rId11"/>
    <p:sldId id="315" r:id="rId12"/>
    <p:sldId id="317" r:id="rId13"/>
    <p:sldId id="319" r:id="rId14"/>
    <p:sldId id="320" r:id="rId15"/>
    <p:sldId id="300" r:id="rId16"/>
    <p:sldId id="305" r:id="rId17"/>
    <p:sldId id="306" r:id="rId18"/>
    <p:sldId id="307" r:id="rId19"/>
    <p:sldId id="308" r:id="rId20"/>
    <p:sldId id="311" r:id="rId21"/>
    <p:sldId id="310" r:id="rId22"/>
    <p:sldId id="321" r:id="rId23"/>
    <p:sldId id="322" r:id="rId24"/>
    <p:sldId id="323" r:id="rId25"/>
    <p:sldId id="29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48C"/>
    <a:srgbClr val="15195D"/>
    <a:srgbClr val="7C1B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29"/>
    <p:restoredTop sz="82661"/>
  </p:normalViewPr>
  <p:slideViewPr>
    <p:cSldViewPr snapToGrid="0">
      <p:cViewPr varScale="1">
        <p:scale>
          <a:sx n="90" d="100"/>
          <a:sy n="90" d="100"/>
        </p:scale>
        <p:origin x="11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A8CBC-B211-DD4D-A37E-B9450AEBCC43}" type="datetimeFigureOut">
              <a:rPr lang="en-US" smtClean="0"/>
              <a:t>1/9/25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D598-FB13-6B41-9D20-513BD8C9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9cd27b27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29cd27b27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3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61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04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51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71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82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24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BA0E8FF3-A08C-4C12-6FF8-A69F4622A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288362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79D796C-08D5-D047-40FC-DD129EAB7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002060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D750FFD-2C10-FE91-9191-7CDBC0B49BB3}"/>
              </a:ext>
            </a:extLst>
          </p:cNvPr>
          <p:cNvSpPr/>
          <p:nvPr/>
        </p:nvSpPr>
        <p:spPr>
          <a:xfrm>
            <a:off x="94424" y="-4676"/>
            <a:ext cx="290200" cy="6862675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638186-CF1E-37A8-4470-32D8E27E23FD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AF236D-8D16-346D-E3A3-C25F4ABAB968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F9E8CA-5040-112B-751B-072EB609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20"/>
            <a:ext cx="474453" cy="47338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C388452-2968-847C-8BB9-8BE8F58E2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0FA712B8-A1E2-7DE1-E236-C859A76DE001}"/>
              </a:ext>
            </a:extLst>
          </p:cNvPr>
          <p:cNvSpPr/>
          <p:nvPr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8589F-B476-BDB9-CAB3-FB7413022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66982-FA96-24D0-0F83-69F5C9C7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0943E7-B2F5-A6F1-5C35-37F6FEA39617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B648DD-C145-42FC-5B5F-F4E7040AF2D5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button&#10;&#10;Description automatically generated">
            <a:extLst>
              <a:ext uri="{FF2B5EF4-FFF2-40B4-BE49-F238E27FC236}">
                <a16:creationId xmlns:a16="http://schemas.microsoft.com/office/drawing/2014/main" id="{98CB69A1-4E88-9261-ED08-FE9C251B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40"/>
            <a:ext cx="474446" cy="4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CE2-5BC1-428B-14DF-E07D1598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955B3-F9AF-ACB0-5157-D8494B3D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05BD-0A4D-9F60-001F-51A60DA9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CB2B-3D5B-7C69-0F99-9D2BF832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FC0F-4474-D209-D18D-5C2C662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4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40D-AD64-24EE-428C-F6A939A8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4789F-66ED-872B-63E5-950AD0FE7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08902-BBDC-3AEA-8679-5181644F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1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B46EBE49-ADA9-46A4-F1CD-5C2519D286C9}"/>
              </a:ext>
            </a:extLst>
          </p:cNvPr>
          <p:cNvSpPr/>
          <p:nvPr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E8FEA6D-01A2-FDFD-1842-2371C7F90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97" y="829818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EB7FF89-0111-7E2A-C2B6-E414A04E0BC4}"/>
              </a:ext>
            </a:extLst>
          </p:cNvPr>
          <p:cNvSpPr/>
          <p:nvPr userDrawn="1"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3389-3AA5-4BB9-7D20-A360564332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00" y="2219325"/>
            <a:ext cx="1206500" cy="1389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5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cket with a button&#10;&#10;Description automatically generated">
            <a:extLst>
              <a:ext uri="{FF2B5EF4-FFF2-40B4-BE49-F238E27FC236}">
                <a16:creationId xmlns:a16="http://schemas.microsoft.com/office/drawing/2014/main" id="{BB1CFB41-A082-994C-8307-70DBDAC0E5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71470" y="5916968"/>
            <a:ext cx="826106" cy="857744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5CF47F2-A28E-53EA-57A1-D45C0F53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  <p:pic>
        <p:nvPicPr>
          <p:cNvPr id="2" name="Picture 1" descr="A pocket with a button&#10;&#10;Description automatically generated">
            <a:extLst>
              <a:ext uri="{FF2B5EF4-FFF2-40B4-BE49-F238E27FC236}">
                <a16:creationId xmlns:a16="http://schemas.microsoft.com/office/drawing/2014/main" id="{E8267577-91B8-66CD-5F51-E0574B478FC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271470" y="5916968"/>
            <a:ext cx="826106" cy="8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C3A48C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gina-davies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cft.vanderbilt.edu/guides-sub-pages/blooms-taxonom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files.ascd.org/staticfiles/ascd/pdf/siteASCD/publications/UbD_WhitePaper0312.pdf" TargetMode="External"/><Relationship Id="rId5" Type="http://schemas.openxmlformats.org/officeDocument/2006/relationships/hyperlink" Target="https://www.learningscientists.org/blog/2016/9/1-1" TargetMode="External"/><Relationship Id="rId4" Type="http://schemas.openxmlformats.org/officeDocument/2006/relationships/hyperlink" Target="https://teachlikeachampion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503533" y="2485000"/>
            <a:ext cx="7449341" cy="188752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29000"/>
              </a:srgb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5333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</a:p>
          <a:p>
            <a:r>
              <a:rPr lang="en-US" sz="5333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Lesson Objectives</a:t>
            </a:r>
            <a:endParaRPr sz="5333" b="1" dirty="0">
              <a:solidFill>
                <a:srgbClr val="C3A4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B6A52B-24FE-0403-E8D0-AC6C3B6E9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dirty="0"/>
              <a:t>Structured </a:t>
            </a:r>
            <a:r>
              <a:rPr lang="en-US" sz="3200" b="1" dirty="0"/>
              <a:t>objectives</a:t>
            </a:r>
            <a:r>
              <a:rPr lang="en-US" sz="3200" dirty="0"/>
              <a:t> allow for </a:t>
            </a:r>
            <a:r>
              <a:rPr lang="en-US" sz="3200" b="1" dirty="0"/>
              <a:t>measurable</a:t>
            </a:r>
            <a:r>
              <a:rPr lang="en-US" sz="3200" dirty="0"/>
              <a:t> </a:t>
            </a:r>
            <a:r>
              <a:rPr lang="en-US" sz="3200" b="1" dirty="0"/>
              <a:t>assessments</a:t>
            </a:r>
            <a:r>
              <a:rPr lang="en-US" sz="3200" dirty="0"/>
              <a:t>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Enables</a:t>
            </a:r>
            <a:r>
              <a:rPr lang="en-US" sz="3200" dirty="0"/>
              <a:t> objective </a:t>
            </a:r>
            <a:r>
              <a:rPr lang="en-US" sz="3200" b="1" dirty="0"/>
              <a:t>evaluation</a:t>
            </a:r>
            <a:r>
              <a:rPr lang="en-US" sz="3200" dirty="0"/>
              <a:t> of </a:t>
            </a:r>
            <a:r>
              <a:rPr lang="en-US" sz="3200" b="1" dirty="0"/>
              <a:t>student</a:t>
            </a:r>
            <a:r>
              <a:rPr lang="en-US" sz="3200" dirty="0"/>
              <a:t> </a:t>
            </a:r>
            <a:r>
              <a:rPr lang="en-US" sz="3200" b="1" dirty="0"/>
              <a:t>progress</a:t>
            </a:r>
            <a:r>
              <a:rPr lang="en-US" sz="3200" dirty="0"/>
              <a:t>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dirty="0"/>
              <a:t>Provides </a:t>
            </a:r>
            <a:r>
              <a:rPr lang="en-US" sz="3200" b="1" dirty="0"/>
              <a:t>targeted feedback </a:t>
            </a:r>
            <a:r>
              <a:rPr lang="en-US" sz="3200" dirty="0"/>
              <a:t>to support </a:t>
            </a:r>
            <a:r>
              <a:rPr lang="en-US" sz="3200" b="1" dirty="0"/>
              <a:t>student</a:t>
            </a:r>
            <a:r>
              <a:rPr lang="en-US" sz="3200" dirty="0"/>
              <a:t> </a:t>
            </a:r>
            <a:r>
              <a:rPr lang="en-US" sz="3200" b="1" dirty="0"/>
              <a:t>improvement</a:t>
            </a:r>
            <a:r>
              <a:rPr lang="en-US" sz="3200" dirty="0"/>
              <a:t>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0710B-477E-33A9-E774-368B128560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574530" cy="742950"/>
          </a:xfrm>
        </p:spPr>
        <p:txBody>
          <a:bodyPr/>
          <a:lstStyle/>
          <a:p>
            <a:r>
              <a:rPr lang="en-US" dirty="0"/>
              <a:t>Facilitates Assessment &amp; Feedback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6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048E6B-6AA2-D929-4572-96C978F82E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3004619"/>
          </a:xfrm>
        </p:spPr>
        <p:txBody>
          <a:bodyPr/>
          <a:lstStyle/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GB" sz="3200" b="1" dirty="0"/>
              <a:t>Prioritises</a:t>
            </a:r>
            <a:r>
              <a:rPr lang="en-GB" sz="3200" dirty="0"/>
              <a:t> key </a:t>
            </a:r>
            <a:r>
              <a:rPr lang="en-GB" sz="3200" b="1" dirty="0"/>
              <a:t>concepts</a:t>
            </a:r>
            <a:r>
              <a:rPr lang="en-GB" sz="3200" dirty="0"/>
              <a:t> and </a:t>
            </a:r>
            <a:r>
              <a:rPr lang="en-GB" sz="3200" b="1" dirty="0"/>
              <a:t>skills</a:t>
            </a:r>
            <a:r>
              <a:rPr lang="en-GB" sz="3200" dirty="0"/>
              <a:t>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GB" sz="3200" dirty="0"/>
              <a:t>Enhances </a:t>
            </a:r>
            <a:r>
              <a:rPr lang="en-GB" sz="3200" b="1" dirty="0"/>
              <a:t>time management </a:t>
            </a:r>
            <a:r>
              <a:rPr lang="en-GB" sz="3200" dirty="0"/>
              <a:t>in lessons.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GB" sz="3200" b="1" dirty="0"/>
              <a:t>Prevents</a:t>
            </a:r>
            <a:r>
              <a:rPr lang="en-GB" sz="3200" dirty="0"/>
              <a:t> information </a:t>
            </a:r>
            <a:r>
              <a:rPr lang="en-GB" sz="3200" b="1" dirty="0"/>
              <a:t>overload</a:t>
            </a:r>
            <a:r>
              <a:rPr lang="en-GB" sz="3200" dirty="0"/>
              <a:t>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8C117-E5E6-A4E3-68DC-F1295F41F0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Effective Lesson Planning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23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ED9F35-E1CE-5707-04AE-619B7B400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2516939"/>
          </a:xfrm>
        </p:spPr>
        <p:txBody>
          <a:bodyPr/>
          <a:lstStyle/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dirty="0"/>
              <a:t>Students </a:t>
            </a:r>
            <a:r>
              <a:rPr lang="en-US" sz="3200" b="1" dirty="0"/>
              <a:t>understand</a:t>
            </a:r>
            <a:r>
              <a:rPr lang="en-US" sz="3200" dirty="0"/>
              <a:t> the </a:t>
            </a:r>
            <a:r>
              <a:rPr lang="en-US" sz="3200" b="1" dirty="0"/>
              <a:t>purpose</a:t>
            </a:r>
            <a:r>
              <a:rPr lang="en-US" sz="3200" dirty="0"/>
              <a:t> of the lesson.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Promotes</a:t>
            </a:r>
            <a:r>
              <a:rPr lang="en-US" sz="3200" dirty="0"/>
              <a:t> student </a:t>
            </a:r>
            <a:r>
              <a:rPr lang="en-US" sz="3200" b="1" dirty="0"/>
              <a:t>ownership</a:t>
            </a:r>
            <a:r>
              <a:rPr lang="en-US" sz="3200" dirty="0"/>
              <a:t> of </a:t>
            </a:r>
            <a:r>
              <a:rPr lang="en-US" sz="3200" b="1" dirty="0"/>
              <a:t>learning</a:t>
            </a:r>
            <a:r>
              <a:rPr lang="en-US" sz="3200" dirty="0"/>
              <a:t>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Clear goals </a:t>
            </a:r>
            <a:r>
              <a:rPr lang="en-US" sz="3200" dirty="0"/>
              <a:t>boost student </a:t>
            </a:r>
            <a:r>
              <a:rPr lang="en-US" sz="3200" b="1" dirty="0"/>
              <a:t>confidence</a:t>
            </a:r>
            <a:r>
              <a:rPr lang="en-US" sz="3200" dirty="0"/>
              <a:t> and </a:t>
            </a:r>
            <a:r>
              <a:rPr lang="en-US" sz="3200" b="1" dirty="0"/>
              <a:t>achievement</a:t>
            </a:r>
            <a:r>
              <a:rPr lang="en-US" sz="3200" dirty="0"/>
              <a:t>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EF167-10A5-25D7-F3CC-7FF86F272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1007090" cy="742950"/>
          </a:xfrm>
        </p:spPr>
        <p:txBody>
          <a:bodyPr/>
          <a:lstStyle/>
          <a:p>
            <a:r>
              <a:rPr lang="en-US" dirty="0"/>
              <a:t>Increases Student Motivation &amp; Engagement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953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3CD31C-6842-9E0E-ABD3-8D985C7ED1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3370379"/>
          </a:xfrm>
        </p:spPr>
        <p:txBody>
          <a:bodyPr/>
          <a:lstStyle/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Reflect</a:t>
            </a:r>
            <a:r>
              <a:rPr lang="en-US" sz="3200" dirty="0"/>
              <a:t> on lesson</a:t>
            </a:r>
            <a:r>
              <a:rPr lang="en-US" sz="3200" b="1" dirty="0"/>
              <a:t> effectiveness</a:t>
            </a:r>
            <a:r>
              <a:rPr lang="en-US" sz="3200" dirty="0"/>
              <a:t>: “</a:t>
            </a:r>
            <a:r>
              <a:rPr lang="en-US" sz="3200" b="1" i="1" dirty="0"/>
              <a:t>Did students meet the objective</a:t>
            </a:r>
            <a:r>
              <a:rPr lang="en-US" sz="3200" dirty="0"/>
              <a:t>?”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Identifies</a:t>
            </a:r>
            <a:r>
              <a:rPr lang="en-US" sz="3200" dirty="0"/>
              <a:t> </a:t>
            </a:r>
            <a:r>
              <a:rPr lang="en-US" sz="3200" b="1" dirty="0"/>
              <a:t>areas</a:t>
            </a:r>
            <a:r>
              <a:rPr lang="en-US" sz="3200" dirty="0"/>
              <a:t> for </a:t>
            </a:r>
            <a:r>
              <a:rPr lang="en-US" sz="3200" b="1" dirty="0"/>
              <a:t>teaching improvement.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Identify</a:t>
            </a:r>
            <a:r>
              <a:rPr lang="en-US" sz="3200" dirty="0"/>
              <a:t> </a:t>
            </a:r>
            <a:r>
              <a:rPr lang="en-US" sz="3200" b="1" dirty="0"/>
              <a:t>gaps</a:t>
            </a:r>
            <a:r>
              <a:rPr lang="en-US" sz="3200" dirty="0"/>
              <a:t> in student </a:t>
            </a:r>
            <a:r>
              <a:rPr lang="en-US" sz="3200" b="1" dirty="0"/>
              <a:t>understanding </a:t>
            </a:r>
            <a:r>
              <a:rPr lang="en-US" sz="3200" dirty="0"/>
              <a:t>so you can </a:t>
            </a:r>
            <a:r>
              <a:rPr lang="en-US" sz="3200" b="1" dirty="0"/>
              <a:t>adjust teaching </a:t>
            </a:r>
            <a:r>
              <a:rPr lang="en-US" sz="3200" dirty="0"/>
              <a:t>strategies.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CFB82-5786-AC72-419C-E99C6E9C02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214610" cy="742950"/>
          </a:xfrm>
        </p:spPr>
        <p:txBody>
          <a:bodyPr/>
          <a:lstStyle/>
          <a:p>
            <a:r>
              <a:rPr lang="en-US" sz="3600" dirty="0"/>
              <a:t>Professional Reflection &amp; Improvement</a:t>
            </a:r>
          </a:p>
        </p:txBody>
      </p:sp>
    </p:spTree>
    <p:extLst>
      <p:ext uri="{BB962C8B-B14F-4D97-AF65-F5344CB8AC3E}">
        <p14:creationId xmlns:p14="http://schemas.microsoft.com/office/powerpoint/2010/main" val="673973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6A0C9-D4D1-9562-CE5C-42AF99D8DF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How To Write An Objective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393B80-4A80-C554-7ECB-92BB221FC8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3568499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3200" dirty="0"/>
              <a:t>There are many ways to write an objective. I find that using </a:t>
            </a:r>
            <a:r>
              <a:rPr lang="en-GB" sz="3200" b="1" dirty="0"/>
              <a:t>Wiggins &amp; McTighe’s</a:t>
            </a:r>
            <a:r>
              <a:rPr lang="en-GB" sz="3200" dirty="0"/>
              <a:t> idea of </a:t>
            </a:r>
            <a:r>
              <a:rPr lang="en-GB" sz="3200" b="1" dirty="0"/>
              <a:t>planning</a:t>
            </a:r>
            <a:r>
              <a:rPr lang="en-GB" sz="3200" dirty="0"/>
              <a:t> with the </a:t>
            </a:r>
            <a:r>
              <a:rPr lang="en-GB" sz="3200" b="1" dirty="0"/>
              <a:t>end in mind</a:t>
            </a:r>
            <a:r>
              <a:rPr lang="en-GB" sz="3200" dirty="0"/>
              <a:t>, combined with </a:t>
            </a:r>
            <a:r>
              <a:rPr lang="en-GB" sz="3200" b="1" dirty="0"/>
              <a:t>Doug </a:t>
            </a:r>
            <a:r>
              <a:rPr lang="en-GB" sz="3200" b="1" dirty="0" err="1"/>
              <a:t>Lemov’s</a:t>
            </a:r>
            <a:r>
              <a:rPr lang="en-GB" sz="3200" dirty="0"/>
              <a:t> emphasis on </a:t>
            </a:r>
            <a:r>
              <a:rPr lang="en-GB" sz="3200" b="1" dirty="0"/>
              <a:t>concrete</a:t>
            </a:r>
            <a:r>
              <a:rPr lang="en-GB" sz="3200" dirty="0"/>
              <a:t> and </a:t>
            </a:r>
            <a:r>
              <a:rPr lang="en-GB" sz="3200" b="1" dirty="0"/>
              <a:t>measurable</a:t>
            </a:r>
            <a:r>
              <a:rPr lang="en-GB" sz="3200" dirty="0"/>
              <a:t> objectives, and incorporating the </a:t>
            </a:r>
            <a:r>
              <a:rPr lang="en-GB" sz="3200" b="1" dirty="0"/>
              <a:t>SMART framework</a:t>
            </a:r>
            <a:r>
              <a:rPr lang="en-GB" sz="3200" dirty="0"/>
              <a:t>, are </a:t>
            </a:r>
            <a:r>
              <a:rPr lang="en-GB" sz="3200" b="1" dirty="0"/>
              <a:t>effective strategies </a:t>
            </a:r>
            <a:r>
              <a:rPr lang="en-GB" sz="3200" dirty="0"/>
              <a:t>to </a:t>
            </a:r>
            <a:r>
              <a:rPr lang="en-GB" sz="3200" b="1" dirty="0"/>
              <a:t>ensure</a:t>
            </a:r>
            <a:r>
              <a:rPr lang="en-GB" sz="3200" dirty="0"/>
              <a:t> you always write </a:t>
            </a:r>
            <a:r>
              <a:rPr lang="en-GB" sz="3200" b="1" dirty="0"/>
              <a:t>clear</a:t>
            </a:r>
            <a:r>
              <a:rPr lang="en-GB" sz="3200" dirty="0"/>
              <a:t> and </a:t>
            </a:r>
            <a:r>
              <a:rPr lang="en-GB" sz="3200" b="1" dirty="0"/>
              <a:t>impactful objectives</a:t>
            </a:r>
            <a:r>
              <a:rPr lang="en-GB" sz="3200" dirty="0"/>
              <a:t>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24503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56487-40BB-0778-8A7B-C5082F2B6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467850" cy="742950"/>
          </a:xfrm>
        </p:spPr>
        <p:txBody>
          <a:bodyPr/>
          <a:lstStyle/>
          <a:p>
            <a:r>
              <a:rPr lang="en-US" dirty="0"/>
              <a:t>Wiggins &amp; McTighe: Understanding by Design (</a:t>
            </a:r>
            <a:r>
              <a:rPr lang="en-US" dirty="0" err="1"/>
              <a:t>UbD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39398-CB9C-F0D0-1939-CF8E967922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/>
              <a:t>Uses </a:t>
            </a:r>
            <a:r>
              <a:rPr lang="en-GB" sz="3200" b="1" dirty="0"/>
              <a:t>'backward design</a:t>
            </a:r>
            <a:r>
              <a:rPr lang="en-GB" sz="3200" dirty="0"/>
              <a:t>’: </a:t>
            </a:r>
            <a:r>
              <a:rPr lang="en-GB" sz="3200" b="1" dirty="0"/>
              <a:t>planning</a:t>
            </a:r>
            <a:r>
              <a:rPr lang="en-GB" sz="3200" dirty="0"/>
              <a:t> with the </a:t>
            </a:r>
            <a:r>
              <a:rPr lang="en-GB" sz="3200" b="1" dirty="0"/>
              <a:t>end in mind.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/>
              <a:t>Define</a:t>
            </a:r>
            <a:r>
              <a:rPr lang="en-GB" sz="3200" dirty="0"/>
              <a:t> clear and specific </a:t>
            </a:r>
            <a:r>
              <a:rPr lang="en-GB" sz="3200" b="1" dirty="0"/>
              <a:t>objectives first.</a:t>
            </a:r>
            <a:r>
              <a:rPr lang="en-GB" sz="32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/>
              <a:t>Objectives</a:t>
            </a:r>
            <a:r>
              <a:rPr lang="en-GB" sz="3200" dirty="0"/>
              <a:t> should </a:t>
            </a:r>
            <a:r>
              <a:rPr lang="en-GB" sz="3200" b="1" dirty="0"/>
              <a:t>align</a:t>
            </a:r>
            <a:r>
              <a:rPr lang="en-GB" sz="3200" dirty="0"/>
              <a:t> with </a:t>
            </a:r>
            <a:r>
              <a:rPr lang="en-GB" sz="3200" b="1" dirty="0"/>
              <a:t>desired learning outcomes</a:t>
            </a:r>
            <a:r>
              <a:rPr lang="en-GB" sz="32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Objectives</a:t>
            </a:r>
            <a:r>
              <a:rPr lang="en-US" sz="3200" dirty="0"/>
              <a:t> should </a:t>
            </a:r>
            <a:r>
              <a:rPr lang="en-US" sz="3200" b="1" dirty="0"/>
              <a:t>guide</a:t>
            </a:r>
            <a:r>
              <a:rPr lang="en-US" sz="3200" dirty="0"/>
              <a:t> both </a:t>
            </a:r>
            <a:r>
              <a:rPr lang="en-US" sz="3200" b="1" dirty="0"/>
              <a:t>instruction,</a:t>
            </a:r>
            <a:r>
              <a:rPr lang="en-US" sz="3200" dirty="0"/>
              <a:t> </a:t>
            </a:r>
            <a:r>
              <a:rPr lang="en-US" sz="3200" b="1" dirty="0"/>
              <a:t>activities</a:t>
            </a:r>
            <a:r>
              <a:rPr lang="en-US" sz="3200" dirty="0"/>
              <a:t> and </a:t>
            </a:r>
            <a:r>
              <a:rPr lang="en-US" sz="3200" b="1" dirty="0"/>
              <a:t>assessment</a:t>
            </a:r>
            <a:r>
              <a:rPr lang="en-US" sz="3200" dirty="0"/>
              <a:t>.</a:t>
            </a:r>
            <a:endParaRPr lang="en-GB" sz="3200" dirty="0"/>
          </a:p>
          <a:p>
            <a:pPr marL="0" indent="0">
              <a:lnSpc>
                <a:spcPct val="100000"/>
              </a:lnSpc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87384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D6277D-6E7C-7DCF-EA42-6246E1ADCE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443210" cy="742950"/>
          </a:xfrm>
        </p:spPr>
        <p:txBody>
          <a:bodyPr/>
          <a:lstStyle/>
          <a:p>
            <a:r>
              <a:rPr lang="en-US" dirty="0"/>
              <a:t>Doug </a:t>
            </a:r>
            <a:r>
              <a:rPr lang="en-US" dirty="0" err="1"/>
              <a:t>Lemov’s</a:t>
            </a:r>
            <a:r>
              <a:rPr lang="en-US" dirty="0"/>
              <a:t> ‘Teach Like a Champion’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99283-A870-D6C1-BBD9-89A63793DC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360979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/>
              <a:t>Emphasises</a:t>
            </a:r>
            <a:r>
              <a:rPr lang="en-GB" sz="3200" dirty="0"/>
              <a:t> </a:t>
            </a:r>
            <a:r>
              <a:rPr lang="en-GB" sz="3200" b="1" dirty="0"/>
              <a:t>clear</a:t>
            </a:r>
            <a:r>
              <a:rPr lang="en-GB" sz="3200" dirty="0"/>
              <a:t>, </a:t>
            </a:r>
            <a:r>
              <a:rPr lang="en-GB" sz="3200" b="1" dirty="0"/>
              <a:t>concrete</a:t>
            </a:r>
            <a:r>
              <a:rPr lang="en-GB" sz="3200" dirty="0"/>
              <a:t>, and </a:t>
            </a:r>
            <a:r>
              <a:rPr lang="en-GB" sz="3200" b="1" dirty="0"/>
              <a:t>measurable</a:t>
            </a:r>
            <a:r>
              <a:rPr lang="en-GB" sz="3200" dirty="0"/>
              <a:t> objectives.</a:t>
            </a:r>
          </a:p>
          <a:p>
            <a:pPr marL="0" indent="0">
              <a:buNone/>
            </a:pPr>
            <a:r>
              <a:rPr lang="en-GB" sz="3200" b="1" dirty="0"/>
              <a:t>Focus</a:t>
            </a:r>
            <a:r>
              <a:rPr lang="en-GB" sz="3200" dirty="0"/>
              <a:t> on what </a:t>
            </a:r>
            <a:r>
              <a:rPr lang="en-GB" sz="3200" b="1" dirty="0"/>
              <a:t>students</a:t>
            </a:r>
            <a:r>
              <a:rPr lang="en-GB" sz="3200" dirty="0"/>
              <a:t> will </a:t>
            </a:r>
            <a:r>
              <a:rPr lang="en-GB" sz="3200" b="1" dirty="0"/>
              <a:t>do</a:t>
            </a:r>
            <a:r>
              <a:rPr lang="en-GB" sz="3200" dirty="0"/>
              <a:t>, </a:t>
            </a:r>
            <a:r>
              <a:rPr lang="en-GB" sz="3200" b="1" dirty="0"/>
              <a:t>not</a:t>
            </a:r>
            <a:r>
              <a:rPr lang="en-GB" sz="3200" dirty="0"/>
              <a:t> just what they will </a:t>
            </a:r>
            <a:r>
              <a:rPr lang="en-GB" sz="3200" b="1" dirty="0"/>
              <a:t>understand</a:t>
            </a:r>
            <a:r>
              <a:rPr lang="en-GB" sz="3200" dirty="0"/>
              <a:t>.</a:t>
            </a:r>
          </a:p>
          <a:p>
            <a:pPr marL="0" indent="0">
              <a:buNone/>
            </a:pPr>
            <a:r>
              <a:rPr lang="en-GB" sz="3200" dirty="0"/>
              <a:t>Objectives should be </a:t>
            </a:r>
            <a:r>
              <a:rPr lang="en-GB" sz="3200" b="1" dirty="0"/>
              <a:t>achievable</a:t>
            </a:r>
            <a:r>
              <a:rPr lang="en-GB" sz="3200" dirty="0"/>
              <a:t> within a </a:t>
            </a:r>
            <a:r>
              <a:rPr lang="en-GB" sz="3200" b="1" dirty="0"/>
              <a:t>single lesson</a:t>
            </a:r>
            <a:r>
              <a:rPr lang="en-GB" sz="3200" dirty="0"/>
              <a:t>.</a:t>
            </a:r>
          </a:p>
          <a:p>
            <a:pPr marL="0" indent="0">
              <a:buNone/>
            </a:pPr>
            <a:r>
              <a:rPr lang="en-GB" sz="3200" b="1" dirty="0"/>
              <a:t>Align</a:t>
            </a:r>
            <a:r>
              <a:rPr lang="en-GB" sz="3200" dirty="0"/>
              <a:t> </a:t>
            </a:r>
            <a:r>
              <a:rPr lang="en-GB" sz="3200" b="1" dirty="0"/>
              <a:t>activities</a:t>
            </a:r>
            <a:r>
              <a:rPr lang="en-GB" sz="3200" dirty="0"/>
              <a:t> directly with the </a:t>
            </a:r>
            <a:r>
              <a:rPr lang="en-GB" sz="3200" b="1" dirty="0"/>
              <a:t>lesson objective</a:t>
            </a:r>
            <a:r>
              <a:rPr lang="en-GB" sz="3200" dirty="0"/>
              <a:t>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i="1" dirty="0"/>
              <a:t>Being ex-Harris, this is my favourite!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07815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63BAFF-E5EA-7F0A-FB03-12205E787C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SMART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58397-0503-DFED-1865-4C85258B47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32179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Specific</a:t>
            </a:r>
            <a:r>
              <a:rPr lang="en-US" sz="3200" dirty="0"/>
              <a:t>: </a:t>
            </a:r>
            <a:r>
              <a:rPr lang="en-US" sz="3200" b="1" dirty="0"/>
              <a:t>Clearly</a:t>
            </a:r>
            <a:r>
              <a:rPr lang="en-US" sz="3200" dirty="0"/>
              <a:t> </a:t>
            </a:r>
            <a:r>
              <a:rPr lang="en-US" sz="3200" b="1" dirty="0"/>
              <a:t>define</a:t>
            </a:r>
            <a:r>
              <a:rPr lang="en-US" sz="3200" dirty="0"/>
              <a:t> what students will </a:t>
            </a:r>
            <a:r>
              <a:rPr lang="en-US" sz="3200" b="1" dirty="0"/>
              <a:t>learn</a:t>
            </a:r>
            <a:r>
              <a:rPr lang="en-US" sz="32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Measurable:</a:t>
            </a:r>
            <a:r>
              <a:rPr lang="en-US" sz="3200" dirty="0"/>
              <a:t> Ensure the </a:t>
            </a:r>
            <a:r>
              <a:rPr lang="en-US" sz="3200" b="1" dirty="0"/>
              <a:t>objective</a:t>
            </a:r>
            <a:r>
              <a:rPr lang="en-US" sz="3200" dirty="0"/>
              <a:t> can be </a:t>
            </a:r>
            <a:r>
              <a:rPr lang="en-US" sz="3200" b="1" dirty="0"/>
              <a:t>assessed</a:t>
            </a:r>
            <a:r>
              <a:rPr lang="en-US" sz="32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Achievable</a:t>
            </a:r>
            <a:r>
              <a:rPr lang="en-US" sz="3200" dirty="0"/>
              <a:t>: Objectives should be </a:t>
            </a:r>
            <a:r>
              <a:rPr lang="en-US" sz="3200" b="1" dirty="0"/>
              <a:t>realistic</a:t>
            </a:r>
            <a:r>
              <a:rPr lang="en-US" sz="32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Relevant</a:t>
            </a:r>
            <a:r>
              <a:rPr lang="en-US" sz="3200" dirty="0"/>
              <a:t>: Align with </a:t>
            </a:r>
            <a:r>
              <a:rPr lang="en-US" sz="3200" b="1" dirty="0"/>
              <a:t>curriculum</a:t>
            </a:r>
            <a:r>
              <a:rPr lang="en-US" sz="3200" dirty="0"/>
              <a:t> and student </a:t>
            </a:r>
            <a:r>
              <a:rPr lang="en-US" sz="3200" b="1" dirty="0"/>
              <a:t>needs</a:t>
            </a:r>
            <a:r>
              <a:rPr lang="en-US" sz="32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Time-bound</a:t>
            </a:r>
            <a:r>
              <a:rPr lang="en-US" sz="3200" dirty="0"/>
              <a:t>: Set a timeframe; by the end of the </a:t>
            </a:r>
            <a:r>
              <a:rPr lang="en-US" sz="3200" b="1" dirty="0"/>
              <a:t>lesson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1651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BB0D3D-BD11-D885-8ECE-6F01FD77DF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214610" cy="742950"/>
          </a:xfrm>
        </p:spPr>
        <p:txBody>
          <a:bodyPr/>
          <a:lstStyle/>
          <a:p>
            <a:r>
              <a:rPr lang="en-GB" dirty="0"/>
              <a:t>In Summary, Learning Objectives Are: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84CE2-DADD-7FF2-D9AD-997ADA4789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132379"/>
          </a:xfrm>
        </p:spPr>
        <p:txBody>
          <a:bodyPr/>
          <a:lstStyle/>
          <a:p>
            <a:pPr marL="528638" indent="-528638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Specific</a:t>
            </a:r>
            <a:r>
              <a:rPr lang="en-US" sz="3200" dirty="0"/>
              <a:t> and </a:t>
            </a:r>
            <a:r>
              <a:rPr lang="en-US" sz="3200" b="1" dirty="0"/>
              <a:t>clearly</a:t>
            </a:r>
            <a:r>
              <a:rPr lang="en-US" sz="3200" dirty="0"/>
              <a:t> </a:t>
            </a:r>
            <a:r>
              <a:rPr lang="en-US" sz="3200" b="1" dirty="0"/>
              <a:t>focused</a:t>
            </a:r>
            <a:r>
              <a:rPr lang="en-US" sz="3200" dirty="0"/>
              <a:t> on what students will </a:t>
            </a:r>
            <a:r>
              <a:rPr lang="en-US" sz="3200" b="1" dirty="0"/>
              <a:t>achieve</a:t>
            </a:r>
            <a:r>
              <a:rPr lang="en-US" sz="3200" dirty="0"/>
              <a:t>.</a:t>
            </a:r>
          </a:p>
          <a:p>
            <a:pPr marL="528638" indent="-528638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Measurable</a:t>
            </a:r>
            <a:r>
              <a:rPr lang="en-US" sz="3200" dirty="0"/>
              <a:t> with </a:t>
            </a:r>
            <a:r>
              <a:rPr lang="en-US" sz="3200" b="1" dirty="0"/>
              <a:t>observable outcomes</a:t>
            </a:r>
            <a:r>
              <a:rPr lang="en-US" sz="3200" dirty="0"/>
              <a:t>.</a:t>
            </a:r>
          </a:p>
          <a:p>
            <a:pPr marL="528638" indent="-528638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Action-oriented</a:t>
            </a:r>
            <a:r>
              <a:rPr lang="en-US" sz="3200" dirty="0"/>
              <a:t>, using </a:t>
            </a:r>
            <a:r>
              <a:rPr lang="en-US" sz="3200" b="1" dirty="0"/>
              <a:t>concrete verbs </a:t>
            </a:r>
            <a:r>
              <a:rPr lang="en-US" sz="3200" dirty="0"/>
              <a:t>that </a:t>
            </a:r>
            <a:r>
              <a:rPr lang="en-US" sz="3200" b="1" dirty="0"/>
              <a:t>align</a:t>
            </a:r>
            <a:r>
              <a:rPr lang="en-US" sz="3200" dirty="0"/>
              <a:t> with </a:t>
            </a:r>
            <a:r>
              <a:rPr lang="en-US" sz="3200" b="1" dirty="0"/>
              <a:t>Bloom’s</a:t>
            </a:r>
            <a:r>
              <a:rPr lang="en-US" sz="3200" dirty="0"/>
              <a:t> Taxonomy.</a:t>
            </a:r>
          </a:p>
          <a:p>
            <a:pPr marL="528638" indent="-528638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Aligned</a:t>
            </a:r>
            <a:r>
              <a:rPr lang="en-US" sz="3200" dirty="0"/>
              <a:t> with </a:t>
            </a:r>
            <a:r>
              <a:rPr lang="en-US" sz="3200" b="1" dirty="0"/>
              <a:t>assessments</a:t>
            </a:r>
            <a:r>
              <a:rPr lang="en-US" sz="3200" dirty="0"/>
              <a:t> and overall </a:t>
            </a:r>
            <a:r>
              <a:rPr lang="en-US" sz="3200" b="1" dirty="0"/>
              <a:t>learning goals</a:t>
            </a:r>
            <a:r>
              <a:rPr lang="en-US" sz="3200" dirty="0"/>
              <a:t>.</a:t>
            </a:r>
          </a:p>
          <a:p>
            <a:pPr marL="528638" indent="-528638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Achievable</a:t>
            </a:r>
            <a:r>
              <a:rPr lang="en-US" sz="3200" dirty="0"/>
              <a:t> within the scope of a </a:t>
            </a:r>
            <a:r>
              <a:rPr lang="en-US" sz="3200" b="1" dirty="0"/>
              <a:t>single lesson</a:t>
            </a:r>
            <a:r>
              <a:rPr lang="en-US" sz="3200" dirty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65682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BDCD32-583A-4DC4-4DC0-55AAD4FAAD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Action-Oriented Objectives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AF912-AC21-02F0-8029-0858122F54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59"/>
            <a:ext cx="10644378" cy="448281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dirty="0"/>
              <a:t>Use </a:t>
            </a:r>
            <a:r>
              <a:rPr lang="en-GB" sz="3200" b="1" dirty="0"/>
              <a:t>action verbs </a:t>
            </a:r>
            <a:r>
              <a:rPr lang="en-GB" sz="3200" dirty="0"/>
              <a:t>such as:</a:t>
            </a:r>
            <a:r>
              <a:rPr lang="en-GB" sz="3200" b="1" dirty="0"/>
              <a:t> </a:t>
            </a:r>
            <a:r>
              <a:rPr lang="en-GB" sz="3200" dirty="0"/>
              <a:t>analyse, create, solve, describe, explain, draw etc.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/>
              <a:t>Focus on </a:t>
            </a:r>
            <a:r>
              <a:rPr lang="en-GB" sz="3200" b="1" dirty="0"/>
              <a:t>observable behaviours </a:t>
            </a:r>
            <a:r>
              <a:rPr lang="en-GB" sz="3200" dirty="0"/>
              <a:t>that </a:t>
            </a:r>
            <a:r>
              <a:rPr lang="en-GB" sz="3200" b="1" dirty="0"/>
              <a:t>demonstrate learning</a:t>
            </a:r>
            <a:r>
              <a:rPr lang="en-GB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/>
              <a:t>The observable behaviour can be </a:t>
            </a:r>
            <a:r>
              <a:rPr lang="en-GB" sz="3200" b="1" dirty="0"/>
              <a:t>assessment for learning </a:t>
            </a:r>
            <a:r>
              <a:rPr lang="en-GB" sz="3200" dirty="0"/>
              <a:t>(</a:t>
            </a:r>
            <a:r>
              <a:rPr lang="en-GB" sz="3200" dirty="0" err="1"/>
              <a:t>AfL</a:t>
            </a:r>
            <a:r>
              <a:rPr lang="en-GB" sz="3200" dirty="0"/>
              <a:t>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i="1" dirty="0"/>
              <a:t>Example</a:t>
            </a:r>
            <a:r>
              <a:rPr lang="en-GB" sz="3200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/>
              <a:t>Instead of </a:t>
            </a:r>
            <a:r>
              <a:rPr lang="en-GB" sz="3200" b="1" dirty="0"/>
              <a:t>'understand</a:t>
            </a:r>
            <a:r>
              <a:rPr lang="en-GB" sz="3200" dirty="0"/>
              <a:t> fractions', use </a:t>
            </a:r>
            <a:r>
              <a:rPr lang="en-GB" sz="3200" b="1" dirty="0"/>
              <a:t>'solve</a:t>
            </a:r>
            <a:r>
              <a:rPr lang="en-GB" sz="3200" dirty="0"/>
              <a:t> fraction problems'.</a:t>
            </a:r>
          </a:p>
        </p:txBody>
      </p:sp>
    </p:spTree>
    <p:extLst>
      <p:ext uri="{BB962C8B-B14F-4D97-AF65-F5344CB8AC3E}">
        <p14:creationId xmlns:p14="http://schemas.microsoft.com/office/powerpoint/2010/main" val="233490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862B61-B17B-C6DA-CC83-6CB622F57D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r>
              <a:rPr lang="en-GB" dirty="0"/>
              <a:t>Learning Outcomes: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DDEB1-5974-B55B-31AA-F8BEFC622F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62006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Outcomes</a:t>
            </a:r>
            <a:r>
              <a:rPr lang="en-GB" dirty="0"/>
              <a:t> refer to the </a:t>
            </a:r>
            <a:r>
              <a:rPr lang="en-GB" b="1" dirty="0"/>
              <a:t>broader</a:t>
            </a:r>
            <a:r>
              <a:rPr lang="en-GB" dirty="0"/>
              <a:t>, </a:t>
            </a:r>
            <a:r>
              <a:rPr lang="en-GB" b="1" dirty="0"/>
              <a:t>long-term learning </a:t>
            </a:r>
            <a:r>
              <a:rPr lang="en-GB" dirty="0"/>
              <a:t>that students should </a:t>
            </a:r>
            <a:r>
              <a:rPr lang="en-GB" b="1" dirty="0"/>
              <a:t>achieve</a:t>
            </a:r>
            <a:r>
              <a:rPr lang="en-GB" dirty="0"/>
              <a:t> by the </a:t>
            </a:r>
            <a:r>
              <a:rPr lang="en-GB" b="1" dirty="0"/>
              <a:t>end</a:t>
            </a:r>
            <a:r>
              <a:rPr lang="en-GB" dirty="0"/>
              <a:t> of a </a:t>
            </a:r>
            <a:r>
              <a:rPr lang="en-GB" b="1" dirty="0"/>
              <a:t>course</a:t>
            </a:r>
            <a:r>
              <a:rPr lang="en-GB" dirty="0"/>
              <a:t> or </a:t>
            </a:r>
            <a:r>
              <a:rPr lang="en-GB" b="1" dirty="0"/>
              <a:t>unit</a:t>
            </a:r>
            <a:r>
              <a:rPr lang="en-GB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They </a:t>
            </a:r>
            <a:r>
              <a:rPr lang="en-GB" b="1" dirty="0"/>
              <a:t>focus</a:t>
            </a:r>
            <a:r>
              <a:rPr lang="en-GB" dirty="0"/>
              <a:t> on what students will </a:t>
            </a:r>
            <a:r>
              <a:rPr lang="en-GB" b="1" dirty="0"/>
              <a:t>know</a:t>
            </a:r>
            <a:r>
              <a:rPr lang="en-GB" dirty="0"/>
              <a:t>, or be </a:t>
            </a:r>
            <a:r>
              <a:rPr lang="en-GB" b="1" dirty="0"/>
              <a:t>able to do</a:t>
            </a:r>
            <a:r>
              <a:rPr lang="en-GB" dirty="0"/>
              <a:t>, as a </a:t>
            </a:r>
            <a:r>
              <a:rPr lang="en-GB" b="1" dirty="0"/>
              <a:t>result</a:t>
            </a:r>
            <a:r>
              <a:rPr lang="en-GB" dirty="0"/>
              <a:t> of their </a:t>
            </a:r>
            <a:r>
              <a:rPr lang="en-GB" b="1" dirty="0"/>
              <a:t>learning experience</a:t>
            </a:r>
            <a:r>
              <a:rPr lang="en-GB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They reflect the </a:t>
            </a:r>
            <a:r>
              <a:rPr lang="en-GB" b="1" dirty="0"/>
              <a:t>end goals </a:t>
            </a:r>
            <a:r>
              <a:rPr lang="en-GB" dirty="0"/>
              <a:t>and are often </a:t>
            </a:r>
            <a:r>
              <a:rPr lang="en-GB" b="1" dirty="0"/>
              <a:t>cumulative</a:t>
            </a:r>
            <a:r>
              <a:rPr lang="en-GB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i="1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i="1" dirty="0"/>
              <a:t>Example</a:t>
            </a:r>
            <a:r>
              <a:rPr lang="en-GB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"</a:t>
            </a:r>
            <a:r>
              <a:rPr lang="en-GB" b="1" i="1" dirty="0"/>
              <a:t>Students will demonstrate an understanding of historical causes and effects by analysing the impact of World War I on modern geopolitical boundaries</a:t>
            </a:r>
            <a:r>
              <a:rPr lang="en-GB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278998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B6E4AF-7198-61F9-DB47-438AF26897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138410" cy="742950"/>
          </a:xfrm>
        </p:spPr>
        <p:txBody>
          <a:bodyPr/>
          <a:lstStyle/>
          <a:p>
            <a:r>
              <a:rPr lang="en-US" dirty="0"/>
              <a:t>Aligning Objectives with Assessments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3B921-A66E-59D4-A8A8-246B5E666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33703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Ensure </a:t>
            </a:r>
            <a:r>
              <a:rPr lang="en-US" sz="3200" b="1" dirty="0"/>
              <a:t>assessments</a:t>
            </a:r>
            <a:r>
              <a:rPr lang="en-US" sz="3200" dirty="0"/>
              <a:t> measure the </a:t>
            </a:r>
            <a:r>
              <a:rPr lang="en-US" sz="3200" b="1" dirty="0"/>
              <a:t>exact objectives</a:t>
            </a:r>
            <a:r>
              <a:rPr lang="en-US" sz="3200" dirty="0"/>
              <a:t> set.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Use </a:t>
            </a:r>
            <a:r>
              <a:rPr lang="en-US" sz="3200" b="1" dirty="0"/>
              <a:t>formative assessments </a:t>
            </a:r>
            <a:r>
              <a:rPr lang="en-US" sz="3200" dirty="0"/>
              <a:t>to check </a:t>
            </a:r>
            <a:r>
              <a:rPr lang="en-US" sz="3200" b="1" dirty="0"/>
              <a:t>progress</a:t>
            </a:r>
            <a:r>
              <a:rPr lang="en-US" sz="3200" dirty="0"/>
              <a:t> against the objective(s).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Adjust</a:t>
            </a:r>
            <a:r>
              <a:rPr lang="en-US" sz="3200" dirty="0"/>
              <a:t> </a:t>
            </a:r>
            <a:r>
              <a:rPr lang="en-US" sz="3200" b="1" dirty="0"/>
              <a:t>teaching</a:t>
            </a:r>
            <a:r>
              <a:rPr lang="en-US" sz="3200" dirty="0"/>
              <a:t> strategies </a:t>
            </a:r>
            <a:r>
              <a:rPr lang="en-US" sz="3200" b="1" dirty="0"/>
              <a:t>based</a:t>
            </a:r>
            <a:r>
              <a:rPr lang="en-US" sz="3200" dirty="0"/>
              <a:t> on </a:t>
            </a:r>
            <a:r>
              <a:rPr lang="en-US" sz="3200" b="1" dirty="0"/>
              <a:t>assessment</a:t>
            </a:r>
            <a:r>
              <a:rPr lang="en-US" sz="3200" dirty="0"/>
              <a:t> </a:t>
            </a:r>
            <a:r>
              <a:rPr lang="en-US" sz="3200" b="1" dirty="0"/>
              <a:t>results</a:t>
            </a:r>
            <a:r>
              <a:rPr lang="en-US" sz="32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Summative</a:t>
            </a:r>
            <a:r>
              <a:rPr lang="en-US" sz="3200" dirty="0"/>
              <a:t> and </a:t>
            </a:r>
            <a:r>
              <a:rPr lang="en-US" sz="3200" b="1" dirty="0"/>
              <a:t>formative</a:t>
            </a:r>
            <a:r>
              <a:rPr lang="en-US" sz="3200" dirty="0"/>
              <a:t> assessments should be </a:t>
            </a:r>
            <a:r>
              <a:rPr lang="en-US" sz="3200" b="1" dirty="0"/>
              <a:t>created</a:t>
            </a:r>
            <a:r>
              <a:rPr lang="en-US" sz="3200" dirty="0"/>
              <a:t> </a:t>
            </a:r>
            <a:r>
              <a:rPr lang="en-US" sz="3200" b="1" dirty="0"/>
              <a:t>after</a:t>
            </a:r>
            <a:r>
              <a:rPr lang="en-US" sz="3200" dirty="0"/>
              <a:t> </a:t>
            </a:r>
            <a:r>
              <a:rPr lang="en-US" sz="3200" b="1" dirty="0"/>
              <a:t>objectives</a:t>
            </a:r>
            <a:r>
              <a:rPr lang="en-US" sz="3200" dirty="0"/>
              <a:t> are </a:t>
            </a:r>
            <a:r>
              <a:rPr lang="en-US" sz="3200" b="1" dirty="0"/>
              <a:t>completed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3673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DA7654-6C4E-E2D0-59BC-5D0DFDB9EB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Common Pitfalls to Avoid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4F5D3-A2A7-A8D6-C3ED-C8EFA89F6D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06420"/>
            <a:ext cx="10644378" cy="3659940"/>
          </a:xfrm>
        </p:spPr>
        <p:txBody>
          <a:bodyPr/>
          <a:lstStyle/>
          <a:p>
            <a:pPr marL="407988" indent="-393700">
              <a:lnSpc>
                <a:spcPct val="100000"/>
              </a:lnSpc>
              <a:buBlip>
                <a:blip r:embed="rId2"/>
              </a:buBlip>
            </a:pPr>
            <a:r>
              <a:rPr lang="en-GB" sz="3200" dirty="0"/>
              <a:t> Using </a:t>
            </a:r>
            <a:r>
              <a:rPr lang="en-GB" sz="3200" b="1" dirty="0"/>
              <a:t>vague terms </a:t>
            </a:r>
            <a:r>
              <a:rPr lang="en-GB" sz="3200" dirty="0"/>
              <a:t>like </a:t>
            </a:r>
            <a:r>
              <a:rPr lang="en-GB" sz="3200" b="1" dirty="0"/>
              <a:t>'understand</a:t>
            </a:r>
            <a:r>
              <a:rPr lang="en-GB" sz="3200" dirty="0"/>
              <a:t>' or </a:t>
            </a:r>
            <a:r>
              <a:rPr lang="en-GB" sz="3200" b="1" dirty="0"/>
              <a:t>'learn</a:t>
            </a:r>
            <a:r>
              <a:rPr lang="en-GB" sz="3200" dirty="0"/>
              <a:t>’.</a:t>
            </a:r>
          </a:p>
          <a:p>
            <a:pPr marL="865188" lvl="1" indent="-393700">
              <a:lnSpc>
                <a:spcPct val="100000"/>
              </a:lnSpc>
              <a:buBlip>
                <a:blip r:embed="rId2"/>
              </a:buBlip>
            </a:pPr>
            <a:r>
              <a:rPr lang="en-GB" sz="2800" dirty="0"/>
              <a:t>You </a:t>
            </a:r>
            <a:r>
              <a:rPr lang="en-GB" sz="2800" b="1" dirty="0"/>
              <a:t>can’t easily </a:t>
            </a:r>
            <a:r>
              <a:rPr lang="en-GB" sz="2800" dirty="0"/>
              <a:t>formatively </a:t>
            </a:r>
            <a:r>
              <a:rPr lang="en-GB" sz="2800" b="1" dirty="0"/>
              <a:t>assess</a:t>
            </a:r>
            <a:r>
              <a:rPr lang="en-GB" sz="2800" dirty="0"/>
              <a:t> these.</a:t>
            </a:r>
          </a:p>
          <a:p>
            <a:pPr marL="407988" indent="-393700">
              <a:lnSpc>
                <a:spcPct val="100000"/>
              </a:lnSpc>
              <a:buBlip>
                <a:blip r:embed="rId2"/>
              </a:buBlip>
            </a:pPr>
            <a:r>
              <a:rPr lang="en-GB" sz="3200" dirty="0"/>
              <a:t> Setting </a:t>
            </a:r>
            <a:r>
              <a:rPr lang="en-GB" sz="3200" b="1" dirty="0"/>
              <a:t>objectives</a:t>
            </a:r>
            <a:r>
              <a:rPr lang="en-GB" sz="3200" dirty="0"/>
              <a:t> that are </a:t>
            </a:r>
            <a:r>
              <a:rPr lang="en-GB" sz="3200" b="1" dirty="0"/>
              <a:t>too broad </a:t>
            </a:r>
            <a:r>
              <a:rPr lang="en-GB" sz="3200" dirty="0"/>
              <a:t>or </a:t>
            </a:r>
            <a:r>
              <a:rPr lang="en-GB" sz="3200" b="1" dirty="0"/>
              <a:t>unmeasurable</a:t>
            </a:r>
            <a:r>
              <a:rPr lang="en-GB" sz="3200" dirty="0"/>
              <a:t>.</a:t>
            </a:r>
          </a:p>
          <a:p>
            <a:pPr marL="865188" lvl="1" indent="-393700">
              <a:lnSpc>
                <a:spcPct val="100000"/>
              </a:lnSpc>
              <a:buBlip>
                <a:blip r:embed="rId2"/>
              </a:buBlip>
            </a:pPr>
            <a:r>
              <a:rPr lang="en-GB" sz="2800" dirty="0"/>
              <a:t>They should be able to be done </a:t>
            </a:r>
            <a:r>
              <a:rPr lang="en-GB" sz="2800" b="1" dirty="0"/>
              <a:t>within the lesson </a:t>
            </a:r>
            <a:r>
              <a:rPr lang="en-GB" sz="2800" dirty="0"/>
              <a:t>and </a:t>
            </a:r>
            <a:r>
              <a:rPr lang="en-GB" sz="2800" b="1" dirty="0"/>
              <a:t>assessed against</a:t>
            </a:r>
            <a:r>
              <a:rPr lang="en-GB" sz="2800" dirty="0"/>
              <a:t>.</a:t>
            </a:r>
          </a:p>
          <a:p>
            <a:pPr marL="407988" indent="-393700">
              <a:lnSpc>
                <a:spcPct val="100000"/>
              </a:lnSpc>
              <a:buBlip>
                <a:blip r:embed="rId2"/>
              </a:buBlip>
            </a:pPr>
            <a:r>
              <a:rPr lang="en-GB" sz="3200" dirty="0"/>
              <a:t> </a:t>
            </a:r>
            <a:r>
              <a:rPr lang="en-GB" sz="3200" b="1" dirty="0"/>
              <a:t>Misalignment</a:t>
            </a:r>
            <a:r>
              <a:rPr lang="en-GB" sz="3200" dirty="0"/>
              <a:t> between </a:t>
            </a:r>
            <a:r>
              <a:rPr lang="en-GB" sz="3200" b="1" dirty="0"/>
              <a:t>objectives</a:t>
            </a:r>
            <a:r>
              <a:rPr lang="en-GB" sz="3200" dirty="0"/>
              <a:t>, </a:t>
            </a:r>
            <a:r>
              <a:rPr lang="en-GB" sz="3200" b="1" dirty="0"/>
              <a:t>activities</a:t>
            </a:r>
            <a:r>
              <a:rPr lang="en-GB" sz="3200" dirty="0"/>
              <a:t>, and </a:t>
            </a:r>
            <a:r>
              <a:rPr lang="en-GB" sz="3200" b="1" dirty="0"/>
              <a:t>assessments</a:t>
            </a:r>
            <a:r>
              <a:rPr lang="en-GB" sz="3200" dirty="0"/>
              <a:t>.</a:t>
            </a:r>
          </a:p>
          <a:p>
            <a:pPr marL="865188" lvl="1" indent="-393700">
              <a:lnSpc>
                <a:spcPct val="100000"/>
              </a:lnSpc>
              <a:buBlip>
                <a:blip r:embed="rId2"/>
              </a:buBlip>
            </a:pPr>
            <a:r>
              <a:rPr lang="en-GB" sz="2800" b="1" dirty="0"/>
              <a:t>Activities</a:t>
            </a:r>
            <a:r>
              <a:rPr lang="en-GB" sz="2800" dirty="0"/>
              <a:t> and </a:t>
            </a:r>
            <a:r>
              <a:rPr lang="en-GB" sz="2800" b="1" dirty="0"/>
              <a:t>assessments</a:t>
            </a:r>
            <a:r>
              <a:rPr lang="en-GB" sz="2800" dirty="0"/>
              <a:t> should come </a:t>
            </a:r>
            <a:r>
              <a:rPr lang="en-GB" sz="2800" b="1" dirty="0"/>
              <a:t>afterwards</a:t>
            </a:r>
            <a:r>
              <a:rPr lang="en-GB" sz="2800" dirty="0"/>
              <a:t> and be </a:t>
            </a:r>
            <a:r>
              <a:rPr lang="en-GB" sz="2800" b="1" dirty="0"/>
              <a:t>based on the objectives</a:t>
            </a:r>
            <a:r>
              <a:rPr lang="en-GB" sz="2800" dirty="0"/>
              <a:t>.</a:t>
            </a:r>
          </a:p>
          <a:p>
            <a:pPr marL="14288" indent="0">
              <a:lnSpc>
                <a:spcPct val="100000"/>
              </a:lnSpc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78468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42D05-4CA0-8B36-9D8B-26E233C585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dirty="0"/>
              <a:t>Break into small groups.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dirty="0"/>
              <a:t>Choose a lesson which you’re going to be teaching and write 1-3 objectives using the information you’ve learned. 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dirty="0"/>
              <a:t>Think about an </a:t>
            </a:r>
            <a:r>
              <a:rPr lang="en-US" sz="3200" dirty="0" err="1"/>
              <a:t>AfL</a:t>
            </a:r>
            <a:r>
              <a:rPr lang="en-US" sz="3200" dirty="0"/>
              <a:t> activity which you could use to assess against one of your objectives.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dirty="0"/>
              <a:t>Share your objectives and your </a:t>
            </a:r>
            <a:r>
              <a:rPr lang="en-US" sz="3200" dirty="0" err="1"/>
              <a:t>AfL</a:t>
            </a:r>
            <a:r>
              <a:rPr lang="en-US" sz="3200" dirty="0"/>
              <a:t> idea with the group for feedback.</a:t>
            </a:r>
            <a:endParaRPr lang="en-GB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3D94A-7B81-7CB3-86E7-6573F7580E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Possible Activity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463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ACB4DF-2825-42CC-9545-9E8CF05FC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7115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Discuss: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How can these strategies be applied in your lessons.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Question</a:t>
            </a:r>
            <a:r>
              <a:rPr lang="en-US" sz="3200" dirty="0"/>
              <a:t>: </a:t>
            </a:r>
          </a:p>
          <a:p>
            <a:pPr marL="0" indent="0">
              <a:buNone/>
            </a:pPr>
            <a:r>
              <a:rPr lang="en-US" sz="3200" dirty="0"/>
              <a:t>How will you apply these strategies to the creation of your lesson objectives?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A0DBF-62C4-20EE-4920-E4F459EDEE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2550224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79995-582E-C08C-1745-0CC22C0225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Checklist: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265D9-69EA-BFA6-300B-0DE3E900F9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00" y="1828800"/>
            <a:ext cx="10838180" cy="3794761"/>
          </a:xfrm>
        </p:spPr>
        <p:txBody>
          <a:bodyPr/>
          <a:lstStyle/>
          <a:p>
            <a:pPr rtl="0">
              <a:spcAft>
                <a:spcPts val="800"/>
              </a:spcAft>
              <a:buFont typeface="Wingdings" pitchFamily="2" charset="2"/>
              <a:buChar char="ü"/>
            </a:pPr>
            <a:r>
              <a:rPr lang="en-GB" sz="2400" b="0" i="0" u="none" strike="noStrike" dirty="0">
                <a:solidFill>
                  <a:srgbClr val="C3A48C"/>
                </a:solidFill>
                <a:effectLst/>
              </a:rPr>
              <a:t>Does the objective clearly specify what students will achieve?</a:t>
            </a:r>
            <a:br>
              <a:rPr lang="en-GB" sz="2400" b="0" i="0" u="none" strike="noStrike" dirty="0">
                <a:solidFill>
                  <a:srgbClr val="C3A48C"/>
                </a:solidFill>
                <a:effectLst/>
              </a:rPr>
            </a:br>
            <a:r>
              <a:rPr lang="en-GB" sz="2400" b="0" i="0" u="none" strike="noStrike" dirty="0">
                <a:solidFill>
                  <a:srgbClr val="C3A48C"/>
                </a:solidFill>
                <a:effectLst/>
              </a:rPr>
              <a:t>(e.g., "Students will be able to..." or "Students will learn how to...")</a:t>
            </a:r>
            <a:endParaRPr lang="en-GB" sz="2400" b="0" dirty="0">
              <a:solidFill>
                <a:srgbClr val="C3A48C"/>
              </a:solidFill>
              <a:effectLst/>
            </a:endParaRPr>
          </a:p>
          <a:p>
            <a:pPr rtl="0">
              <a:spcAft>
                <a:spcPts val="800"/>
              </a:spcAft>
              <a:buFont typeface="Wingdings" pitchFamily="2" charset="2"/>
              <a:buChar char="ü"/>
            </a:pPr>
            <a:r>
              <a:rPr lang="en-GB" sz="2400" b="0" i="0" u="none" strike="noStrike" dirty="0">
                <a:solidFill>
                  <a:srgbClr val="C3A48C"/>
                </a:solidFill>
                <a:effectLst/>
              </a:rPr>
              <a:t>Is the language simple and clear for students to understand?</a:t>
            </a:r>
            <a:endParaRPr lang="en-GB" sz="2400" b="0" dirty="0">
              <a:solidFill>
                <a:srgbClr val="C3A48C"/>
              </a:solidFill>
              <a:effectLst/>
            </a:endParaRPr>
          </a:p>
          <a:p>
            <a:pPr rtl="0">
              <a:spcAft>
                <a:spcPts val="800"/>
              </a:spcAft>
              <a:buFont typeface="Wingdings" pitchFamily="2" charset="2"/>
              <a:buChar char="ü"/>
            </a:pPr>
            <a:r>
              <a:rPr lang="en-GB" sz="2400" b="0" i="0" u="none" strike="noStrike" dirty="0">
                <a:solidFill>
                  <a:srgbClr val="C3A48C"/>
                </a:solidFill>
                <a:effectLst/>
              </a:rPr>
              <a:t>Can the objective be assessed through observable student actions or behaviours?</a:t>
            </a:r>
            <a:endParaRPr lang="en-GB" sz="2400" b="0" dirty="0">
              <a:solidFill>
                <a:srgbClr val="C3A48C"/>
              </a:solidFill>
              <a:effectLst/>
            </a:endParaRPr>
          </a:p>
          <a:p>
            <a:pPr rtl="0">
              <a:spcAft>
                <a:spcPts val="800"/>
              </a:spcAft>
              <a:buFont typeface="Wingdings" pitchFamily="2" charset="2"/>
              <a:buChar char="ü"/>
            </a:pPr>
            <a:r>
              <a:rPr lang="en-GB" sz="2400" b="0" i="0" u="none" strike="noStrike" dirty="0">
                <a:solidFill>
                  <a:srgbClr val="C3A48C"/>
                </a:solidFill>
                <a:effectLst/>
              </a:rPr>
              <a:t>Does the objective include action verbs that align with Bloom’s Taxonomy?</a:t>
            </a:r>
            <a:endParaRPr lang="en-GB" sz="2400" b="0" dirty="0">
              <a:solidFill>
                <a:srgbClr val="C3A48C"/>
              </a:solidFill>
              <a:effectLst/>
            </a:endParaRPr>
          </a:p>
          <a:p>
            <a:pPr rtl="0">
              <a:spcAft>
                <a:spcPts val="800"/>
              </a:spcAft>
              <a:buFont typeface="Wingdings" pitchFamily="2" charset="2"/>
              <a:buChar char="ü"/>
            </a:pPr>
            <a:r>
              <a:rPr lang="en-GB" sz="2400" b="0" i="0" u="none" strike="noStrike" dirty="0">
                <a:solidFill>
                  <a:srgbClr val="C3A48C"/>
                </a:solidFill>
                <a:effectLst/>
              </a:rPr>
              <a:t>Are activities and tasks designed to help students meet the objective?</a:t>
            </a:r>
            <a:endParaRPr lang="en-GB" sz="2400" b="0" dirty="0">
              <a:solidFill>
                <a:srgbClr val="C3A48C"/>
              </a:solidFill>
              <a:effectLst/>
            </a:endParaRPr>
          </a:p>
          <a:p>
            <a:pPr rtl="0">
              <a:spcAft>
                <a:spcPts val="800"/>
              </a:spcAft>
              <a:buFont typeface="Wingdings" pitchFamily="2" charset="2"/>
              <a:buChar char="ü"/>
            </a:pPr>
            <a:r>
              <a:rPr lang="en-GB" sz="2400" b="0" i="0" u="none" strike="noStrike" dirty="0">
                <a:solidFill>
                  <a:srgbClr val="C3A48C"/>
                </a:solidFill>
                <a:effectLst/>
              </a:rPr>
              <a:t>Is the objective realistic and achievable in the timeframe of a single lesson?</a:t>
            </a:r>
            <a:endParaRPr lang="en-GB" sz="2400" dirty="0">
              <a:solidFill>
                <a:srgbClr val="C3A4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70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B75A0-171C-F932-464B-96FAC68B0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Useful Links: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FD3B5-8B50-1F39-E6C9-4B2CE773BAF5}"/>
              </a:ext>
            </a:extLst>
          </p:cNvPr>
          <p:cNvSpPr txBox="1"/>
          <p:nvPr/>
        </p:nvSpPr>
        <p:spPr>
          <a:xfrm>
            <a:off x="518497" y="2407920"/>
            <a:ext cx="62392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 Like A Champion</a:t>
            </a:r>
            <a:endParaRPr lang="en-US" sz="3600" dirty="0">
              <a:solidFill>
                <a:srgbClr val="C3A48C"/>
              </a:solidFill>
              <a:latin typeface="Montserrat" pitchFamily="2" charset="77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UbD Overview</a:t>
            </a:r>
            <a:endParaRPr lang="en-US" sz="3600" dirty="0">
              <a:solidFill>
                <a:srgbClr val="C3A48C"/>
              </a:solidFill>
              <a:latin typeface="Montserrat" pitchFamily="2" charset="77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Blooms Taxonomy</a:t>
            </a: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</p:txBody>
      </p:sp>
      <p:sp>
        <p:nvSpPr>
          <p:cNvPr id="4" name="Rounded Rectangle 3">
            <a:hlinkClick r:id="rId8"/>
            <a:extLst>
              <a:ext uri="{FF2B5EF4-FFF2-40B4-BE49-F238E27FC236}">
                <a16:creationId xmlns:a16="http://schemas.microsoft.com/office/drawing/2014/main" id="{E44D6BF5-6B31-3F39-6C87-3D339AB030CB}"/>
              </a:ext>
            </a:extLst>
          </p:cNvPr>
          <p:cNvSpPr/>
          <p:nvPr/>
        </p:nvSpPr>
        <p:spPr>
          <a:xfrm>
            <a:off x="8823960" y="6172200"/>
            <a:ext cx="2362200" cy="472440"/>
          </a:xfrm>
          <a:prstGeom prst="roundRect">
            <a:avLst/>
          </a:prstGeom>
          <a:solidFill>
            <a:srgbClr val="C3A48C"/>
          </a:solidFill>
          <a:ln cmpd="dbl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5195D"/>
                </a:solidFill>
              </a:rPr>
              <a:t>@Gina Davies</a:t>
            </a:r>
          </a:p>
        </p:txBody>
      </p:sp>
    </p:spTree>
    <p:extLst>
      <p:ext uri="{BB962C8B-B14F-4D97-AF65-F5344CB8AC3E}">
        <p14:creationId xmlns:p14="http://schemas.microsoft.com/office/powerpoint/2010/main" val="59581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A075ED-26C2-660E-8F8D-D57FB3226E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Lesson Objective: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85B2B-4C04-2ECB-7F0A-E8AAD64EA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48281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/>
              <a:t>This is a </a:t>
            </a:r>
            <a:r>
              <a:rPr lang="en-GB" b="1" dirty="0"/>
              <a:t>specific</a:t>
            </a:r>
            <a:r>
              <a:rPr lang="en-GB" dirty="0"/>
              <a:t>, </a:t>
            </a:r>
            <a:r>
              <a:rPr lang="en-GB" b="1" dirty="0"/>
              <a:t>short-term goal</a:t>
            </a:r>
            <a:r>
              <a:rPr lang="en-GB" dirty="0"/>
              <a:t> that students are expected to </a:t>
            </a:r>
            <a:r>
              <a:rPr lang="en-GB" b="1" dirty="0"/>
              <a:t>achieve</a:t>
            </a:r>
            <a:r>
              <a:rPr lang="en-GB" dirty="0"/>
              <a:t> during a </a:t>
            </a:r>
            <a:r>
              <a:rPr lang="en-GB" b="1" dirty="0"/>
              <a:t>lesson.</a:t>
            </a: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They are often </a:t>
            </a:r>
            <a:r>
              <a:rPr lang="en-GB" b="1" dirty="0"/>
              <a:t>focussed</a:t>
            </a:r>
            <a:r>
              <a:rPr lang="en-GB" dirty="0"/>
              <a:t> on the </a:t>
            </a:r>
            <a:r>
              <a:rPr lang="en-GB" b="1" dirty="0"/>
              <a:t>process of learning </a:t>
            </a:r>
            <a:r>
              <a:rPr lang="en-GB" dirty="0"/>
              <a:t>and the </a:t>
            </a:r>
            <a:r>
              <a:rPr lang="en-GB" b="1" dirty="0"/>
              <a:t>steps</a:t>
            </a:r>
            <a:r>
              <a:rPr lang="en-GB" dirty="0"/>
              <a:t> needed </a:t>
            </a:r>
            <a:r>
              <a:rPr lang="en-GB" b="1" dirty="0"/>
              <a:t>to get to an outcome</a:t>
            </a:r>
            <a:r>
              <a:rPr lang="en-GB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They are </a:t>
            </a:r>
            <a:r>
              <a:rPr lang="en-GB" b="1" dirty="0"/>
              <a:t>measurable</a:t>
            </a:r>
            <a:r>
              <a:rPr lang="en-GB" dirty="0"/>
              <a:t> and </a:t>
            </a:r>
            <a:r>
              <a:rPr lang="en-GB" b="1" dirty="0"/>
              <a:t>observable.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i="1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i="1" dirty="0"/>
              <a:t>Example</a:t>
            </a:r>
            <a:r>
              <a:rPr lang="en-GB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"</a:t>
            </a:r>
            <a:r>
              <a:rPr lang="en-US" b="1" i="1" dirty="0"/>
              <a:t>Students will be able to state the causes of World War I</a:t>
            </a:r>
            <a:r>
              <a:rPr lang="en-US" dirty="0"/>
              <a:t>”.</a:t>
            </a:r>
          </a:p>
          <a:p>
            <a:pPr marL="0" indent="0">
              <a:lnSpc>
                <a:spcPct val="100000"/>
              </a:lnSpc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8543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671C95-2DB8-1D06-EE69-D38F47EB2A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Outcome Versus 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3FC2B-0324-C4D2-CB14-DFA92B6D0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2791259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/>
              <a:t>Objectives</a:t>
            </a:r>
            <a:r>
              <a:rPr lang="en-US" sz="3200" dirty="0"/>
              <a:t> guide </a:t>
            </a:r>
            <a:r>
              <a:rPr lang="en-US" sz="3200" b="1" dirty="0"/>
              <a:t>daily instruction </a:t>
            </a:r>
            <a:r>
              <a:rPr lang="en-US" sz="3200" dirty="0"/>
              <a:t>and learning </a:t>
            </a:r>
            <a:r>
              <a:rPr lang="en-US" sz="3200" b="1" dirty="0"/>
              <a:t>activities</a:t>
            </a:r>
            <a:r>
              <a:rPr lang="en-US" sz="3200" dirty="0"/>
              <a:t>, whilst </a:t>
            </a:r>
            <a:r>
              <a:rPr lang="en-US" sz="3200" b="1" dirty="0"/>
              <a:t>outcomes</a:t>
            </a:r>
            <a:r>
              <a:rPr lang="en-US" sz="3200" dirty="0"/>
              <a:t> represent the </a:t>
            </a:r>
            <a:r>
              <a:rPr lang="en-US" sz="3200" b="1" dirty="0"/>
              <a:t>final</a:t>
            </a:r>
            <a:r>
              <a:rPr lang="en-US" sz="3200" dirty="0"/>
              <a:t> </a:t>
            </a:r>
            <a:r>
              <a:rPr lang="en-US" sz="3200" b="1" dirty="0"/>
              <a:t>achievements</a:t>
            </a:r>
            <a:r>
              <a:rPr lang="en-US" sz="3200" dirty="0"/>
              <a:t> or </a:t>
            </a:r>
            <a:r>
              <a:rPr lang="en-US" sz="3200" b="1" dirty="0"/>
              <a:t>competencies</a:t>
            </a:r>
            <a:r>
              <a:rPr lang="en-US" sz="3200" dirty="0"/>
              <a:t> students should demonstrate by the </a:t>
            </a:r>
            <a:r>
              <a:rPr lang="en-US" sz="3200" b="1" dirty="0"/>
              <a:t>end of a learning period.</a:t>
            </a:r>
          </a:p>
        </p:txBody>
      </p:sp>
    </p:spTree>
    <p:extLst>
      <p:ext uri="{BB962C8B-B14F-4D97-AF65-F5344CB8AC3E}">
        <p14:creationId xmlns:p14="http://schemas.microsoft.com/office/powerpoint/2010/main" val="414280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FCACF3-C370-E5AB-E3DE-94BC5F8C9F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Why Write Objectives?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AF91A-78C3-6AEC-1AD5-7CEB255F5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248645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Provides </a:t>
            </a:r>
            <a:r>
              <a:rPr lang="en-US" sz="3600" b="1" dirty="0"/>
              <a:t>clarity</a:t>
            </a:r>
            <a:r>
              <a:rPr lang="en-US" sz="3600" dirty="0"/>
              <a:t> and </a:t>
            </a:r>
            <a:r>
              <a:rPr lang="en-US" sz="3600" b="1" dirty="0"/>
              <a:t>focus</a:t>
            </a:r>
            <a:r>
              <a:rPr lang="en-US" sz="3600" dirty="0"/>
              <a:t> for </a:t>
            </a:r>
            <a:r>
              <a:rPr lang="en-US" sz="3600" b="1" dirty="0"/>
              <a:t>teaching</a:t>
            </a:r>
            <a:r>
              <a:rPr lang="en-US" sz="3600" dirty="0"/>
              <a:t> and </a:t>
            </a:r>
            <a:r>
              <a:rPr lang="en-US" sz="3600" b="1" dirty="0"/>
              <a:t>learning</a:t>
            </a:r>
            <a:r>
              <a:rPr lang="en-US" sz="36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/>
              <a:t>Aligns</a:t>
            </a:r>
            <a:r>
              <a:rPr lang="en-US" sz="3600" dirty="0"/>
              <a:t> lesson </a:t>
            </a:r>
            <a:r>
              <a:rPr lang="en-US" sz="3600" b="1" dirty="0"/>
              <a:t>activities</a:t>
            </a:r>
            <a:r>
              <a:rPr lang="en-US" sz="3600" dirty="0"/>
              <a:t> with desired </a:t>
            </a:r>
            <a:r>
              <a:rPr lang="en-US" sz="3600" b="1" dirty="0"/>
              <a:t>learning</a:t>
            </a:r>
            <a:r>
              <a:rPr lang="en-US" sz="36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Ensures </a:t>
            </a:r>
            <a:r>
              <a:rPr lang="en-US" sz="3600" b="1" dirty="0"/>
              <a:t>measurable</a:t>
            </a:r>
            <a:r>
              <a:rPr lang="en-US" sz="3600" dirty="0"/>
              <a:t> </a:t>
            </a:r>
            <a:r>
              <a:rPr lang="en-US" sz="3600" b="1" dirty="0"/>
              <a:t>progress</a:t>
            </a:r>
            <a:r>
              <a:rPr lang="en-US" sz="3600" dirty="0"/>
              <a:t> in student </a:t>
            </a:r>
            <a:r>
              <a:rPr lang="en-US" sz="3600" b="1" dirty="0"/>
              <a:t>learning</a:t>
            </a:r>
            <a:r>
              <a:rPr lang="en-US" sz="36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They are part of </a:t>
            </a:r>
            <a:r>
              <a:rPr lang="en-US" sz="3600" b="1" dirty="0"/>
              <a:t>Assessment for Learning</a:t>
            </a:r>
            <a:r>
              <a:rPr lang="en-US" sz="36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5561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9B8954-6006-63BE-20A5-D4D0D7FA87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For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D8CBF-CACE-BE0F-ED26-5705613880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83341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Sharing</a:t>
            </a:r>
            <a:r>
              <a:rPr lang="en-US" sz="3200" dirty="0"/>
              <a:t> objectives with students </a:t>
            </a:r>
            <a:r>
              <a:rPr lang="en-US" sz="3200" b="1" dirty="0"/>
              <a:t>allows</a:t>
            </a:r>
            <a:r>
              <a:rPr lang="en-US" sz="3200" dirty="0"/>
              <a:t> them to </a:t>
            </a:r>
            <a:r>
              <a:rPr lang="en-US" sz="3200" b="1" dirty="0"/>
              <a:t>understand</a:t>
            </a:r>
            <a:r>
              <a:rPr lang="en-US" sz="3200" dirty="0"/>
              <a:t> the </a:t>
            </a:r>
            <a:r>
              <a:rPr lang="en-US" sz="3200" b="1" dirty="0"/>
              <a:t>lesson's purpose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It </a:t>
            </a:r>
            <a:r>
              <a:rPr lang="en-US" sz="3200" b="1" dirty="0"/>
              <a:t>makes</a:t>
            </a:r>
            <a:r>
              <a:rPr lang="en-US" sz="3200" dirty="0"/>
              <a:t> it </a:t>
            </a:r>
            <a:r>
              <a:rPr lang="en-US" sz="3200" b="1" dirty="0"/>
              <a:t>clear</a:t>
            </a:r>
            <a:r>
              <a:rPr lang="en-US" sz="3200" dirty="0"/>
              <a:t> what’s </a:t>
            </a:r>
            <a:r>
              <a:rPr lang="en-US" sz="3200" b="1" dirty="0"/>
              <a:t>expected</a:t>
            </a:r>
            <a:r>
              <a:rPr lang="en-US" sz="3200" dirty="0"/>
              <a:t> of them—because, remember, </a:t>
            </a:r>
            <a:r>
              <a:rPr lang="en-US" sz="3200" b="1" dirty="0"/>
              <a:t>clear is kind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Students can use the </a:t>
            </a:r>
            <a:r>
              <a:rPr lang="en-US" sz="3200" b="1" dirty="0"/>
              <a:t>lesson objectives </a:t>
            </a:r>
            <a:r>
              <a:rPr lang="en-US" sz="3200" dirty="0"/>
              <a:t>as a </a:t>
            </a:r>
            <a:r>
              <a:rPr lang="en-US" sz="3200" b="1" dirty="0"/>
              <a:t>reference</a:t>
            </a:r>
            <a:r>
              <a:rPr lang="en-US" sz="3200" dirty="0"/>
              <a:t> for </a:t>
            </a:r>
            <a:r>
              <a:rPr lang="en-US" sz="3200" b="1" dirty="0"/>
              <a:t>revision</a:t>
            </a:r>
            <a:r>
              <a:rPr lang="en-US" sz="3200" dirty="0"/>
              <a:t> in </a:t>
            </a:r>
            <a:r>
              <a:rPr lang="en-US" sz="3200" b="1" dirty="0"/>
              <a:t>preparation</a:t>
            </a:r>
            <a:r>
              <a:rPr lang="en-US" sz="3200" dirty="0"/>
              <a:t> for </a:t>
            </a:r>
            <a:r>
              <a:rPr lang="en-US" sz="3200" b="1" dirty="0"/>
              <a:t>summative assessments</a:t>
            </a:r>
            <a:r>
              <a:rPr lang="en-US" sz="3200" dirty="0"/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i="1" dirty="0"/>
              <a:t>Please do not make students write down learning objectives!</a:t>
            </a:r>
          </a:p>
        </p:txBody>
      </p:sp>
    </p:spTree>
    <p:extLst>
      <p:ext uri="{BB962C8B-B14F-4D97-AF65-F5344CB8AC3E}">
        <p14:creationId xmlns:p14="http://schemas.microsoft.com/office/powerpoint/2010/main" val="29837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6749E-005E-CEB1-18B5-98EC8B3A0B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4828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Clarity of 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Alignment with Learning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Facilitates Assessment &amp; Feedback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Effective Lesson Planning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Increases Student Motivation &amp; Engagement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Professional Reflection &amp; Improvement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7D9DD-03AF-1911-8881-8B47D3297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254490" cy="742950"/>
          </a:xfrm>
        </p:spPr>
        <p:txBody>
          <a:bodyPr/>
          <a:lstStyle/>
          <a:p>
            <a:r>
              <a:rPr lang="en-GB" dirty="0"/>
              <a:t>Key Benefits of Writing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21803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AD203B-9AF3-0811-28B1-C815EF0D63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2410260"/>
          </a:xfrm>
        </p:spPr>
        <p:txBody>
          <a:bodyPr/>
          <a:lstStyle/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Clearly defined </a:t>
            </a:r>
            <a:r>
              <a:rPr lang="en-US" sz="3200" dirty="0"/>
              <a:t>objectives </a:t>
            </a:r>
            <a:r>
              <a:rPr lang="en-US" sz="3200" b="1" dirty="0"/>
              <a:t>guide lesson planning</a:t>
            </a:r>
            <a:r>
              <a:rPr lang="en-US" sz="3200" dirty="0"/>
              <a:t>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Prevents</a:t>
            </a:r>
            <a:r>
              <a:rPr lang="en-US" sz="3200" dirty="0"/>
              <a:t> lessons from </a:t>
            </a:r>
            <a:r>
              <a:rPr lang="en-US" sz="3200" b="1" dirty="0"/>
              <a:t>going off track</a:t>
            </a:r>
            <a:r>
              <a:rPr lang="en-US" sz="3200" dirty="0"/>
              <a:t>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dirty="0"/>
              <a:t>Creates a </a:t>
            </a:r>
            <a:r>
              <a:rPr lang="en-US" sz="3200" b="1" dirty="0"/>
              <a:t>shared understanding </a:t>
            </a:r>
            <a:r>
              <a:rPr lang="en-US" sz="3200" dirty="0"/>
              <a:t>of learning </a:t>
            </a:r>
            <a:r>
              <a:rPr lang="en-US" sz="3200" b="1" dirty="0"/>
              <a:t>goals</a:t>
            </a:r>
            <a:r>
              <a:rPr lang="en-US" sz="3200" dirty="0"/>
              <a:t>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0A670-ECFF-26D5-F768-18FC0E1487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Clarity of Purpose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2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5C4514-FCFB-69F5-297F-7A52BEB483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dirty="0"/>
              <a:t>Ensures lesson </a:t>
            </a:r>
            <a:r>
              <a:rPr lang="en-US" sz="3200" b="1" dirty="0"/>
              <a:t>activities align </a:t>
            </a:r>
            <a:r>
              <a:rPr lang="en-US" sz="3200" dirty="0"/>
              <a:t>with </a:t>
            </a:r>
            <a:r>
              <a:rPr lang="en-US" sz="3200" b="1" dirty="0"/>
              <a:t>objectives</a:t>
            </a:r>
            <a:r>
              <a:rPr lang="en-US" sz="3200" dirty="0"/>
              <a:t>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dirty="0"/>
              <a:t>Supports </a:t>
            </a:r>
            <a:r>
              <a:rPr lang="en-US" sz="3200" b="1" dirty="0"/>
              <a:t>consistency</a:t>
            </a:r>
            <a:r>
              <a:rPr lang="en-US" sz="3200" dirty="0"/>
              <a:t> in achieving </a:t>
            </a:r>
            <a:r>
              <a:rPr lang="en-US" sz="3200" b="1" dirty="0"/>
              <a:t>educational</a:t>
            </a:r>
            <a:r>
              <a:rPr lang="en-US" sz="3200" dirty="0"/>
              <a:t> </a:t>
            </a:r>
            <a:r>
              <a:rPr lang="en-US" sz="3200" b="1" dirty="0"/>
              <a:t>goals</a:t>
            </a:r>
            <a:r>
              <a:rPr lang="en-US" sz="3200" dirty="0"/>
              <a:t>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Prevents</a:t>
            </a:r>
            <a:r>
              <a:rPr lang="en-US" sz="3200" dirty="0"/>
              <a:t> engaging but </a:t>
            </a:r>
            <a:r>
              <a:rPr lang="en-US" sz="3200" b="1" dirty="0"/>
              <a:t>irrelevant activities</a:t>
            </a:r>
            <a:r>
              <a:rPr lang="en-US" sz="3200" dirty="0"/>
              <a:t>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3AB82-3EC9-35FA-BDD2-A5AC651707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559290" cy="742950"/>
          </a:xfrm>
        </p:spPr>
        <p:txBody>
          <a:bodyPr/>
          <a:lstStyle/>
          <a:p>
            <a:r>
              <a:rPr lang="en-US" dirty="0"/>
              <a:t>Alignment with Learning Outcomes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696355"/>
      </p:ext>
    </p:extLst>
  </p:cSld>
  <p:clrMapOvr>
    <a:masterClrMapping/>
  </p:clrMapOvr>
</p:sld>
</file>

<file path=ppt/theme/theme1.xml><?xml version="1.0" encoding="utf-8"?>
<a:theme xmlns:a="http://schemas.openxmlformats.org/drawingml/2006/main" name="P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cket PD Template" id="{5F42225E-33B0-AA4A-8796-546C467F80F4}" vid="{FD5B55DA-089E-5240-892E-8CEFEBBB81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</Template>
  <TotalTime>285</TotalTime>
  <Words>1080</Words>
  <Application>Microsoft Macintosh PowerPoint</Application>
  <PresentationFormat>Widescreen</PresentationFormat>
  <Paragraphs>135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Arial</vt:lpstr>
      <vt:lpstr>Montserrat</vt:lpstr>
      <vt:lpstr>Wingdings</vt:lpstr>
      <vt:lpstr>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 Davies</dc:creator>
  <cp:lastModifiedBy>Gina Davies</cp:lastModifiedBy>
  <cp:revision>56</cp:revision>
  <dcterms:created xsi:type="dcterms:W3CDTF">2024-11-17T10:19:48Z</dcterms:created>
  <dcterms:modified xsi:type="dcterms:W3CDTF">2025-01-09T03:18:06Z</dcterms:modified>
</cp:coreProperties>
</file>