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294" r:id="rId3"/>
    <p:sldId id="258" r:id="rId4"/>
    <p:sldId id="272" r:id="rId5"/>
    <p:sldId id="259" r:id="rId6"/>
    <p:sldId id="295" r:id="rId7"/>
    <p:sldId id="263" r:id="rId8"/>
    <p:sldId id="307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3" r:id="rId17"/>
    <p:sldId id="306" r:id="rId18"/>
    <p:sldId id="305" r:id="rId19"/>
    <p:sldId id="302" r:id="rId20"/>
    <p:sldId id="270" r:id="rId21"/>
    <p:sldId id="261" r:id="rId22"/>
    <p:sldId id="262" r:id="rId23"/>
    <p:sldId id="267" r:id="rId24"/>
    <p:sldId id="268" r:id="rId25"/>
    <p:sldId id="269" r:id="rId26"/>
    <p:sldId id="2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95D"/>
    <a:srgbClr val="C3A48C"/>
    <a:srgbClr val="7C1B3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82671"/>
  </p:normalViewPr>
  <p:slideViewPr>
    <p:cSldViewPr snapToGrid="0">
      <p:cViewPr varScale="1">
        <p:scale>
          <a:sx n="84" d="100"/>
          <a:sy n="84" d="100"/>
        </p:scale>
        <p:origin x="1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11/17/24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6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3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2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1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b="1" dirty="0"/>
              <a:t>Title: </a:t>
            </a:r>
            <a:br>
              <a:rPr lang="en-US" b="1" dirty="0"/>
            </a:br>
            <a:r>
              <a:rPr lang="en-US" b="0" dirty="0"/>
              <a:t>subtopic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66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A07CB992-B2F8-6067-1CCB-53DBC3F6B322}"/>
              </a:ext>
            </a:extLst>
          </p:cNvPr>
          <p:cNvSpPr/>
          <p:nvPr userDrawn="1"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D0B020-7CA0-EF36-FAED-69F5413A4575}"/>
              </a:ext>
            </a:extLst>
          </p:cNvPr>
          <p:cNvCxnSpPr>
            <a:cxnSpLocks/>
          </p:cNvCxnSpPr>
          <p:nvPr userDrawn="1"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F4E182-1A88-8E51-59CA-5A8B52F06E0C}"/>
              </a:ext>
            </a:extLst>
          </p:cNvPr>
          <p:cNvCxnSpPr>
            <a:cxnSpLocks/>
          </p:cNvCxnSpPr>
          <p:nvPr userDrawn="1"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47FAD23-6E4A-F8EE-0C99-FAC8C4C2B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EBFBDFF-7F75-1B01-9EAC-1F4A1676B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790682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50F3DD6C-1F6D-BDBA-8FE9-8030D274371E}"/>
              </a:ext>
            </a:extLst>
          </p:cNvPr>
          <p:cNvSpPr/>
          <p:nvPr userDrawn="1"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1E5CA8-1BDF-63BA-29C7-C5142767E325}"/>
              </a:ext>
            </a:extLst>
          </p:cNvPr>
          <p:cNvCxnSpPr>
            <a:cxnSpLocks/>
          </p:cNvCxnSpPr>
          <p:nvPr userDrawn="1"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FF5E98-2DE6-F9D2-A7D6-4AD7A9CA76B3}"/>
              </a:ext>
            </a:extLst>
          </p:cNvPr>
          <p:cNvCxnSpPr>
            <a:cxnSpLocks/>
          </p:cNvCxnSpPr>
          <p:nvPr userDrawn="1"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button&#10;&#10;Description automatically generated">
            <a:extLst>
              <a:ext uri="{FF2B5EF4-FFF2-40B4-BE49-F238E27FC236}">
                <a16:creationId xmlns:a16="http://schemas.microsoft.com/office/drawing/2014/main" id="{5AED2315-674D-2533-8BE4-8910F7CEE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EBC9794-5D1E-B6C7-380F-33E215F4EA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B689B3A-270C-33FB-5EA0-14330261E9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76629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Title: </a:t>
            </a:r>
            <a:br>
              <a:rPr lang="en-US" b="1" dirty="0"/>
            </a:br>
            <a:r>
              <a:rPr lang="en-US" b="0" dirty="0"/>
              <a:t>subtopic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3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cket with a button&#10;&#10;Description automatically generated">
            <a:extLst>
              <a:ext uri="{FF2B5EF4-FFF2-40B4-BE49-F238E27FC236}">
                <a16:creationId xmlns:a16="http://schemas.microsoft.com/office/drawing/2014/main" id="{BB1CFB41-A082-994C-8307-70DBDAC0E5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Title: </a:t>
            </a:r>
            <a:r>
              <a:rPr lang="en-US" b="0" dirty="0"/>
              <a:t>Subtopic</a:t>
            </a:r>
            <a:endParaRPr lang="en-US" dirty="0"/>
          </a:p>
        </p:txBody>
      </p:sp>
      <p:pic>
        <p:nvPicPr>
          <p:cNvPr id="2" name="Picture 1" descr="A pocket with a button&#10;&#10;Description automatically generated">
            <a:extLst>
              <a:ext uri="{FF2B5EF4-FFF2-40B4-BE49-F238E27FC236}">
                <a16:creationId xmlns:a16="http://schemas.microsoft.com/office/drawing/2014/main" id="{E8267577-91B8-66CD-5F51-E0574B478FC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271470" y="5916968"/>
            <a:ext cx="826106" cy="8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61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gina-davies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tandfonline.com/doi/full/10.1080/02602938.2020.1769022#abstrac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link.springer.com/article/10.1007/s10734-022-00895-9" TargetMode="External"/><Relationship Id="rId5" Type="http://schemas.openxmlformats.org/officeDocument/2006/relationships/hyperlink" Target="https://www.tandfonline.com/doi/full/10.1080/02602938.2020.1769022" TargetMode="External"/><Relationship Id="rId4" Type="http://schemas.openxmlformats.org/officeDocument/2006/relationships/hyperlink" Target="https://cameronconaway.com/feedback-literacy-educator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F60E-BCFF-6EEF-FFA4-CD92EA0F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" pitchFamily="2" charset="77"/>
              </a:rPr>
              <a:t>Pocket PD</a:t>
            </a:r>
            <a:r>
              <a:rPr lang="en-US" dirty="0">
                <a:latin typeface="Montserrat" pitchFamily="2" charset="77"/>
              </a:rPr>
              <a:t>:</a:t>
            </a:r>
            <a:br>
              <a:rPr lang="en-US" dirty="0">
                <a:latin typeface="Montserrat" pitchFamily="2" charset="77"/>
              </a:rPr>
            </a:br>
            <a:r>
              <a:rPr lang="en-US" dirty="0">
                <a:latin typeface="Montserrat" pitchFamily="2" charset="77"/>
              </a:rPr>
              <a:t>Feedback Literacy</a:t>
            </a:r>
          </a:p>
        </p:txBody>
      </p:sp>
    </p:spTree>
    <p:extLst>
      <p:ext uri="{BB962C8B-B14F-4D97-AF65-F5344CB8AC3E}">
        <p14:creationId xmlns:p14="http://schemas.microsoft.com/office/powerpoint/2010/main" val="386828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BF38A-E73C-86F2-CA01-095ED443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Feedback Journals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86C36-2792-7084-C380-546C4058D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students maintain a </a:t>
            </a:r>
            <a:r>
              <a:rPr lang="en-US" b="1" dirty="0"/>
              <a:t>journal</a:t>
            </a:r>
            <a:r>
              <a:rPr lang="en-US" dirty="0"/>
              <a:t> logging </a:t>
            </a:r>
            <a:r>
              <a:rPr lang="en-US" b="1" dirty="0"/>
              <a:t>feedback</a:t>
            </a:r>
            <a:r>
              <a:rPr lang="en-US" dirty="0"/>
              <a:t>, </a:t>
            </a:r>
            <a:r>
              <a:rPr lang="en-US" b="1" dirty="0"/>
              <a:t>reactions</a:t>
            </a:r>
            <a:r>
              <a:rPr lang="en-US" dirty="0"/>
              <a:t>, and </a:t>
            </a:r>
            <a:r>
              <a:rPr lang="en-US" b="1" dirty="0"/>
              <a:t>actions</a:t>
            </a:r>
            <a:r>
              <a:rPr lang="en-US" dirty="0"/>
              <a:t> taken.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Encourages </a:t>
            </a:r>
            <a:r>
              <a:rPr lang="en-US" b="1" dirty="0"/>
              <a:t>deep engagement </a:t>
            </a:r>
            <a:r>
              <a:rPr lang="en-US" dirty="0"/>
              <a:t>with </a:t>
            </a:r>
            <a:r>
              <a:rPr lang="en-US" b="1" dirty="0"/>
              <a:t>feedback</a:t>
            </a:r>
            <a:r>
              <a:rPr lang="en-US" dirty="0"/>
              <a:t> and </a:t>
            </a:r>
            <a:r>
              <a:rPr lang="en-US" b="1" dirty="0"/>
              <a:t>reflection</a:t>
            </a:r>
            <a:r>
              <a:rPr lang="en-US" dirty="0"/>
              <a:t> on </a:t>
            </a:r>
            <a:r>
              <a:rPr lang="en-US" b="1" dirty="0"/>
              <a:t>growth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Step:</a:t>
            </a:r>
          </a:p>
          <a:p>
            <a:pPr marL="0" indent="0">
              <a:buNone/>
            </a:pPr>
            <a:r>
              <a:rPr lang="en-US" dirty="0"/>
              <a:t>Periodically </a:t>
            </a:r>
            <a:r>
              <a:rPr lang="en-US" b="1" dirty="0"/>
              <a:t>review past entries </a:t>
            </a:r>
            <a:r>
              <a:rPr lang="en-US" dirty="0"/>
              <a:t>to identify </a:t>
            </a:r>
            <a:r>
              <a:rPr lang="en-US" b="1" dirty="0"/>
              <a:t>common</a:t>
            </a:r>
            <a:r>
              <a:rPr lang="en-US" dirty="0"/>
              <a:t> </a:t>
            </a:r>
            <a:r>
              <a:rPr lang="en-US" b="1" dirty="0"/>
              <a:t>themes</a:t>
            </a:r>
            <a:r>
              <a:rPr lang="en-US" dirty="0"/>
              <a:t> or </a:t>
            </a:r>
            <a:r>
              <a:rPr lang="en-US" b="1" dirty="0"/>
              <a:t>improvements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7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F82078-D5FF-D487-D195-93C807C17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 Stars and a Wish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538B-670A-7A04-2FE9-0DCA6E37D3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Students </a:t>
            </a:r>
            <a:r>
              <a:rPr lang="en-US" b="1" dirty="0"/>
              <a:t>review</a:t>
            </a:r>
            <a:r>
              <a:rPr lang="en-US" dirty="0"/>
              <a:t> their own or a </a:t>
            </a:r>
            <a:r>
              <a:rPr lang="en-US" b="1" dirty="0"/>
              <a:t>peer’s work</a:t>
            </a:r>
            <a:r>
              <a:rPr lang="en-US" dirty="0"/>
              <a:t>, noting </a:t>
            </a:r>
            <a:r>
              <a:rPr lang="en-US" b="1" dirty="0"/>
              <a:t>two</a:t>
            </a:r>
            <a:r>
              <a:rPr lang="en-US" dirty="0"/>
              <a:t> </a:t>
            </a:r>
            <a:r>
              <a:rPr lang="en-US" b="1" dirty="0"/>
              <a:t>positive</a:t>
            </a:r>
            <a:r>
              <a:rPr lang="en-US" dirty="0"/>
              <a:t> comments and </a:t>
            </a:r>
            <a:r>
              <a:rPr lang="en-US" b="1" dirty="0"/>
              <a:t>one area for improvement</a:t>
            </a:r>
            <a:r>
              <a:rPr lang="en-US" dirty="0"/>
              <a:t>. You can provide sentence stems when you begin this.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Helps </a:t>
            </a:r>
            <a:r>
              <a:rPr lang="en-US" b="1" dirty="0"/>
              <a:t>focus</a:t>
            </a:r>
            <a:r>
              <a:rPr lang="en-US" dirty="0"/>
              <a:t> on </a:t>
            </a:r>
            <a:r>
              <a:rPr lang="en-US" b="1" dirty="0"/>
              <a:t>strengths</a:t>
            </a:r>
            <a:r>
              <a:rPr lang="en-US" dirty="0"/>
              <a:t> and </a:t>
            </a:r>
            <a:r>
              <a:rPr lang="en-US" b="1" dirty="0"/>
              <a:t>areas for development</a:t>
            </a:r>
            <a:r>
              <a:rPr lang="en-US" dirty="0"/>
              <a:t>, making </a:t>
            </a:r>
            <a:r>
              <a:rPr lang="en-US" b="1" dirty="0"/>
              <a:t>feedback</a:t>
            </a:r>
            <a:r>
              <a:rPr lang="en-US" dirty="0"/>
              <a:t> more </a:t>
            </a:r>
            <a:r>
              <a:rPr lang="en-US" b="1" dirty="0"/>
              <a:t>actionable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Step:</a:t>
            </a:r>
          </a:p>
          <a:p>
            <a:pPr marL="0" indent="0">
              <a:buNone/>
            </a:pPr>
            <a:r>
              <a:rPr lang="en-US" b="1" dirty="0"/>
              <a:t>Encourage</a:t>
            </a:r>
            <a:r>
              <a:rPr lang="en-US" dirty="0"/>
              <a:t> students to include a </a:t>
            </a:r>
            <a:r>
              <a:rPr lang="en-US" b="1" dirty="0"/>
              <a:t>plan for addressing </a:t>
            </a:r>
            <a:r>
              <a:rPr lang="en-US" dirty="0"/>
              <a:t>the 'wish' in </a:t>
            </a:r>
            <a:r>
              <a:rPr lang="en-US" b="1" dirty="0"/>
              <a:t>future</a:t>
            </a:r>
            <a:r>
              <a:rPr lang="en-US" dirty="0"/>
              <a:t> </a:t>
            </a:r>
            <a:r>
              <a:rPr lang="en-US" b="1" dirty="0"/>
              <a:t>work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4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B517D5-DFF0-F644-75B3-66F4DE7F8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391650" cy="742950"/>
          </a:xfrm>
        </p:spPr>
        <p:txBody>
          <a:bodyPr/>
          <a:lstStyle/>
          <a:p>
            <a:r>
              <a:rPr lang="en-US" dirty="0"/>
              <a:t>Gallery Walk with Feedback Stations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A2478-0940-E5DB-374A-C5C2B2C2D0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Display</a:t>
            </a:r>
            <a:r>
              <a:rPr lang="en-GB" dirty="0"/>
              <a:t> student </a:t>
            </a:r>
            <a:r>
              <a:rPr lang="en-GB" b="1" dirty="0"/>
              <a:t>work</a:t>
            </a:r>
            <a:r>
              <a:rPr lang="en-GB" dirty="0"/>
              <a:t> around the room; </a:t>
            </a:r>
            <a:r>
              <a:rPr lang="en-GB" b="1" dirty="0"/>
              <a:t>students</a:t>
            </a:r>
            <a:r>
              <a:rPr lang="en-GB" dirty="0"/>
              <a:t> leave </a:t>
            </a:r>
            <a:r>
              <a:rPr lang="en-GB" b="1" dirty="0"/>
              <a:t>feedback</a:t>
            </a:r>
            <a:r>
              <a:rPr lang="en-GB" dirty="0"/>
              <a:t> on </a:t>
            </a:r>
            <a:r>
              <a:rPr lang="en-GB" b="1" dirty="0"/>
              <a:t>sticky notes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pPr marL="0" indent="0">
              <a:buNone/>
            </a:pPr>
            <a:r>
              <a:rPr lang="en-GB" dirty="0"/>
              <a:t>Provides </a:t>
            </a:r>
            <a:r>
              <a:rPr lang="en-GB" b="1" dirty="0"/>
              <a:t>multiple perspectives </a:t>
            </a:r>
            <a:r>
              <a:rPr lang="en-GB" dirty="0"/>
              <a:t>and fosters </a:t>
            </a:r>
            <a:r>
              <a:rPr lang="en-GB" b="1" dirty="0"/>
              <a:t>collaborative</a:t>
            </a:r>
            <a:r>
              <a:rPr lang="en-GB" dirty="0"/>
              <a:t> </a:t>
            </a:r>
            <a:r>
              <a:rPr lang="en-GB" b="1" dirty="0"/>
              <a:t>learning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Next Step:</a:t>
            </a:r>
          </a:p>
          <a:p>
            <a:pPr marL="0" indent="0">
              <a:buNone/>
            </a:pPr>
            <a:r>
              <a:rPr lang="en-GB" dirty="0"/>
              <a:t>Have students </a:t>
            </a:r>
            <a:r>
              <a:rPr lang="en-GB" b="1" dirty="0"/>
              <a:t>categorise feedback </a:t>
            </a:r>
            <a:r>
              <a:rPr lang="en-GB" dirty="0"/>
              <a:t>into </a:t>
            </a:r>
            <a:r>
              <a:rPr lang="en-GB" b="1" dirty="0"/>
              <a:t>'immediate</a:t>
            </a:r>
            <a:r>
              <a:rPr lang="en-GB" dirty="0"/>
              <a:t> </a:t>
            </a:r>
            <a:r>
              <a:rPr lang="en-GB" b="1" dirty="0"/>
              <a:t>actions</a:t>
            </a:r>
            <a:r>
              <a:rPr lang="en-GB" dirty="0"/>
              <a:t>' and </a:t>
            </a:r>
            <a:r>
              <a:rPr lang="en-GB" b="1" dirty="0"/>
              <a:t>'future</a:t>
            </a:r>
            <a:r>
              <a:rPr lang="en-GB" dirty="0"/>
              <a:t> </a:t>
            </a:r>
            <a:r>
              <a:rPr lang="en-GB" b="1" dirty="0"/>
              <a:t>improvements</a:t>
            </a:r>
            <a:r>
              <a:rPr lang="en-GB" dirty="0"/>
              <a:t>.'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87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4FF29-0982-9EC7-7665-5FD377987F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Self-Assessment Checklists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6186-1DB5-92E4-1523-588DA3D6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Students </a:t>
            </a:r>
            <a:r>
              <a:rPr lang="en-GB" b="1" dirty="0"/>
              <a:t>complete a checklist </a:t>
            </a:r>
            <a:r>
              <a:rPr lang="en-GB" dirty="0"/>
              <a:t>aligned with </a:t>
            </a:r>
            <a:r>
              <a:rPr lang="en-GB" b="1" dirty="0"/>
              <a:t>grading rubrics before</a:t>
            </a:r>
            <a:r>
              <a:rPr lang="en-GB" dirty="0"/>
              <a:t> </a:t>
            </a:r>
            <a:r>
              <a:rPr lang="en-GB" b="1" dirty="0"/>
              <a:t>submitting</a:t>
            </a:r>
            <a:r>
              <a:rPr lang="en-GB" dirty="0"/>
              <a:t> </a:t>
            </a:r>
            <a:r>
              <a:rPr lang="en-GB" b="1" dirty="0"/>
              <a:t>assignments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pPr marL="0" indent="0">
              <a:buNone/>
            </a:pPr>
            <a:r>
              <a:rPr lang="en-GB" dirty="0"/>
              <a:t>Encourages </a:t>
            </a:r>
            <a:r>
              <a:rPr lang="en-GB" b="1" dirty="0"/>
              <a:t>self-evaluation</a:t>
            </a:r>
            <a:r>
              <a:rPr lang="en-GB" dirty="0"/>
              <a:t> and </a:t>
            </a:r>
            <a:r>
              <a:rPr lang="en-GB" b="1" dirty="0"/>
              <a:t>familiarity</a:t>
            </a:r>
            <a:r>
              <a:rPr lang="en-GB" dirty="0"/>
              <a:t> with assessment </a:t>
            </a:r>
            <a:r>
              <a:rPr lang="en-GB" b="1" dirty="0"/>
              <a:t>criteria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Next Step:</a:t>
            </a:r>
          </a:p>
          <a:p>
            <a:pPr marL="0" indent="0">
              <a:buNone/>
            </a:pPr>
            <a:r>
              <a:rPr lang="en-GB" dirty="0"/>
              <a:t>Ask students to </a:t>
            </a:r>
            <a:r>
              <a:rPr lang="en-GB" b="1" dirty="0"/>
              <a:t>explain their self-grading </a:t>
            </a:r>
            <a:r>
              <a:rPr lang="en-GB" dirty="0"/>
              <a:t>to </a:t>
            </a:r>
            <a:r>
              <a:rPr lang="en-GB" b="1" dirty="0"/>
              <a:t>internalise</a:t>
            </a:r>
            <a:r>
              <a:rPr lang="en-GB" dirty="0"/>
              <a:t> feedback </a:t>
            </a:r>
            <a:r>
              <a:rPr lang="en-GB" b="1" dirty="0"/>
              <a:t>criteria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11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6FDF6-E03D-BA38-ACEA-A5EE61C1C2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132570" cy="742950"/>
          </a:xfrm>
        </p:spPr>
        <p:txBody>
          <a:bodyPr/>
          <a:lstStyle/>
          <a:p>
            <a:r>
              <a:rPr lang="en-US" dirty="0"/>
              <a:t>Feedback Dialogue Conferences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9AF56-6ED5-D176-2043-A2B0D002E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Schedule </a:t>
            </a:r>
            <a:r>
              <a:rPr lang="en-US" b="1" dirty="0"/>
              <a:t>one-on-one conferences </a:t>
            </a:r>
            <a:r>
              <a:rPr lang="en-US" dirty="0"/>
              <a:t>to </a:t>
            </a:r>
            <a:r>
              <a:rPr lang="en-US" b="1" dirty="0"/>
              <a:t>discuss</a:t>
            </a:r>
            <a:r>
              <a:rPr lang="en-US" dirty="0"/>
              <a:t> feedback and </a:t>
            </a:r>
            <a:r>
              <a:rPr lang="en-US" b="1" dirty="0"/>
              <a:t>clarify</a:t>
            </a:r>
            <a:r>
              <a:rPr lang="en-US" dirty="0"/>
              <a:t> doubts.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Promotes </a:t>
            </a:r>
            <a:r>
              <a:rPr lang="en-US" b="1" dirty="0"/>
              <a:t>open communication</a:t>
            </a:r>
            <a:r>
              <a:rPr lang="en-US" dirty="0"/>
              <a:t>, helping students </a:t>
            </a:r>
            <a:r>
              <a:rPr lang="en-US" b="1" dirty="0"/>
              <a:t>understand feedback </a:t>
            </a:r>
            <a:r>
              <a:rPr lang="en-US" dirty="0"/>
              <a:t>better.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Step:</a:t>
            </a:r>
          </a:p>
          <a:p>
            <a:pPr marL="0" indent="0">
              <a:buNone/>
            </a:pPr>
            <a:r>
              <a:rPr lang="en-US" dirty="0"/>
              <a:t>Follow up with a </a:t>
            </a:r>
            <a:r>
              <a:rPr lang="en-US" b="1" dirty="0"/>
              <a:t>written summary </a:t>
            </a:r>
            <a:r>
              <a:rPr lang="en-US" dirty="0"/>
              <a:t>of </a:t>
            </a:r>
            <a:r>
              <a:rPr lang="en-US" b="1" dirty="0"/>
              <a:t>key takeaways </a:t>
            </a:r>
            <a:r>
              <a:rPr lang="en-US" dirty="0"/>
              <a:t>and </a:t>
            </a:r>
            <a:r>
              <a:rPr lang="en-US" b="1" dirty="0"/>
              <a:t>action plans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8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673197-B7EE-EB08-0AAB-38E27C641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8873490" cy="742950"/>
          </a:xfrm>
        </p:spPr>
        <p:txBody>
          <a:bodyPr/>
          <a:lstStyle/>
          <a:p>
            <a:r>
              <a:rPr lang="en-US" dirty="0"/>
              <a:t>Exit Tickets Focused on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0E0F7-D8C4-AFCC-CC18-208099788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Students fill </a:t>
            </a:r>
            <a:r>
              <a:rPr lang="en-US" dirty="0"/>
              <a:t>out an </a:t>
            </a:r>
            <a:r>
              <a:rPr lang="en-US" b="1" dirty="0"/>
              <a:t>exit ticket</a:t>
            </a:r>
            <a:r>
              <a:rPr lang="en-US" dirty="0"/>
              <a:t>: 'What </a:t>
            </a:r>
            <a:r>
              <a:rPr lang="en-US" b="1" dirty="0"/>
              <a:t>feedback</a:t>
            </a:r>
            <a:r>
              <a:rPr lang="en-US" dirty="0"/>
              <a:t> was </a:t>
            </a:r>
            <a:r>
              <a:rPr lang="en-US" b="1" dirty="0"/>
              <a:t>most helpful</a:t>
            </a:r>
            <a:r>
              <a:rPr lang="en-US" dirty="0"/>
              <a:t>? </a:t>
            </a:r>
            <a:r>
              <a:rPr lang="en-US" b="1" dirty="0"/>
              <a:t>How</a:t>
            </a:r>
            <a:r>
              <a:rPr lang="en-US" dirty="0"/>
              <a:t> will you </a:t>
            </a:r>
            <a:r>
              <a:rPr lang="en-US" b="1" dirty="0"/>
              <a:t>use it</a:t>
            </a:r>
            <a:r>
              <a:rPr lang="en-US" dirty="0"/>
              <a:t>?’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Reinforces </a:t>
            </a:r>
            <a:r>
              <a:rPr lang="en-US" b="1" dirty="0"/>
              <a:t>continuous learning </a:t>
            </a:r>
            <a:r>
              <a:rPr lang="en-US" dirty="0"/>
              <a:t>and </a:t>
            </a:r>
            <a:r>
              <a:rPr lang="en-US" b="1" dirty="0"/>
              <a:t>real-time feedback processing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Step:</a:t>
            </a:r>
          </a:p>
          <a:p>
            <a:pPr marL="0" indent="0">
              <a:buNone/>
            </a:pPr>
            <a:r>
              <a:rPr lang="en-US" b="1" dirty="0"/>
              <a:t>Review tickets </a:t>
            </a:r>
            <a:r>
              <a:rPr lang="en-US" dirty="0"/>
              <a:t>to identify </a:t>
            </a:r>
            <a:r>
              <a:rPr lang="en-US" b="1" dirty="0"/>
              <a:t>areas needing support </a:t>
            </a:r>
            <a:r>
              <a:rPr lang="en-US" dirty="0"/>
              <a:t>or </a:t>
            </a:r>
            <a:r>
              <a:rPr lang="en-US" b="1" dirty="0"/>
              <a:t>clarification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6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0C95DD-50EE-25F1-2D83-1C0BD87C69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Backward Feedback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989EA-2F3A-FD7D-D710-D6B289148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Provide </a:t>
            </a:r>
            <a:r>
              <a:rPr lang="en-US" b="1" dirty="0"/>
              <a:t>past feedback examples</a:t>
            </a:r>
            <a:r>
              <a:rPr lang="en-US" dirty="0"/>
              <a:t>; students </a:t>
            </a:r>
            <a:r>
              <a:rPr lang="en-US" b="1" dirty="0"/>
              <a:t>write plans </a:t>
            </a:r>
            <a:r>
              <a:rPr lang="en-US" dirty="0"/>
              <a:t>to </a:t>
            </a:r>
            <a:r>
              <a:rPr lang="en-US" b="1" dirty="0"/>
              <a:t>address them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Encourages </a:t>
            </a:r>
            <a:r>
              <a:rPr lang="en-US" b="1" dirty="0"/>
              <a:t>strategic thinking </a:t>
            </a:r>
            <a:r>
              <a:rPr lang="en-US" dirty="0"/>
              <a:t>on how to </a:t>
            </a:r>
            <a:r>
              <a:rPr lang="en-US" b="1" dirty="0"/>
              <a:t>act on feedback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Step:</a:t>
            </a:r>
          </a:p>
          <a:p>
            <a:pPr marL="0" indent="0">
              <a:buNone/>
            </a:pPr>
            <a:r>
              <a:rPr lang="en-US" b="1" dirty="0"/>
              <a:t>Pair students </a:t>
            </a:r>
            <a:r>
              <a:rPr lang="en-US" dirty="0"/>
              <a:t>to </a:t>
            </a:r>
            <a:r>
              <a:rPr lang="en-US" b="1" dirty="0"/>
              <a:t>discuss</a:t>
            </a:r>
            <a:r>
              <a:rPr lang="en-US" dirty="0"/>
              <a:t> and </a:t>
            </a:r>
            <a:r>
              <a:rPr lang="en-US" b="1" dirty="0"/>
              <a:t>refine</a:t>
            </a:r>
            <a:r>
              <a:rPr lang="en-US" dirty="0"/>
              <a:t> their </a:t>
            </a:r>
            <a:r>
              <a:rPr lang="en-US" b="1" dirty="0"/>
              <a:t>improvement plans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9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C69ED8-E671-3D42-D3DF-3E4134A70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498330" cy="742950"/>
          </a:xfrm>
        </p:spPr>
        <p:txBody>
          <a:bodyPr/>
          <a:lstStyle/>
          <a:p>
            <a:r>
              <a:rPr lang="en-US" dirty="0"/>
              <a:t>Using To-Do Lists for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C65D5-6DD5-81A1-1086-5867BD510E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67873"/>
            <a:ext cx="10790682" cy="1676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Students </a:t>
            </a:r>
            <a:r>
              <a:rPr lang="en-GB" b="1" dirty="0"/>
              <a:t>create a to-do list </a:t>
            </a:r>
            <a:r>
              <a:rPr lang="en-GB" dirty="0"/>
              <a:t>after receiving </a:t>
            </a:r>
            <a:r>
              <a:rPr lang="en-GB" b="1" dirty="0"/>
              <a:t>feedback</a:t>
            </a:r>
            <a:r>
              <a:rPr lang="en-GB" dirty="0"/>
              <a:t>, </a:t>
            </a:r>
            <a:r>
              <a:rPr lang="en-GB" b="1" dirty="0"/>
              <a:t>breaking down </a:t>
            </a:r>
            <a:r>
              <a:rPr lang="en-GB" dirty="0"/>
              <a:t>suggestions into </a:t>
            </a:r>
            <a:r>
              <a:rPr lang="en-GB" b="1" dirty="0"/>
              <a:t>specific, actionable tasks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pPr marL="0" indent="0">
              <a:buNone/>
            </a:pPr>
            <a:r>
              <a:rPr lang="en-GB" dirty="0"/>
              <a:t>Helps </a:t>
            </a:r>
            <a:r>
              <a:rPr lang="en-GB" b="1" dirty="0"/>
              <a:t>students organise their revisions</a:t>
            </a:r>
            <a:r>
              <a:rPr lang="en-GB" dirty="0"/>
              <a:t>, set </a:t>
            </a:r>
            <a:r>
              <a:rPr lang="en-GB" b="1" dirty="0"/>
              <a:t>priorities</a:t>
            </a:r>
            <a:r>
              <a:rPr lang="en-GB" dirty="0"/>
              <a:t>, and manage their </a:t>
            </a:r>
            <a:r>
              <a:rPr lang="en-GB" b="1" dirty="0"/>
              <a:t>time</a:t>
            </a:r>
            <a:r>
              <a:rPr lang="en-GB" dirty="0"/>
              <a:t>. Promotes </a:t>
            </a:r>
            <a:r>
              <a:rPr lang="en-GB" b="1" dirty="0"/>
              <a:t>accountability</a:t>
            </a:r>
            <a:r>
              <a:rPr lang="en-GB" dirty="0"/>
              <a:t> and </a:t>
            </a:r>
            <a:r>
              <a:rPr lang="en-GB" b="1" dirty="0"/>
              <a:t>reduces overwhelm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Next Step:</a:t>
            </a:r>
          </a:p>
          <a:p>
            <a:pPr marL="0" indent="0">
              <a:buNone/>
            </a:pPr>
            <a:r>
              <a:rPr lang="en-GB" b="1" dirty="0"/>
              <a:t>Encourage</a:t>
            </a:r>
            <a:r>
              <a:rPr lang="en-GB" dirty="0"/>
              <a:t> students to </a:t>
            </a:r>
            <a:r>
              <a:rPr lang="en-GB" b="1" dirty="0"/>
              <a:t>check off tasks </a:t>
            </a:r>
            <a:r>
              <a:rPr lang="en-GB" dirty="0"/>
              <a:t>as they complete them to </a:t>
            </a:r>
            <a:r>
              <a:rPr lang="en-GB" b="1" dirty="0"/>
              <a:t>build a sense of accomplishment</a:t>
            </a:r>
            <a:r>
              <a:rPr lang="en-GB" dirty="0"/>
              <a:t>.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E54C4E-A5FA-9387-13C8-78CB4417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660" y="4511040"/>
            <a:ext cx="918528" cy="13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9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63E18D-AE5E-03BD-5C02-86078E5DB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Reflective Writing on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D84-9BB3-91A7-40C3-5E03F776A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Assign </a:t>
            </a:r>
            <a:r>
              <a:rPr lang="en-GB" b="1" dirty="0"/>
              <a:t>reflective essays </a:t>
            </a:r>
            <a:r>
              <a:rPr lang="en-GB" dirty="0"/>
              <a:t>analysing </a:t>
            </a:r>
            <a:r>
              <a:rPr lang="en-GB" b="1" dirty="0"/>
              <a:t>past feedback </a:t>
            </a:r>
            <a:r>
              <a:rPr lang="en-GB" dirty="0"/>
              <a:t>and its </a:t>
            </a:r>
            <a:r>
              <a:rPr lang="en-GB" b="1" dirty="0"/>
              <a:t>impact on learning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pPr marL="0" indent="0">
              <a:buNone/>
            </a:pPr>
            <a:r>
              <a:rPr lang="en-GB" dirty="0"/>
              <a:t>Encourages </a:t>
            </a:r>
            <a:r>
              <a:rPr lang="en-GB" b="1" dirty="0"/>
              <a:t>deep reflection </a:t>
            </a:r>
            <a:r>
              <a:rPr lang="en-GB" dirty="0"/>
              <a:t>and </a:t>
            </a:r>
            <a:r>
              <a:rPr lang="en-GB" b="1" dirty="0"/>
              <a:t>metacognitive skills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Next Step:</a:t>
            </a:r>
          </a:p>
          <a:p>
            <a:pPr marL="0" indent="0">
              <a:buNone/>
            </a:pPr>
            <a:r>
              <a:rPr lang="en-GB" dirty="0"/>
              <a:t>Include a </a:t>
            </a:r>
            <a:r>
              <a:rPr lang="en-GB" b="1" dirty="0"/>
              <a:t>goal-setting section</a:t>
            </a:r>
            <a:r>
              <a:rPr lang="en-GB" dirty="0"/>
              <a:t> based on </a:t>
            </a:r>
            <a:r>
              <a:rPr lang="en-GB" b="1" dirty="0"/>
              <a:t>feedback reflections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482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2A73F6-A9FF-3421-1038-0B0E790C0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Traffic Light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31B49-E09A-3D9F-C940-786820433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Students </a:t>
            </a:r>
            <a:r>
              <a:rPr lang="en-GB" b="1" dirty="0"/>
              <a:t>mark feedback </a:t>
            </a:r>
            <a:r>
              <a:rPr lang="en-GB" dirty="0"/>
              <a:t>using a </a:t>
            </a:r>
            <a:r>
              <a:rPr lang="en-GB" b="1" dirty="0"/>
              <a:t>traffic light system</a:t>
            </a:r>
            <a:r>
              <a:rPr lang="en-GB" dirty="0"/>
              <a:t>: Red (confused), Yellow (need help), Green (understood).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Why?</a:t>
            </a:r>
          </a:p>
          <a:p>
            <a:pPr marL="0" indent="0">
              <a:buNone/>
            </a:pPr>
            <a:r>
              <a:rPr lang="en-GB" dirty="0"/>
              <a:t>Helps identify </a:t>
            </a:r>
            <a:r>
              <a:rPr lang="en-GB" b="1" dirty="0"/>
              <a:t>areas</a:t>
            </a:r>
            <a:r>
              <a:rPr lang="en-GB" dirty="0"/>
              <a:t> needing </a:t>
            </a:r>
            <a:r>
              <a:rPr lang="en-GB" b="1" dirty="0"/>
              <a:t>clarification</a:t>
            </a:r>
            <a:r>
              <a:rPr lang="en-GB" dirty="0"/>
              <a:t> and promotes </a:t>
            </a:r>
            <a:r>
              <a:rPr lang="en-GB" b="1" dirty="0"/>
              <a:t>self-awareness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Next Step:</a:t>
            </a:r>
          </a:p>
          <a:p>
            <a:pPr marL="0" indent="0">
              <a:buNone/>
            </a:pPr>
            <a:r>
              <a:rPr lang="en-GB" dirty="0"/>
              <a:t>Use it to </a:t>
            </a:r>
            <a:r>
              <a:rPr lang="en-GB" b="1" dirty="0"/>
              <a:t>guide</a:t>
            </a:r>
            <a:r>
              <a:rPr lang="en-GB" dirty="0"/>
              <a:t> students in </a:t>
            </a:r>
            <a:r>
              <a:rPr lang="en-GB" b="1" dirty="0"/>
              <a:t>developing</a:t>
            </a:r>
            <a:r>
              <a:rPr lang="en-GB" dirty="0"/>
              <a:t> a personalised </a:t>
            </a:r>
            <a:r>
              <a:rPr lang="en-GB" b="1" dirty="0"/>
              <a:t>action plan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38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6DA35D-D61F-39CF-40DF-9ADC6B7A33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dirty="0"/>
              <a:t>What is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E2DC-6E45-6980-6D44-E7E8E94E7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00781"/>
            <a:ext cx="10766298" cy="16764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/>
              <a:t>Feedback literacy</a:t>
            </a:r>
            <a:r>
              <a:rPr lang="en-US" sz="4000" dirty="0"/>
              <a:t> refers to the </a:t>
            </a:r>
            <a:r>
              <a:rPr lang="en-US" sz="4000" b="1" dirty="0"/>
              <a:t>capacity</a:t>
            </a:r>
            <a:r>
              <a:rPr lang="en-US" sz="4000" dirty="0"/>
              <a:t> to </a:t>
            </a:r>
            <a:r>
              <a:rPr lang="en-US" sz="4000" b="1" dirty="0"/>
              <a:t>make sense </a:t>
            </a:r>
            <a:r>
              <a:rPr lang="en-US" sz="4000" dirty="0"/>
              <a:t>of </a:t>
            </a:r>
            <a:r>
              <a:rPr lang="en-US" sz="4000" b="1" dirty="0"/>
              <a:t>feedback</a:t>
            </a:r>
            <a:r>
              <a:rPr lang="en-US" sz="4000" dirty="0"/>
              <a:t>, </a:t>
            </a:r>
            <a:r>
              <a:rPr lang="en-US" sz="4000" b="1" dirty="0"/>
              <a:t>respond</a:t>
            </a:r>
            <a:r>
              <a:rPr lang="en-US" sz="4000" dirty="0"/>
              <a:t> to it </a:t>
            </a:r>
            <a:r>
              <a:rPr lang="en-US" sz="4000" b="1" dirty="0"/>
              <a:t>constructively</a:t>
            </a:r>
            <a:r>
              <a:rPr lang="en-US" sz="4000" dirty="0"/>
              <a:t>, and </a:t>
            </a:r>
            <a:r>
              <a:rPr lang="en-US" sz="4000" b="1" dirty="0"/>
              <a:t>use</a:t>
            </a:r>
            <a:r>
              <a:rPr lang="en-US" sz="4000" dirty="0"/>
              <a:t> it to </a:t>
            </a:r>
            <a:r>
              <a:rPr lang="en-US" sz="4000" b="1" dirty="0"/>
              <a:t>enhance</a:t>
            </a:r>
            <a:r>
              <a:rPr lang="en-US" sz="4000" dirty="0"/>
              <a:t> </a:t>
            </a:r>
            <a:r>
              <a:rPr lang="en-US" sz="4000" b="1" dirty="0"/>
              <a:t>learning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730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E81CD-2FA7-579C-BA0F-CB949A5AA5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123170" cy="74295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Challenges in Feedback Literacy: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B4561-AB0C-370E-6E5E-4092C3F355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766298" cy="46657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Student Resistance</a:t>
            </a:r>
            <a:r>
              <a:rPr lang="en-GB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Some may see </a:t>
            </a:r>
            <a:r>
              <a:rPr lang="en-GB" b="1" dirty="0"/>
              <a:t>feedback</a:t>
            </a:r>
            <a:r>
              <a:rPr lang="en-GB" dirty="0"/>
              <a:t> as </a:t>
            </a:r>
            <a:r>
              <a:rPr lang="en-GB" b="1" dirty="0"/>
              <a:t>criticism</a:t>
            </a:r>
            <a:r>
              <a:rPr lang="en-GB" dirty="0"/>
              <a:t> rather than a </a:t>
            </a:r>
            <a:r>
              <a:rPr lang="en-GB" b="1" dirty="0"/>
              <a:t>tool</a:t>
            </a:r>
            <a:r>
              <a:rPr lang="en-GB" dirty="0"/>
              <a:t> for </a:t>
            </a:r>
            <a:r>
              <a:rPr lang="en-GB" b="1" dirty="0"/>
              <a:t>growth</a:t>
            </a:r>
            <a:r>
              <a:rPr lang="en-GB" dirty="0"/>
              <a:t>. Teachers can counter this by </a:t>
            </a:r>
            <a:r>
              <a:rPr lang="en-GB" b="1" dirty="0"/>
              <a:t>fostering</a:t>
            </a:r>
            <a:r>
              <a:rPr lang="en-GB" dirty="0"/>
              <a:t> a </a:t>
            </a:r>
            <a:r>
              <a:rPr lang="en-GB" b="1" dirty="0"/>
              <a:t>growth mindset</a:t>
            </a:r>
            <a:r>
              <a:rPr lang="en-GB" dirty="0"/>
              <a:t> and </a:t>
            </a:r>
            <a:r>
              <a:rPr lang="en-GB" b="1" dirty="0"/>
              <a:t>focusing</a:t>
            </a:r>
            <a:r>
              <a:rPr lang="en-GB" dirty="0"/>
              <a:t> on </a:t>
            </a:r>
            <a:r>
              <a:rPr lang="en-GB" b="1" dirty="0"/>
              <a:t>effort</a:t>
            </a:r>
            <a:r>
              <a:rPr lang="en-GB" dirty="0"/>
              <a:t> and </a:t>
            </a:r>
            <a:r>
              <a:rPr lang="en-GB" b="1" dirty="0"/>
              <a:t>progress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Feedback Overload</a:t>
            </a:r>
            <a:r>
              <a:rPr lang="en-GB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Avoid</a:t>
            </a:r>
            <a:r>
              <a:rPr lang="en-GB" dirty="0"/>
              <a:t> overwhelming students with </a:t>
            </a:r>
            <a:r>
              <a:rPr lang="en-GB" b="1" dirty="0"/>
              <a:t>too much feedback</a:t>
            </a:r>
            <a:r>
              <a:rPr lang="en-GB" dirty="0"/>
              <a:t>. Instead, </a:t>
            </a:r>
            <a:r>
              <a:rPr lang="en-GB" b="1" dirty="0"/>
              <a:t>prioritise feedback </a:t>
            </a:r>
            <a:r>
              <a:rPr lang="en-GB" dirty="0"/>
              <a:t>that aligns with </a:t>
            </a:r>
            <a:r>
              <a:rPr lang="en-GB" b="1" dirty="0"/>
              <a:t>key learning objectives</a:t>
            </a:r>
            <a:r>
              <a:rPr lang="en-GB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b="1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79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DF79B1-8C5A-D360-3796-38CDF807D8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What else might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82D3E-A433-A6D6-5179-B578A92A8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Create a Feedback-Rich Class Culture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Scaffold Feedback Literacy Skills Over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Leverage Technology to Enhance Feedback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Provide Clear, Actionable Feedback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1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D798C-770B-338D-1432-6FB1F40111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757410" cy="7429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Create a Feedback-Rich Class Culture</a:t>
            </a:r>
          </a:p>
          <a:p>
            <a:pPr marL="0" indent="0">
              <a:lnSpc>
                <a:spcPct val="100000"/>
              </a:lnSpc>
              <a:buNone/>
            </a:pP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30B1C-32D8-5464-5609-AC4090A65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Normalise Feedback</a:t>
            </a:r>
            <a:r>
              <a:rPr lang="en-GB" noProof="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Students should view </a:t>
            </a:r>
            <a:r>
              <a:rPr lang="en-GB" b="1" noProof="0" dirty="0"/>
              <a:t>feedback</a:t>
            </a:r>
            <a:r>
              <a:rPr lang="en-GB" noProof="0" dirty="0"/>
              <a:t> as a </a:t>
            </a:r>
            <a:r>
              <a:rPr lang="en-GB" b="1" noProof="0" dirty="0"/>
              <a:t>positive</a:t>
            </a:r>
            <a:r>
              <a:rPr lang="en-GB" noProof="0" dirty="0"/>
              <a:t> part of the </a:t>
            </a:r>
            <a:r>
              <a:rPr lang="en-GB" b="1" noProof="0" dirty="0"/>
              <a:t>learning process</a:t>
            </a:r>
            <a:r>
              <a:rPr lang="en-GB" noProof="0" dirty="0"/>
              <a:t>, rather than something to be feared.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Encourage a Growth Mindset</a:t>
            </a:r>
            <a:r>
              <a:rPr lang="en-GB" noProof="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Help students understand that </a:t>
            </a:r>
            <a:r>
              <a:rPr lang="en-GB" b="1" noProof="0" dirty="0"/>
              <a:t>feedback</a:t>
            </a:r>
            <a:r>
              <a:rPr lang="en-GB" noProof="0" dirty="0"/>
              <a:t> is a </a:t>
            </a:r>
            <a:r>
              <a:rPr lang="en-GB" b="1" noProof="0" dirty="0"/>
              <a:t>tool</a:t>
            </a:r>
            <a:r>
              <a:rPr lang="en-GB" noProof="0" dirty="0"/>
              <a:t> for </a:t>
            </a:r>
            <a:r>
              <a:rPr lang="en-GB" b="1" noProof="0" dirty="0"/>
              <a:t>growth</a:t>
            </a:r>
            <a:r>
              <a:rPr lang="en-GB" noProof="0" dirty="0"/>
              <a:t>, not a critique of their abilities (Dweck, 2006).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Build Trust</a:t>
            </a:r>
            <a:r>
              <a:rPr lang="en-GB" noProof="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noProof="0" dirty="0"/>
              <a:t>Establish a </a:t>
            </a:r>
            <a:r>
              <a:rPr lang="en-GB" b="1" noProof="0" dirty="0"/>
              <a:t>supportive atmosphere </a:t>
            </a:r>
            <a:r>
              <a:rPr lang="en-GB" noProof="0" dirty="0"/>
              <a:t>where students feel </a:t>
            </a:r>
            <a:r>
              <a:rPr lang="en-GB" b="1" noProof="0" dirty="0"/>
              <a:t>safe</a:t>
            </a:r>
            <a:r>
              <a:rPr lang="en-GB" noProof="0" dirty="0"/>
              <a:t> to ask for feedback and </a:t>
            </a:r>
            <a:r>
              <a:rPr lang="en-GB" b="1" noProof="0" dirty="0"/>
              <a:t>take risks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009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DAD691-F6E1-3E73-3EB9-D8883E0EB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766298" cy="7429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Scaffold Feedback Literacy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28467-6E53-C9D9-1A8C-166E82A9B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766298" cy="391901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Gradually Increase Complexity</a:t>
            </a:r>
            <a:r>
              <a:rPr lang="en-US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Start</a:t>
            </a:r>
            <a:r>
              <a:rPr lang="en-US" dirty="0"/>
              <a:t> with </a:t>
            </a:r>
            <a:r>
              <a:rPr lang="en-US" b="1" dirty="0"/>
              <a:t>simple</a:t>
            </a:r>
            <a:r>
              <a:rPr lang="en-US" dirty="0"/>
              <a:t> feedback tasks and gradually </a:t>
            </a:r>
            <a:r>
              <a:rPr lang="en-US" b="1" dirty="0"/>
              <a:t>move</a:t>
            </a:r>
            <a:r>
              <a:rPr lang="en-US" dirty="0"/>
              <a:t> to more </a:t>
            </a:r>
            <a:r>
              <a:rPr lang="en-US" b="1" dirty="0"/>
              <a:t>complex</a:t>
            </a:r>
            <a:r>
              <a:rPr lang="en-US" dirty="0"/>
              <a:t>, open-ended feedback activities </a:t>
            </a:r>
            <a:r>
              <a:rPr lang="en-US" b="1" dirty="0"/>
              <a:t>as</a:t>
            </a:r>
            <a:r>
              <a:rPr lang="en-US" dirty="0"/>
              <a:t> </a:t>
            </a:r>
            <a:r>
              <a:rPr lang="en-US" b="1" dirty="0"/>
              <a:t>students develop confidence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Offer Continuous Practice</a:t>
            </a:r>
            <a:r>
              <a:rPr lang="en-US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Provide </a:t>
            </a:r>
            <a:r>
              <a:rPr lang="en-US" b="1" dirty="0"/>
              <a:t>regular opportunities </a:t>
            </a:r>
            <a:r>
              <a:rPr lang="en-US" dirty="0"/>
              <a:t>for students to </a:t>
            </a:r>
            <a:r>
              <a:rPr lang="en-US" b="1" dirty="0"/>
              <a:t>receive</a:t>
            </a:r>
            <a:r>
              <a:rPr lang="en-US" dirty="0"/>
              <a:t>, </a:t>
            </a:r>
            <a:r>
              <a:rPr lang="en-US" b="1" dirty="0"/>
              <a:t>interpret</a:t>
            </a:r>
            <a:r>
              <a:rPr lang="en-US" dirty="0"/>
              <a:t>, and </a:t>
            </a:r>
            <a:r>
              <a:rPr lang="en-US" b="1" dirty="0"/>
              <a:t>act on feedback </a:t>
            </a:r>
            <a:r>
              <a:rPr lang="en-US" dirty="0"/>
              <a:t>throughout the course, not just at the end of units or projects.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91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93CE93-0BB0-FA22-3ACD-2C61C5CCE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147810" cy="7429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Leverage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25526-87B5-F191-20C6-B153AD8828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766298" cy="47876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Use Online Tools</a:t>
            </a:r>
            <a:r>
              <a:rPr lang="en-US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Platforms</a:t>
            </a:r>
            <a:r>
              <a:rPr lang="en-US" dirty="0"/>
              <a:t> like </a:t>
            </a:r>
            <a:r>
              <a:rPr lang="en-US" b="1" dirty="0"/>
              <a:t>Google</a:t>
            </a:r>
            <a:r>
              <a:rPr lang="en-US" dirty="0"/>
              <a:t> Docs, </a:t>
            </a:r>
            <a:r>
              <a:rPr lang="en-US" b="1" dirty="0"/>
              <a:t>Microsoft</a:t>
            </a:r>
            <a:r>
              <a:rPr lang="en-US" dirty="0"/>
              <a:t> Teams, </a:t>
            </a:r>
            <a:r>
              <a:rPr lang="en-US" dirty="0" err="1"/>
              <a:t>EdPuzzle</a:t>
            </a:r>
            <a:r>
              <a:rPr lang="en-US" dirty="0"/>
              <a:t>, Formative or other </a:t>
            </a:r>
            <a:r>
              <a:rPr lang="en-US" b="1" dirty="0"/>
              <a:t>webpages</a:t>
            </a:r>
            <a:r>
              <a:rPr lang="en-US" dirty="0"/>
              <a:t> can provide </a:t>
            </a:r>
            <a:r>
              <a:rPr lang="en-US" b="1" dirty="0"/>
              <a:t>timely</a:t>
            </a:r>
            <a:r>
              <a:rPr lang="en-US" dirty="0"/>
              <a:t>, </a:t>
            </a:r>
            <a:r>
              <a:rPr lang="en-US" b="1" dirty="0"/>
              <a:t>interactive feedback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Encourage Video or Audio Feedback</a:t>
            </a:r>
            <a:r>
              <a:rPr lang="en-US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Allow</a:t>
            </a:r>
            <a:r>
              <a:rPr lang="en-US" dirty="0"/>
              <a:t> students to </a:t>
            </a:r>
            <a:r>
              <a:rPr lang="en-US" b="1" dirty="0"/>
              <a:t>record their reflections </a:t>
            </a:r>
            <a:r>
              <a:rPr lang="en-US" dirty="0"/>
              <a:t>or </a:t>
            </a:r>
            <a:r>
              <a:rPr lang="en-US" b="1" dirty="0"/>
              <a:t>responses</a:t>
            </a:r>
            <a:r>
              <a:rPr lang="en-US" dirty="0"/>
              <a:t> to </a:t>
            </a:r>
            <a:r>
              <a:rPr lang="en-US" b="1" dirty="0"/>
              <a:t>feedback</a:t>
            </a:r>
            <a:r>
              <a:rPr lang="en-US" dirty="0"/>
              <a:t>, which can help them </a:t>
            </a:r>
            <a:r>
              <a:rPr lang="en-US" b="1" dirty="0"/>
              <a:t>articulate</a:t>
            </a:r>
            <a:r>
              <a:rPr lang="en-US" dirty="0"/>
              <a:t> their </a:t>
            </a:r>
            <a:r>
              <a:rPr lang="en-US" b="1" dirty="0"/>
              <a:t>understanding</a:t>
            </a:r>
            <a:r>
              <a:rPr lang="en-US" dirty="0"/>
              <a:t> and </a:t>
            </a:r>
            <a:r>
              <a:rPr lang="en-US" b="1" dirty="0"/>
              <a:t>plans</a:t>
            </a:r>
            <a:r>
              <a:rPr lang="en-US" dirty="0"/>
              <a:t> for </a:t>
            </a:r>
            <a:r>
              <a:rPr lang="en-US" b="1" dirty="0"/>
              <a:t>improvement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1997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1CDD61-E807-30FC-5C5D-049C8F204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Model Actionable Feedback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69981-1FA8-E191-6A12-D92CA8367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766298" cy="44828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Use “Feed-Forward” Techniques</a:t>
            </a:r>
            <a:r>
              <a:rPr lang="en-US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Instead</a:t>
            </a:r>
            <a:r>
              <a:rPr lang="en-US" dirty="0"/>
              <a:t> of </a:t>
            </a:r>
            <a:r>
              <a:rPr lang="en-US" b="1" dirty="0"/>
              <a:t>only</a:t>
            </a:r>
            <a:r>
              <a:rPr lang="en-US" dirty="0"/>
              <a:t> pointing out </a:t>
            </a:r>
            <a:r>
              <a:rPr lang="en-US" b="1" dirty="0"/>
              <a:t>errors</a:t>
            </a:r>
            <a:r>
              <a:rPr lang="en-US" dirty="0"/>
              <a:t>, provide </a:t>
            </a:r>
            <a:r>
              <a:rPr lang="en-US" b="1" dirty="0"/>
              <a:t>guidance</a:t>
            </a:r>
            <a:r>
              <a:rPr lang="en-US" dirty="0"/>
              <a:t> on </a:t>
            </a:r>
            <a:r>
              <a:rPr lang="en-US" b="1" dirty="0"/>
              <a:t>what to do next</a:t>
            </a:r>
            <a:r>
              <a:rPr lang="en-US" dirty="0"/>
              <a:t>. For example, “In your next essay, try to include more evidence to support your arguments.”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When giving </a:t>
            </a:r>
            <a:r>
              <a:rPr lang="en-US" b="1" dirty="0"/>
              <a:t>feedback</a:t>
            </a:r>
            <a:r>
              <a:rPr lang="en-US" dirty="0"/>
              <a:t> on an assignment, include </a:t>
            </a:r>
            <a:r>
              <a:rPr lang="en-US" b="1" dirty="0"/>
              <a:t>actionable steps </a:t>
            </a:r>
            <a:r>
              <a:rPr lang="en-US" dirty="0"/>
              <a:t>students can take to improve, rather than just pointing out what’s wrong.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1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113115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/>
              </a:rPr>
              <a:t>A Framework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5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6"/>
              </a:rPr>
              <a:t>Critical Review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5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7"/>
              </a:rPr>
              <a:t>Authentic Feedback:  Journal Paper</a:t>
            </a: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  <a:p>
            <a:pPr marL="571500" indent="-571500">
              <a:buBlip>
                <a:blip r:embed="rId3"/>
              </a:buBlip>
            </a:pPr>
            <a:endParaRPr lang="en-US" sz="3600" dirty="0">
              <a:solidFill>
                <a:srgbClr val="C3A48C"/>
              </a:solidFill>
              <a:latin typeface="Montserrat" pitchFamily="2" charset="77"/>
            </a:endParaRPr>
          </a:p>
        </p:txBody>
      </p:sp>
      <p:sp>
        <p:nvSpPr>
          <p:cNvPr id="4" name="Rounded Rectangle 3">
            <a:hlinkClick r:id="rId8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47446C-A1BD-2792-A915-11C71AF5E7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Why is it important?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329C0-7371-238D-017C-8B7C54285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It </a:t>
            </a:r>
            <a:r>
              <a:rPr lang="en-US" sz="3200" b="1" dirty="0"/>
              <a:t>promotes</a:t>
            </a:r>
            <a:r>
              <a:rPr lang="en-US" sz="3200" dirty="0"/>
              <a:t> student</a:t>
            </a:r>
            <a:r>
              <a:rPr lang="en-US" sz="3200" b="1" dirty="0"/>
              <a:t> autonomy</a:t>
            </a:r>
            <a:r>
              <a:rPr lang="en-US" sz="3200" dirty="0"/>
              <a:t> by </a:t>
            </a:r>
            <a:r>
              <a:rPr lang="en-US" sz="3200" b="1" dirty="0"/>
              <a:t>encouraging</a:t>
            </a:r>
            <a:r>
              <a:rPr lang="en-US" sz="3200" dirty="0"/>
              <a:t> learners to take an </a:t>
            </a:r>
            <a:r>
              <a:rPr lang="en-US" sz="3200" b="1" dirty="0"/>
              <a:t>active role </a:t>
            </a:r>
            <a:r>
              <a:rPr lang="en-US" sz="3200" dirty="0"/>
              <a:t>in their </a:t>
            </a:r>
            <a:r>
              <a:rPr lang="en-US" sz="3200" b="1" dirty="0"/>
              <a:t>learning journey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Enhancing</a:t>
            </a:r>
            <a:r>
              <a:rPr lang="en-US" sz="3200" dirty="0"/>
              <a:t> feedback literacy </a:t>
            </a:r>
            <a:r>
              <a:rPr lang="en-US" sz="3200" b="1" dirty="0"/>
              <a:t>leads</a:t>
            </a:r>
            <a:r>
              <a:rPr lang="en-US" sz="3200" dirty="0"/>
              <a:t> to:</a:t>
            </a:r>
          </a:p>
          <a:p>
            <a:pPr indent="138113">
              <a:lnSpc>
                <a:spcPct val="100000"/>
              </a:lnSpc>
            </a:pPr>
            <a:r>
              <a:rPr lang="en-US" sz="3200" b="1" dirty="0"/>
              <a:t>Deeper learning</a:t>
            </a:r>
            <a:r>
              <a:rPr lang="en-US" sz="3200" dirty="0"/>
              <a:t> </a:t>
            </a:r>
          </a:p>
          <a:p>
            <a:pPr indent="138113">
              <a:lnSpc>
                <a:spcPct val="100000"/>
              </a:lnSpc>
            </a:pPr>
            <a:r>
              <a:rPr lang="en-US" sz="3200" b="1" dirty="0"/>
              <a:t>Improved</a:t>
            </a:r>
            <a:r>
              <a:rPr lang="en-US" sz="3200" dirty="0"/>
              <a:t> </a:t>
            </a:r>
            <a:r>
              <a:rPr lang="en-US" sz="3200" b="1" dirty="0"/>
              <a:t>performance</a:t>
            </a:r>
          </a:p>
          <a:p>
            <a:pPr indent="138113">
              <a:lnSpc>
                <a:spcPct val="100000"/>
              </a:lnSpc>
            </a:pPr>
            <a:r>
              <a:rPr lang="en-US" sz="3200" b="1" dirty="0"/>
              <a:t>Growth mindset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143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E963-4131-AF03-68DA-C072E6E53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C3A48C"/>
                </a:solidFill>
              </a:rPr>
              <a:t>Who says?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8C5F62-5F19-B4B2-7490-47CD8DCF2D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Research</a:t>
            </a:r>
            <a:r>
              <a:rPr lang="en-US" dirty="0"/>
              <a:t> by Carless and </a:t>
            </a:r>
            <a:r>
              <a:rPr lang="en-US" dirty="0" err="1"/>
              <a:t>Boud</a:t>
            </a:r>
            <a:r>
              <a:rPr lang="en-US" dirty="0"/>
              <a:t> (2018) </a:t>
            </a:r>
            <a:r>
              <a:rPr lang="en-US" b="1" dirty="0"/>
              <a:t>shows</a:t>
            </a:r>
            <a:r>
              <a:rPr lang="en-US" dirty="0"/>
              <a:t> that </a:t>
            </a:r>
            <a:r>
              <a:rPr lang="en-US" b="1" dirty="0"/>
              <a:t>students</a:t>
            </a:r>
            <a:r>
              <a:rPr lang="en-US" dirty="0"/>
              <a:t> who </a:t>
            </a:r>
            <a:r>
              <a:rPr lang="en-US" b="1" dirty="0"/>
              <a:t>actively engage </a:t>
            </a:r>
            <a:r>
              <a:rPr lang="en-US" dirty="0"/>
              <a:t>with feedback tend to </a:t>
            </a:r>
            <a:r>
              <a:rPr lang="en-US" b="1" dirty="0"/>
              <a:t>perform better</a:t>
            </a:r>
            <a:r>
              <a:rPr lang="en-US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Dialogic</a:t>
            </a:r>
            <a:r>
              <a:rPr lang="en-US" dirty="0"/>
              <a:t> feedback, where </a:t>
            </a:r>
            <a:r>
              <a:rPr lang="en-US" b="1" dirty="0"/>
              <a:t>feedback</a:t>
            </a:r>
            <a:r>
              <a:rPr lang="en-US" dirty="0"/>
              <a:t> becomes part of a </a:t>
            </a:r>
            <a:r>
              <a:rPr lang="en-US" b="1" dirty="0"/>
              <a:t>conversation</a:t>
            </a:r>
            <a:r>
              <a:rPr lang="en-US" dirty="0"/>
              <a:t>, </a:t>
            </a:r>
            <a:r>
              <a:rPr lang="en-US" b="1" dirty="0"/>
              <a:t>significantly enhances </a:t>
            </a:r>
            <a:r>
              <a:rPr lang="en-US" dirty="0"/>
              <a:t>student </a:t>
            </a:r>
            <a:r>
              <a:rPr lang="en-US" b="1" dirty="0"/>
              <a:t>learning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According to Nicol and Macfarlane-Dick (2006), </a:t>
            </a:r>
            <a:r>
              <a:rPr lang="en-US" b="1" dirty="0"/>
              <a:t>feedback</a:t>
            </a:r>
            <a:r>
              <a:rPr lang="en-US" dirty="0"/>
              <a:t> also </a:t>
            </a:r>
            <a:r>
              <a:rPr lang="en-US" b="1" dirty="0"/>
              <a:t>supports</a:t>
            </a:r>
            <a:r>
              <a:rPr lang="en-US" dirty="0"/>
              <a:t> </a:t>
            </a:r>
            <a:r>
              <a:rPr lang="en-US" b="1" dirty="0"/>
              <a:t>self-regulated</a:t>
            </a:r>
            <a:r>
              <a:rPr lang="en-US" dirty="0"/>
              <a:t> </a:t>
            </a:r>
            <a:r>
              <a:rPr lang="en-US" b="1" dirty="0"/>
              <a:t>learning</a:t>
            </a:r>
            <a:r>
              <a:rPr lang="en-US" dirty="0"/>
              <a:t> and </a:t>
            </a:r>
            <a:r>
              <a:rPr lang="en-US" b="1" dirty="0"/>
              <a:t>fosters autonomy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0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769D3-C723-357D-2DC9-487C85021D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Key Elements: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9CE0-E847-3896-AEF7-EADF9941A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Understand the Role of Feedback</a:t>
            </a:r>
          </a:p>
          <a:p>
            <a:pPr marL="0" indent="0">
              <a:buNone/>
            </a:pPr>
            <a:r>
              <a:rPr lang="en-US" b="1" dirty="0"/>
              <a:t>Feedback</a:t>
            </a:r>
            <a:r>
              <a:rPr lang="en-US" dirty="0"/>
              <a:t> should be approached as a </a:t>
            </a:r>
            <a:r>
              <a:rPr lang="en-US" b="1" dirty="0"/>
              <a:t>collaborative process, not</a:t>
            </a:r>
            <a:r>
              <a:rPr lang="en-US" dirty="0"/>
              <a:t> just a </a:t>
            </a:r>
            <a:r>
              <a:rPr lang="en-US" b="1" dirty="0"/>
              <a:t>one-way</a:t>
            </a:r>
            <a:r>
              <a:rPr lang="en-US" dirty="0"/>
              <a:t> transmission.</a:t>
            </a:r>
          </a:p>
          <a:p>
            <a:pPr marL="0" indent="0">
              <a:buNone/>
            </a:pPr>
            <a:r>
              <a:rPr lang="en-US" b="1" dirty="0"/>
              <a:t>Design Feedback Opportunities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Create tasks </a:t>
            </a:r>
            <a:r>
              <a:rPr lang="en-US" dirty="0"/>
              <a:t>that allow </a:t>
            </a:r>
            <a:r>
              <a:rPr lang="en-US" b="1" dirty="0"/>
              <a:t>multiple feedback interactions</a:t>
            </a:r>
            <a:r>
              <a:rPr lang="en-US" dirty="0"/>
              <a:t>. It </a:t>
            </a:r>
            <a:r>
              <a:rPr lang="en-US" b="1" dirty="0"/>
              <a:t>shouldn’t</a:t>
            </a:r>
            <a:r>
              <a:rPr lang="en-US" dirty="0"/>
              <a:t> </a:t>
            </a:r>
            <a:r>
              <a:rPr lang="en-US" b="1" dirty="0"/>
              <a:t>just</a:t>
            </a:r>
            <a:r>
              <a:rPr lang="en-US" dirty="0"/>
              <a:t> be at the </a:t>
            </a:r>
            <a:r>
              <a:rPr lang="en-US" b="1" dirty="0"/>
              <a:t>end</a:t>
            </a:r>
            <a:r>
              <a:rPr lang="en-US" dirty="0"/>
              <a:t> of the </a:t>
            </a:r>
            <a:r>
              <a:rPr lang="en-US" b="1" dirty="0"/>
              <a:t>learning process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Encourage Reflection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Teachers</a:t>
            </a:r>
            <a:r>
              <a:rPr lang="en-US" dirty="0"/>
              <a:t> should </a:t>
            </a:r>
            <a:r>
              <a:rPr lang="en-US" b="1" dirty="0"/>
              <a:t>guide</a:t>
            </a:r>
            <a:r>
              <a:rPr lang="en-US" dirty="0"/>
              <a:t> students to </a:t>
            </a:r>
            <a:r>
              <a:rPr lang="en-US" b="1" dirty="0"/>
              <a:t>reflect on feedback</a:t>
            </a:r>
            <a:r>
              <a:rPr lang="en-US" dirty="0"/>
              <a:t>, </a:t>
            </a:r>
            <a:r>
              <a:rPr lang="en-US" b="1" dirty="0"/>
              <a:t>think critically </a:t>
            </a:r>
            <a:r>
              <a:rPr lang="en-US" dirty="0"/>
              <a:t>about it, and </a:t>
            </a:r>
            <a:r>
              <a:rPr lang="en-US" b="1" dirty="0"/>
              <a:t>consider</a:t>
            </a:r>
            <a:r>
              <a:rPr lang="en-US" dirty="0"/>
              <a:t> how to </a:t>
            </a:r>
            <a:r>
              <a:rPr lang="en-US" b="1" dirty="0"/>
              <a:t>integrate</a:t>
            </a:r>
            <a:r>
              <a:rPr lang="en-US" dirty="0"/>
              <a:t> it into </a:t>
            </a:r>
            <a:r>
              <a:rPr lang="en-US" b="1" dirty="0"/>
              <a:t>future work.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963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9FD51-440C-22C8-A15A-2882E0285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650730" cy="742950"/>
          </a:xfrm>
        </p:spPr>
        <p:txBody>
          <a:bodyPr/>
          <a:lstStyle/>
          <a:p>
            <a:r>
              <a:rPr lang="en-US" dirty="0"/>
              <a:t>Core Expectations of Feedback: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7FE220-22C7-F5FE-F331-7187151D8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Timely</a:t>
            </a:r>
            <a:r>
              <a:rPr lang="en-US" sz="32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Deliver </a:t>
            </a:r>
            <a:r>
              <a:rPr lang="en-US" sz="3200" b="1" dirty="0"/>
              <a:t>feedback</a:t>
            </a:r>
            <a:r>
              <a:rPr lang="en-US" sz="3200" dirty="0"/>
              <a:t> while it’s </a:t>
            </a:r>
            <a:r>
              <a:rPr lang="en-US" sz="3200" b="1" dirty="0"/>
              <a:t>still relevant </a:t>
            </a:r>
            <a:r>
              <a:rPr lang="en-US" sz="3200" dirty="0"/>
              <a:t>and </a:t>
            </a:r>
            <a:r>
              <a:rPr lang="en-US" sz="3200" b="1" dirty="0"/>
              <a:t>fresh</a:t>
            </a:r>
            <a:r>
              <a:rPr lang="en-US" sz="3200" dirty="0"/>
              <a:t> in </a:t>
            </a:r>
            <a:r>
              <a:rPr lang="en-US" sz="3200" b="1" dirty="0"/>
              <a:t>students’ minds</a:t>
            </a:r>
            <a:r>
              <a:rPr lang="en-US" sz="32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/>
              <a:t>Balanced</a:t>
            </a:r>
            <a:r>
              <a:rPr lang="en-US" sz="3200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Be both </a:t>
            </a:r>
            <a:r>
              <a:rPr lang="en-US" sz="3200" b="1" dirty="0"/>
              <a:t>affirmative (strengths)</a:t>
            </a:r>
            <a:r>
              <a:rPr lang="en-US" sz="3200" dirty="0"/>
              <a:t> and </a:t>
            </a:r>
            <a:r>
              <a:rPr lang="en-US" sz="3200" b="1" dirty="0"/>
              <a:t>constructive (areas for improvement)</a:t>
            </a:r>
            <a:r>
              <a:rPr lang="en-US" sz="3200" dirty="0"/>
              <a:t> comments to </a:t>
            </a:r>
            <a:r>
              <a:rPr lang="en-US" sz="3200" b="1" dirty="0"/>
              <a:t>encourage</a:t>
            </a:r>
            <a:r>
              <a:rPr lang="en-US" sz="3200" dirty="0"/>
              <a:t> continued </a:t>
            </a:r>
            <a:r>
              <a:rPr lang="en-US" sz="3200" b="1" dirty="0"/>
              <a:t>effort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56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FD094-D839-C56B-081F-0E1C841AC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766298" cy="1125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Seek and Interpret Feedback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BD664-8178-B42F-860A-896202B4E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2600"/>
            <a:ext cx="10766298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Explicitly Teach Feedback Skills</a:t>
            </a:r>
            <a:r>
              <a:rPr lang="en-US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Show</a:t>
            </a:r>
            <a:r>
              <a:rPr lang="en-US" dirty="0"/>
              <a:t> students </a:t>
            </a:r>
            <a:r>
              <a:rPr lang="en-US" b="1" dirty="0"/>
              <a:t>how</a:t>
            </a:r>
            <a:r>
              <a:rPr lang="en-US" dirty="0"/>
              <a:t> to </a:t>
            </a:r>
            <a:r>
              <a:rPr lang="en-US" b="1" dirty="0"/>
              <a:t>seek clarification</a:t>
            </a:r>
            <a:r>
              <a:rPr lang="en-US" dirty="0"/>
              <a:t>, ask for examples, and </a:t>
            </a:r>
            <a:r>
              <a:rPr lang="en-US" b="1" dirty="0"/>
              <a:t>request specific feedback </a:t>
            </a:r>
            <a:r>
              <a:rPr lang="en-US" dirty="0"/>
              <a:t>on areas they find challenging.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Model Feedback Use</a:t>
            </a:r>
            <a:r>
              <a:rPr lang="en-US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Demonstrate</a:t>
            </a:r>
            <a:r>
              <a:rPr lang="en-US" dirty="0"/>
              <a:t> how you, as a teacher, </a:t>
            </a:r>
            <a:r>
              <a:rPr lang="en-US" b="1" dirty="0"/>
              <a:t>use feedback </a:t>
            </a:r>
            <a:r>
              <a:rPr lang="en-US" dirty="0"/>
              <a:t>to </a:t>
            </a:r>
            <a:r>
              <a:rPr lang="en-US" b="1" dirty="0"/>
              <a:t>improve</a:t>
            </a:r>
            <a:r>
              <a:rPr lang="en-US" dirty="0"/>
              <a:t> your </a:t>
            </a:r>
            <a:r>
              <a:rPr lang="en-US" b="1" dirty="0"/>
              <a:t>teaching practices</a:t>
            </a:r>
            <a:r>
              <a:rPr lang="en-US" dirty="0"/>
              <a:t>. This </a:t>
            </a:r>
            <a:r>
              <a:rPr lang="en-US" b="1" dirty="0"/>
              <a:t>models</a:t>
            </a:r>
            <a:r>
              <a:rPr lang="en-US" dirty="0"/>
              <a:t> a </a:t>
            </a:r>
            <a:r>
              <a:rPr lang="en-US" b="1" dirty="0"/>
              <a:t>reflective</a:t>
            </a:r>
            <a:r>
              <a:rPr lang="en-US" dirty="0"/>
              <a:t> </a:t>
            </a:r>
            <a:r>
              <a:rPr lang="en-US" b="1" dirty="0"/>
              <a:t>attitude</a:t>
            </a:r>
            <a:r>
              <a:rPr lang="en-US" dirty="0"/>
              <a:t> for students.</a:t>
            </a:r>
          </a:p>
        </p:txBody>
      </p:sp>
    </p:spTree>
    <p:extLst>
      <p:ext uri="{BB962C8B-B14F-4D97-AF65-F5344CB8AC3E}">
        <p14:creationId xmlns:p14="http://schemas.microsoft.com/office/powerpoint/2010/main" val="79038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737AC5-38F4-86C5-D74D-5E8CB92A3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Executive Function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5B62F-8E01-56FB-47ED-0FEEECA9AE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Improving</a:t>
            </a:r>
            <a:r>
              <a:rPr lang="en-GB" dirty="0"/>
              <a:t> feedback literacy </a:t>
            </a:r>
            <a:r>
              <a:rPr lang="en-GB" b="1" dirty="0"/>
              <a:t>enhances</a:t>
            </a:r>
            <a:r>
              <a:rPr lang="en-GB" dirty="0"/>
              <a:t> students' </a:t>
            </a:r>
            <a:r>
              <a:rPr lang="en-GB" b="1" dirty="0"/>
              <a:t>executive</a:t>
            </a:r>
            <a:r>
              <a:rPr lang="en-GB" dirty="0"/>
              <a:t> </a:t>
            </a:r>
            <a:r>
              <a:rPr lang="en-GB" b="1" dirty="0"/>
              <a:t>functioning</a:t>
            </a:r>
            <a:r>
              <a:rPr lang="en-GB" dirty="0"/>
              <a:t> skills, such as: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b="1" dirty="0"/>
              <a:t>Self-Regulation</a:t>
            </a:r>
            <a:endParaRPr lang="en-GB" dirty="0"/>
          </a:p>
          <a:p>
            <a:r>
              <a:rPr lang="en-GB" b="1" dirty="0"/>
              <a:t>Metacognition</a:t>
            </a:r>
            <a:endParaRPr lang="en-GB" dirty="0"/>
          </a:p>
          <a:p>
            <a:r>
              <a:rPr lang="en-GB" b="1" dirty="0"/>
              <a:t>Goal-Setting</a:t>
            </a:r>
            <a:endParaRPr lang="en-GB" dirty="0"/>
          </a:p>
          <a:p>
            <a:r>
              <a:rPr lang="en-GB" b="1" dirty="0"/>
              <a:t>Adaptability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dirty="0"/>
              <a:t>By establishing </a:t>
            </a:r>
            <a:r>
              <a:rPr lang="en-GB" b="1" dirty="0"/>
              <a:t>tasks</a:t>
            </a:r>
            <a:r>
              <a:rPr lang="en-GB" dirty="0"/>
              <a:t> which </a:t>
            </a:r>
            <a:r>
              <a:rPr lang="en-GB" b="1" dirty="0"/>
              <a:t>improve</a:t>
            </a:r>
            <a:r>
              <a:rPr lang="en-GB" dirty="0"/>
              <a:t> </a:t>
            </a:r>
            <a:r>
              <a:rPr lang="en-GB" b="1" dirty="0"/>
              <a:t>feedback literacy</a:t>
            </a:r>
            <a:r>
              <a:rPr lang="en-GB" dirty="0"/>
              <a:t>, we </a:t>
            </a:r>
            <a:r>
              <a:rPr lang="en-GB" b="1" dirty="0"/>
              <a:t>equip</a:t>
            </a:r>
            <a:r>
              <a:rPr lang="en-GB" dirty="0"/>
              <a:t> students with </a:t>
            </a:r>
            <a:r>
              <a:rPr lang="en-GB" b="1" dirty="0"/>
              <a:t>essential skills </a:t>
            </a:r>
            <a:r>
              <a:rPr lang="en-GB" dirty="0"/>
              <a:t>that support their overall </a:t>
            </a:r>
            <a:r>
              <a:rPr lang="en-GB" b="1" dirty="0"/>
              <a:t>academic</a:t>
            </a:r>
            <a:r>
              <a:rPr lang="en-GB" dirty="0"/>
              <a:t> and </a:t>
            </a:r>
            <a:r>
              <a:rPr lang="en-GB" b="1" dirty="0"/>
              <a:t>personal growth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09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921E79-CE11-00C6-5917-1EB0D445B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9483090" cy="742950"/>
          </a:xfrm>
        </p:spPr>
        <p:txBody>
          <a:bodyPr/>
          <a:lstStyle/>
          <a:p>
            <a:r>
              <a:rPr lang="en-US" dirty="0"/>
              <a:t>Peer Review and Feedback Exchange: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C5A9-EA55-93AF-C583-08AA2D19F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Pair </a:t>
            </a:r>
            <a:r>
              <a:rPr lang="en-US" b="1" dirty="0"/>
              <a:t>students</a:t>
            </a:r>
            <a:r>
              <a:rPr lang="en-US" dirty="0"/>
              <a:t> to </a:t>
            </a:r>
            <a:r>
              <a:rPr lang="en-US" b="1" dirty="0"/>
              <a:t>review</a:t>
            </a:r>
            <a:r>
              <a:rPr lang="en-US" dirty="0"/>
              <a:t> each </a:t>
            </a:r>
            <a:r>
              <a:rPr lang="en-US" b="1" dirty="0"/>
              <a:t>other's work </a:t>
            </a:r>
            <a:r>
              <a:rPr lang="en-US" dirty="0"/>
              <a:t>using a </a:t>
            </a:r>
            <a:r>
              <a:rPr lang="en-US" b="1" dirty="0"/>
              <a:t>rubric</a:t>
            </a:r>
            <a:r>
              <a:rPr lang="en-US" dirty="0"/>
              <a:t> or a </a:t>
            </a:r>
            <a:r>
              <a:rPr lang="en-US" b="1" dirty="0"/>
              <a:t>feedback template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pPr marL="0" indent="0">
              <a:buNone/>
            </a:pPr>
            <a:r>
              <a:rPr lang="en-US" dirty="0"/>
              <a:t>Helps students </a:t>
            </a:r>
            <a:r>
              <a:rPr lang="en-US" b="1" dirty="0"/>
              <a:t>practice</a:t>
            </a:r>
            <a:r>
              <a:rPr lang="en-US" dirty="0"/>
              <a:t> </a:t>
            </a:r>
            <a:r>
              <a:rPr lang="en-US" b="1" dirty="0"/>
              <a:t>giving</a:t>
            </a:r>
            <a:r>
              <a:rPr lang="en-US" dirty="0"/>
              <a:t> and </a:t>
            </a:r>
            <a:r>
              <a:rPr lang="en-US" b="1" dirty="0"/>
              <a:t>receiving</a:t>
            </a:r>
            <a:r>
              <a:rPr lang="en-US" dirty="0"/>
              <a:t> constructive </a:t>
            </a:r>
            <a:r>
              <a:rPr lang="en-US" b="1" dirty="0"/>
              <a:t>feedback</a:t>
            </a:r>
            <a:r>
              <a:rPr lang="en-US" dirty="0"/>
              <a:t>, developing </a:t>
            </a:r>
            <a:r>
              <a:rPr lang="en-US" b="1" dirty="0"/>
              <a:t>critical</a:t>
            </a:r>
            <a:r>
              <a:rPr lang="en-US" dirty="0"/>
              <a:t> </a:t>
            </a:r>
            <a:r>
              <a:rPr lang="en-US" b="1" dirty="0"/>
              <a:t>evaluation</a:t>
            </a:r>
            <a:r>
              <a:rPr lang="en-US" dirty="0"/>
              <a:t> skills.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Step:</a:t>
            </a:r>
          </a:p>
          <a:p>
            <a:pPr marL="0" indent="0">
              <a:buNone/>
            </a:pPr>
            <a:r>
              <a:rPr lang="en-US" dirty="0"/>
              <a:t>After </a:t>
            </a:r>
            <a:r>
              <a:rPr lang="en-US" b="1" dirty="0"/>
              <a:t>peer feedback</a:t>
            </a:r>
            <a:r>
              <a:rPr lang="en-US" dirty="0"/>
              <a:t>, have </a:t>
            </a:r>
            <a:r>
              <a:rPr lang="en-US" b="1" dirty="0"/>
              <a:t>students reflect </a:t>
            </a:r>
            <a:r>
              <a:rPr lang="en-US" dirty="0"/>
              <a:t>on what was </a:t>
            </a:r>
            <a:r>
              <a:rPr lang="en-US" b="1" dirty="0"/>
              <a:t>most useful </a:t>
            </a:r>
            <a:r>
              <a:rPr lang="en-US" dirty="0"/>
              <a:t>and </a:t>
            </a:r>
            <a:r>
              <a:rPr lang="en-US" b="1" dirty="0"/>
              <a:t>plan changes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81146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ual Coding copy" id="{8FE4E1D9-C3BD-7548-8F16-B12B3FC355B3}" vid="{8AB3C768-46C0-244C-A1F6-1CC04785E7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1845</TotalTime>
  <Words>1232</Words>
  <Application>Microsoft Macintosh PowerPoint</Application>
  <PresentationFormat>Widescreen</PresentationFormat>
  <Paragraphs>181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Montserrat</vt:lpstr>
      <vt:lpstr>PD</vt:lpstr>
      <vt:lpstr>Pocket PD: Feedback Literacy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63</cp:revision>
  <dcterms:created xsi:type="dcterms:W3CDTF">2024-11-15T01:59:13Z</dcterms:created>
  <dcterms:modified xsi:type="dcterms:W3CDTF">2024-11-17T01:35:01Z</dcterms:modified>
</cp:coreProperties>
</file>