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5"/>
  </p:notesMasterIdLst>
  <p:sldIdLst>
    <p:sldId id="257" r:id="rId2"/>
    <p:sldId id="259" r:id="rId3"/>
    <p:sldId id="260" r:id="rId4"/>
    <p:sldId id="278" r:id="rId5"/>
    <p:sldId id="271" r:id="rId6"/>
    <p:sldId id="258" r:id="rId7"/>
    <p:sldId id="288" r:id="rId8"/>
    <p:sldId id="289" r:id="rId9"/>
    <p:sldId id="290" r:id="rId10"/>
    <p:sldId id="291" r:id="rId11"/>
    <p:sldId id="292" r:id="rId12"/>
    <p:sldId id="27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5D"/>
    <a:srgbClr val="C3A48C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82671"/>
  </p:normalViewPr>
  <p:slideViewPr>
    <p:cSldViewPr snapToGrid="0">
      <p:cViewPr varScale="1">
        <p:scale>
          <a:sx n="84" d="100"/>
          <a:sy n="84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3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b="1" dirty="0"/>
              <a:t>Title: </a:t>
            </a:r>
            <a:br>
              <a:rPr lang="en-US" b="1" dirty="0"/>
            </a:br>
            <a:r>
              <a:rPr lang="en-US" b="0" dirty="0"/>
              <a:t>subtopic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Title: </a:t>
            </a:r>
            <a:br>
              <a:rPr lang="en-US" b="1" dirty="0"/>
            </a:br>
            <a:r>
              <a:rPr lang="en-US" b="0" dirty="0"/>
              <a:t>subtopic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3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85777C9-5DBF-FDEF-277E-EDC65F90B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 userDrawn="1"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94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 userDrawn="1"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842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66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85777C9-5DBF-FDEF-277E-EDC65F90B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3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EE92B9DA-043B-F6D3-77C5-A3F2BC50F238}"/>
              </a:ext>
            </a:extLst>
          </p:cNvPr>
          <p:cNvSpPr/>
          <p:nvPr userDrawn="1"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2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4FA789BB-3646-5035-CD75-294182F008B8}"/>
              </a:ext>
            </a:extLst>
          </p:cNvPr>
          <p:cNvSpPr/>
          <p:nvPr userDrawn="1"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91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85777C9-5DBF-FDEF-277E-EDC65F90B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3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7772400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Title: </a:t>
            </a:r>
            <a:r>
              <a:rPr lang="en-US" b="0" dirty="0"/>
              <a:t>Subtopic</a:t>
            </a:r>
            <a:endParaRPr lang="en-US" dirty="0"/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  <p:sldLayoutId id="2147483651" r:id="rId12"/>
    <p:sldLayoutId id="2147483660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in/gina-davies/" TargetMode="External"/><Relationship Id="rId5" Type="http://schemas.openxmlformats.org/officeDocument/2006/relationships/hyperlink" Target="https://www.sciencedirect.com/topics/neuroscience/dual-coding-theory" TargetMode="External"/><Relationship Id="rId4" Type="http://schemas.openxmlformats.org/officeDocument/2006/relationships/hyperlink" Target="https://www.learningscientists.org/blog/2016/9/1-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7449341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Dual Coding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6D886-9473-E304-8DFB-A1C581404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3"/>
            <a:ext cx="594741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HK" sz="2400" dirty="0"/>
              <a:t>A </a:t>
            </a:r>
            <a:r>
              <a:rPr lang="en-HK" sz="2400" b="1" dirty="0"/>
              <a:t>good mind map</a:t>
            </a:r>
            <a:r>
              <a:rPr lang="en-HK" sz="2400" dirty="0"/>
              <a:t> should:</a:t>
            </a:r>
          </a:p>
          <a:p>
            <a:pPr marL="0" indent="0">
              <a:lnSpc>
                <a:spcPct val="100000"/>
              </a:lnSpc>
              <a:buNone/>
            </a:pPr>
            <a:endParaRPr lang="en-HK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2400" b="1" dirty="0"/>
              <a:t>Central Idea</a:t>
            </a:r>
            <a:r>
              <a:rPr lang="en-HK" sz="2400" dirty="0"/>
              <a:t>: Start with a clear central topic in the middle.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2400" b="1" dirty="0"/>
              <a:t>Main Branches</a:t>
            </a:r>
            <a:r>
              <a:rPr lang="en-HK" sz="2400" dirty="0"/>
              <a:t>: Use thick, colour-coded lines for key categories.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2400" b="1" dirty="0"/>
              <a:t>Sub-Branches</a:t>
            </a:r>
            <a:r>
              <a:rPr lang="en-HK" sz="2400" dirty="0"/>
              <a:t>: Break down into thinner lines with short labels.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B8190-0FC6-9507-4B3B-BE7B9B04D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3B7AF-40DA-78F0-7B5A-78940C248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01939">
            <a:off x="7525749" y="-702939"/>
            <a:ext cx="4219666" cy="59686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469519-7A51-88E9-BC67-C88F9F2CE0EA}"/>
              </a:ext>
            </a:extLst>
          </p:cNvPr>
          <p:cNvSpPr txBox="1">
            <a:spLocks/>
          </p:cNvSpPr>
          <p:nvPr/>
        </p:nvSpPr>
        <p:spPr>
          <a:xfrm>
            <a:off x="742950" y="4990903"/>
            <a:ext cx="9539288" cy="148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HK" sz="2400" b="1" dirty="0"/>
              <a:t>Visual Elements</a:t>
            </a:r>
            <a:r>
              <a:rPr lang="en-HK" sz="2400" dirty="0"/>
              <a:t>: Add icons, images, and colour to enhance memory.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HK" sz="2400" b="1" dirty="0"/>
              <a:t>Clarity</a:t>
            </a:r>
            <a:r>
              <a:rPr lang="en-HK" sz="2400" dirty="0"/>
              <a:t>: Keep it spacious, easy to read, and logically organized.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70887-BF14-5B80-9C26-0EB309735ED0}"/>
              </a:ext>
            </a:extLst>
          </p:cNvPr>
          <p:cNvSpPr txBox="1"/>
          <p:nvPr/>
        </p:nvSpPr>
        <p:spPr>
          <a:xfrm rot="189661">
            <a:off x="7410061" y="437813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Montserrat" pitchFamily="2" charset="77"/>
              </a:rPr>
              <a:t>I’m sorry, I drew this in about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6054B-BA7B-BA25-7AC0-1D7E6BEC43C0}"/>
              </a:ext>
            </a:extLst>
          </p:cNvPr>
          <p:cNvSpPr txBox="1"/>
          <p:nvPr/>
        </p:nvSpPr>
        <p:spPr>
          <a:xfrm>
            <a:off x="5341138" y="8411"/>
            <a:ext cx="1525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Montserrat" pitchFamily="2" charset="77"/>
              </a:rPr>
              <a:t>This is a mind map as a topic revision activity:</a:t>
            </a:r>
          </a:p>
        </p:txBody>
      </p:sp>
    </p:spTree>
    <p:extLst>
      <p:ext uri="{BB962C8B-B14F-4D97-AF65-F5344CB8AC3E}">
        <p14:creationId xmlns:p14="http://schemas.microsoft.com/office/powerpoint/2010/main" val="317080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9C48A-6B12-DDA7-2329-B89A3DB7B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299">
            <a:off x="8829578" y="2702133"/>
            <a:ext cx="3284263" cy="2318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B24E47-8A4D-EC2E-D39A-870001762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91181"/>
            <a:ext cx="77724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dirty="0"/>
              <a:t>Flashcards are a powerful tool for </a:t>
            </a:r>
            <a:r>
              <a:rPr lang="en-HK" b="1" dirty="0"/>
              <a:t>active recall </a:t>
            </a:r>
            <a:r>
              <a:rPr lang="en-HK" dirty="0"/>
              <a:t>and </a:t>
            </a:r>
            <a:r>
              <a:rPr lang="en-HK" b="1" dirty="0"/>
              <a:t>spaced repetition</a:t>
            </a:r>
            <a:r>
              <a:rPr lang="en-HK" dirty="0"/>
              <a:t>, making them </a:t>
            </a:r>
            <a:r>
              <a:rPr lang="en-HK" b="1" dirty="0"/>
              <a:t>ideal</a:t>
            </a:r>
            <a:r>
              <a:rPr lang="en-HK" dirty="0"/>
              <a:t> for </a:t>
            </a:r>
            <a:r>
              <a:rPr lang="en-HK" b="1" dirty="0"/>
              <a:t>studying</a:t>
            </a:r>
            <a:r>
              <a:rPr lang="en-HK" dirty="0"/>
              <a:t> concepts, vocabulary, or facts.</a:t>
            </a:r>
          </a:p>
          <a:p>
            <a:pPr marL="0" indent="0">
              <a:buNone/>
            </a:pPr>
            <a:endParaRPr lang="en-HK" dirty="0"/>
          </a:p>
          <a:p>
            <a:pPr marL="0" indent="0">
              <a:buNone/>
            </a:pPr>
            <a:r>
              <a:rPr lang="en-HK" b="1" dirty="0"/>
              <a:t>Key Features of Effective Flashcards: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HK" sz="2800" dirty="0">
                <a:latin typeface="Montserrat" pitchFamily="2" charset="77"/>
              </a:rPr>
              <a:t>Use </a:t>
            </a:r>
            <a:r>
              <a:rPr lang="en-HK" sz="2800" b="1" dirty="0">
                <a:latin typeface="Montserrat" pitchFamily="2" charset="77"/>
              </a:rPr>
              <a:t>short questions</a:t>
            </a:r>
            <a:r>
              <a:rPr lang="en-HK" sz="2800" dirty="0">
                <a:latin typeface="Montserrat" pitchFamily="2" charset="77"/>
              </a:rPr>
              <a:t> or prompts on the front.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HK" sz="2800" dirty="0">
                <a:latin typeface="Montserrat" pitchFamily="2" charset="77"/>
              </a:rPr>
              <a:t>Provide </a:t>
            </a:r>
            <a:r>
              <a:rPr lang="en-HK" sz="2800" b="1" dirty="0">
                <a:latin typeface="Montserrat" pitchFamily="2" charset="77"/>
              </a:rPr>
              <a:t>brief, clear answers</a:t>
            </a:r>
            <a:r>
              <a:rPr lang="en-HK" sz="2800" dirty="0">
                <a:latin typeface="Montserrat" pitchFamily="2" charset="77"/>
              </a:rPr>
              <a:t> on the back.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HK" sz="2800" dirty="0">
                <a:latin typeface="Montserrat" pitchFamily="2" charset="77"/>
              </a:rPr>
              <a:t>Focus on </a:t>
            </a:r>
            <a:r>
              <a:rPr lang="en-HK" sz="2800" b="1" dirty="0">
                <a:latin typeface="Montserrat" pitchFamily="2" charset="77"/>
              </a:rPr>
              <a:t>one concept </a:t>
            </a:r>
            <a:r>
              <a:rPr lang="en-HK" sz="2800" dirty="0">
                <a:latin typeface="Montserrat" pitchFamily="2" charset="77"/>
              </a:rPr>
              <a:t>per card to </a:t>
            </a:r>
            <a:r>
              <a:rPr lang="en-HK" sz="2800" b="1" dirty="0">
                <a:latin typeface="Montserrat" pitchFamily="2" charset="77"/>
              </a:rPr>
              <a:t>avoid</a:t>
            </a:r>
            <a:r>
              <a:rPr lang="en-HK" sz="2800" dirty="0">
                <a:latin typeface="Montserrat" pitchFamily="2" charset="77"/>
              </a:rPr>
              <a:t> information </a:t>
            </a:r>
            <a:r>
              <a:rPr lang="en-HK" sz="2800" b="1" dirty="0">
                <a:latin typeface="Montserrat" pitchFamily="2" charset="77"/>
              </a:rPr>
              <a:t>overload</a:t>
            </a:r>
            <a:r>
              <a:rPr lang="en-HK" sz="2800" dirty="0">
                <a:latin typeface="Montserrat" pitchFamily="2" charset="77"/>
              </a:rPr>
              <a:t>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10B1-C5A5-1642-D60E-A90B241DC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Flashcards:</a:t>
            </a:r>
          </a:p>
        </p:txBody>
      </p:sp>
    </p:spTree>
    <p:extLst>
      <p:ext uri="{BB962C8B-B14F-4D97-AF65-F5344CB8AC3E}">
        <p14:creationId xmlns:p14="http://schemas.microsoft.com/office/powerpoint/2010/main" val="214187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ECB51-8FA5-4BB6-4739-EED1DCBF8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2"/>
            <a:ext cx="10199370" cy="3266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sz="3600" dirty="0"/>
              <a:t>Dual coding </a:t>
            </a:r>
            <a:r>
              <a:rPr lang="en-HK" sz="3600" b="1" dirty="0"/>
              <a:t>leverages</a:t>
            </a:r>
            <a:r>
              <a:rPr lang="en-HK" sz="3600" dirty="0"/>
              <a:t> the brain’s </a:t>
            </a:r>
            <a:r>
              <a:rPr lang="en-HK" sz="3600" b="1" dirty="0"/>
              <a:t>ability</a:t>
            </a:r>
            <a:r>
              <a:rPr lang="en-HK" sz="3600" dirty="0"/>
              <a:t> to </a:t>
            </a:r>
            <a:r>
              <a:rPr lang="en-HK" sz="3600" b="1" dirty="0"/>
              <a:t>process images </a:t>
            </a:r>
            <a:r>
              <a:rPr lang="en-HK" sz="3600" dirty="0"/>
              <a:t>and </a:t>
            </a:r>
            <a:r>
              <a:rPr lang="en-HK" sz="3600" b="1" dirty="0"/>
              <a:t>words</a:t>
            </a:r>
            <a:r>
              <a:rPr lang="en-HK" sz="3600" dirty="0"/>
              <a:t> </a:t>
            </a:r>
            <a:r>
              <a:rPr lang="en-HK" sz="3600" b="1" dirty="0"/>
              <a:t>separately</a:t>
            </a:r>
            <a:r>
              <a:rPr lang="en-HK" sz="3600" dirty="0"/>
              <a:t>, creating a </a:t>
            </a:r>
            <a:r>
              <a:rPr lang="en-HK" sz="3600" b="1" dirty="0"/>
              <a:t>more robust </a:t>
            </a:r>
            <a:r>
              <a:rPr lang="en-HK" sz="3600" dirty="0"/>
              <a:t>and </a:t>
            </a:r>
            <a:r>
              <a:rPr lang="en-HK" sz="3600" b="1" dirty="0"/>
              <a:t>versatile</a:t>
            </a:r>
            <a:r>
              <a:rPr lang="en-HK" sz="3600" dirty="0"/>
              <a:t> </a:t>
            </a:r>
            <a:r>
              <a:rPr lang="en-HK" sz="3600" b="1" dirty="0"/>
              <a:t>memory system</a:t>
            </a:r>
            <a:r>
              <a:rPr lang="en-HK" sz="3600" dirty="0"/>
              <a:t>. </a:t>
            </a:r>
          </a:p>
          <a:p>
            <a:pPr marL="0" indent="0">
              <a:buNone/>
            </a:pPr>
            <a:endParaRPr lang="en-HK" sz="3600" dirty="0"/>
          </a:p>
          <a:p>
            <a:pPr marL="0" indent="0">
              <a:buNone/>
            </a:pPr>
            <a:r>
              <a:rPr lang="en-HK" sz="3600" dirty="0"/>
              <a:t>It </a:t>
            </a:r>
            <a:r>
              <a:rPr lang="en-HK" sz="3600" b="1" dirty="0"/>
              <a:t>supports</a:t>
            </a:r>
            <a:r>
              <a:rPr lang="en-HK" sz="3600" dirty="0"/>
              <a:t> effective </a:t>
            </a:r>
            <a:r>
              <a:rPr lang="en-HK" sz="3600" b="1" dirty="0"/>
              <a:t>learning</a:t>
            </a:r>
            <a:r>
              <a:rPr lang="en-HK" sz="3600" dirty="0"/>
              <a:t> and </a:t>
            </a:r>
            <a:r>
              <a:rPr lang="en-HK" sz="3600" b="1" dirty="0"/>
              <a:t>retention</a:t>
            </a:r>
            <a:r>
              <a:rPr lang="en-HK" sz="36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4F70B-035B-D9A4-FB73-E9F0BA0B8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687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5165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Scientists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Direct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6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55E0AF-2E5B-7A24-AE1F-1C41A9828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3"/>
            <a:ext cx="978789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HK" dirty="0"/>
              <a:t>Dual coding is a </a:t>
            </a:r>
            <a:r>
              <a:rPr lang="en-HK" b="1" dirty="0"/>
              <a:t>learning theory </a:t>
            </a:r>
            <a:r>
              <a:rPr lang="en-HK" dirty="0"/>
              <a:t>that suggests </a:t>
            </a:r>
            <a:r>
              <a:rPr lang="en-HK" b="1" dirty="0"/>
              <a:t>combining</a:t>
            </a:r>
            <a:r>
              <a:rPr lang="en-HK" dirty="0"/>
              <a:t> </a:t>
            </a:r>
            <a:r>
              <a:rPr lang="en-HK" b="1" dirty="0"/>
              <a:t>words</a:t>
            </a:r>
            <a:r>
              <a:rPr lang="en-HK" dirty="0"/>
              <a:t> and </a:t>
            </a:r>
            <a:r>
              <a:rPr lang="en-HK" b="1" dirty="0"/>
              <a:t>visuals</a:t>
            </a:r>
            <a:r>
              <a:rPr lang="en-HK" dirty="0"/>
              <a:t> </a:t>
            </a:r>
            <a:r>
              <a:rPr lang="en-HK" b="1" dirty="0"/>
              <a:t>enhances</a:t>
            </a:r>
            <a:r>
              <a:rPr lang="en-HK" dirty="0"/>
              <a:t> </a:t>
            </a:r>
            <a:r>
              <a:rPr lang="en-HK" b="1" dirty="0"/>
              <a:t>learning</a:t>
            </a:r>
            <a:r>
              <a:rPr lang="en-HK" dirty="0"/>
              <a:t> and </a:t>
            </a:r>
            <a:r>
              <a:rPr lang="en-HK" b="1" dirty="0"/>
              <a:t>memory</a:t>
            </a:r>
            <a:r>
              <a:rPr lang="en-HK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dirty="0"/>
              <a:t>This approach </a:t>
            </a:r>
            <a:r>
              <a:rPr lang="en-HK" b="1" dirty="0"/>
              <a:t>leverages</a:t>
            </a:r>
            <a:r>
              <a:rPr lang="en-HK" dirty="0"/>
              <a:t> </a:t>
            </a:r>
            <a:r>
              <a:rPr lang="en-HK" b="1" dirty="0"/>
              <a:t>two processing channels</a:t>
            </a:r>
            <a:r>
              <a:rPr lang="en-HK" dirty="0"/>
              <a:t> in the </a:t>
            </a:r>
            <a:r>
              <a:rPr lang="en-HK" b="1" dirty="0"/>
              <a:t>brain</a:t>
            </a:r>
            <a:r>
              <a:rPr lang="en-HK" dirty="0"/>
              <a:t> to support </a:t>
            </a:r>
            <a:r>
              <a:rPr lang="en-HK" b="1" dirty="0"/>
              <a:t>better</a:t>
            </a:r>
            <a:r>
              <a:rPr lang="en-HK" dirty="0"/>
              <a:t> </a:t>
            </a:r>
            <a:r>
              <a:rPr lang="en-HK" b="1" dirty="0"/>
              <a:t>understanding</a:t>
            </a:r>
            <a:r>
              <a:rPr lang="en-HK" dirty="0"/>
              <a:t> and </a:t>
            </a:r>
            <a:r>
              <a:rPr lang="en-HK" b="1" dirty="0"/>
              <a:t>recall</a:t>
            </a:r>
            <a:r>
              <a:rPr lang="en-HK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HK" dirty="0"/>
          </a:p>
          <a:p>
            <a:pPr marL="0" indent="0">
              <a:lnSpc>
                <a:spcPct val="100000"/>
              </a:lnSpc>
              <a:buNone/>
            </a:pPr>
            <a:r>
              <a:rPr lang="en-HK" dirty="0"/>
              <a:t>Allan </a:t>
            </a:r>
            <a:r>
              <a:rPr lang="en-HK" dirty="0" err="1"/>
              <a:t>Paivio</a:t>
            </a:r>
            <a:r>
              <a:rPr lang="en-HK" dirty="0"/>
              <a:t>, a Canadian psychologist, introduced the concept of </a:t>
            </a:r>
            <a:r>
              <a:rPr lang="en-HK" b="1" dirty="0"/>
              <a:t>dual coding</a:t>
            </a:r>
            <a:r>
              <a:rPr lang="en-HK" dirty="0"/>
              <a:t> in his book </a:t>
            </a:r>
            <a:r>
              <a:rPr lang="en-HK" i="1" dirty="0"/>
              <a:t>Imagery and Verbal Processes</a:t>
            </a:r>
            <a:r>
              <a:rPr lang="en-HK" dirty="0"/>
              <a:t> (1971).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90A46-6B1B-F69C-60AD-449713A2A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b="1" dirty="0">
                <a:latin typeface="Montserrat"/>
                <a:ea typeface="Montserrat"/>
                <a:cs typeface="Montserrat"/>
                <a:sym typeface="Montserrat"/>
              </a:rPr>
              <a:t>What is Dual Coding?</a:t>
            </a:r>
            <a:endParaRPr lang="en-US" sz="14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378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D661DA-C8AF-7F78-31CA-3645418B1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HK" dirty="0"/>
              <a:t>The </a:t>
            </a:r>
            <a:r>
              <a:rPr lang="en-HK" b="1" dirty="0"/>
              <a:t>brain</a:t>
            </a:r>
            <a:r>
              <a:rPr lang="en-HK" dirty="0"/>
              <a:t> </a:t>
            </a:r>
            <a:r>
              <a:rPr lang="en-HK" b="1" dirty="0"/>
              <a:t>processes</a:t>
            </a:r>
            <a:r>
              <a:rPr lang="en-HK" dirty="0"/>
              <a:t> information through </a:t>
            </a:r>
            <a:r>
              <a:rPr lang="en-HK" b="1" dirty="0"/>
              <a:t>two</a:t>
            </a:r>
            <a:r>
              <a:rPr lang="en-HK" dirty="0"/>
              <a:t> distinct </a:t>
            </a:r>
            <a:r>
              <a:rPr lang="en-HK" b="1" dirty="0"/>
              <a:t>channels</a:t>
            </a:r>
            <a:r>
              <a:rPr lang="en-HK" dirty="0"/>
              <a:t>:</a:t>
            </a:r>
          </a:p>
          <a:p>
            <a:pPr>
              <a:lnSpc>
                <a:spcPct val="100000"/>
              </a:lnSpc>
            </a:pPr>
            <a:r>
              <a:rPr lang="en-HK" dirty="0"/>
              <a:t>- </a:t>
            </a:r>
            <a:r>
              <a:rPr lang="en-HK" b="1" dirty="0"/>
              <a:t>Verbal</a:t>
            </a:r>
            <a:r>
              <a:rPr lang="en-HK" dirty="0"/>
              <a:t> (language-based)</a:t>
            </a:r>
          </a:p>
          <a:p>
            <a:pPr>
              <a:lnSpc>
                <a:spcPct val="100000"/>
              </a:lnSpc>
            </a:pPr>
            <a:r>
              <a:rPr lang="en-HK" dirty="0"/>
              <a:t>- </a:t>
            </a:r>
            <a:r>
              <a:rPr lang="en-HK" b="1" dirty="0"/>
              <a:t>Visual</a:t>
            </a:r>
            <a:r>
              <a:rPr lang="en-HK" dirty="0"/>
              <a:t> (image-based)</a:t>
            </a:r>
          </a:p>
          <a:p>
            <a:pPr>
              <a:lnSpc>
                <a:spcPct val="100000"/>
              </a:lnSpc>
            </a:pPr>
            <a:endParaRPr lang="en-HK" dirty="0"/>
          </a:p>
          <a:p>
            <a:pPr>
              <a:lnSpc>
                <a:spcPct val="100000"/>
              </a:lnSpc>
            </a:pPr>
            <a:r>
              <a:rPr lang="en-HK" dirty="0"/>
              <a:t>Using </a:t>
            </a:r>
            <a:r>
              <a:rPr lang="en-HK" b="1" dirty="0"/>
              <a:t>both formats </a:t>
            </a:r>
            <a:r>
              <a:rPr lang="en-HK" dirty="0"/>
              <a:t>allows for a 		  </a:t>
            </a:r>
            <a:r>
              <a:rPr lang="en-HK" b="1" dirty="0"/>
              <a:t>richer mental representation</a:t>
            </a:r>
            <a:r>
              <a:rPr lang="en-HK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18A6-0BE2-7301-6CBB-B3C252C24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 Processing Channels:</a:t>
            </a:r>
          </a:p>
        </p:txBody>
      </p:sp>
      <p:pic>
        <p:nvPicPr>
          <p:cNvPr id="5" name="Picture 4" descr="A close up of a person's mouth&#10;&#10;Description automatically generated">
            <a:extLst>
              <a:ext uri="{FF2B5EF4-FFF2-40B4-BE49-F238E27FC236}">
                <a16:creationId xmlns:a16="http://schemas.microsoft.com/office/drawing/2014/main" id="{C8E7F5D9-F992-68B6-5A47-3A2D65E2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8" y="2372518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DD17D-95DE-B687-8C94-3659A782C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457653"/>
            <a:ext cx="9058981" cy="167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When information is presented using both </a:t>
            </a:r>
            <a:r>
              <a:rPr lang="en-HK" sz="3200" b="1" dirty="0"/>
              <a:t>words</a:t>
            </a:r>
            <a:r>
              <a:rPr lang="en-HK" sz="3200" dirty="0"/>
              <a:t> and </a:t>
            </a:r>
            <a:r>
              <a:rPr lang="en-HK" sz="3200" b="1" dirty="0"/>
              <a:t>visuals</a:t>
            </a:r>
            <a:r>
              <a:rPr lang="en-HK" sz="3200" dirty="0"/>
              <a:t>, it creates </a:t>
            </a:r>
            <a:r>
              <a:rPr lang="en-HK" sz="3200" b="1" dirty="0"/>
              <a:t>two</a:t>
            </a:r>
            <a:r>
              <a:rPr lang="en-HK" sz="3200" dirty="0"/>
              <a:t> </a:t>
            </a:r>
            <a:r>
              <a:rPr lang="en-HK" sz="3200" b="1" dirty="0"/>
              <a:t>pathways</a:t>
            </a:r>
            <a:r>
              <a:rPr lang="en-HK" sz="3200" dirty="0"/>
              <a:t> in memory; </a:t>
            </a:r>
            <a:r>
              <a:rPr lang="en-HK" sz="3200" b="1" dirty="0"/>
              <a:t>dual representation</a:t>
            </a:r>
            <a:r>
              <a:rPr lang="en-HK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If </a:t>
            </a:r>
            <a:r>
              <a:rPr lang="en-HK" sz="3200" b="1" dirty="0"/>
              <a:t>one pathway</a:t>
            </a:r>
            <a:r>
              <a:rPr lang="en-HK" sz="3200" dirty="0"/>
              <a:t> is </a:t>
            </a:r>
            <a:r>
              <a:rPr lang="en-HK" sz="3200" b="1" dirty="0"/>
              <a:t>forgotten</a:t>
            </a:r>
            <a:r>
              <a:rPr lang="en-HK" sz="3200" dirty="0"/>
              <a:t>, the </a:t>
            </a:r>
            <a:r>
              <a:rPr lang="en-HK" sz="3200" b="1" dirty="0"/>
              <a:t>other</a:t>
            </a:r>
            <a:r>
              <a:rPr lang="en-HK" sz="3200" dirty="0"/>
              <a:t> can </a:t>
            </a:r>
            <a:r>
              <a:rPr lang="en-HK" sz="3200" b="1" dirty="0"/>
              <a:t>act</a:t>
            </a:r>
            <a:r>
              <a:rPr lang="en-HK" sz="3200" dirty="0"/>
              <a:t> as a </a:t>
            </a:r>
            <a:r>
              <a:rPr lang="en-HK" sz="3200" b="1" dirty="0"/>
              <a:t>reminder</a:t>
            </a:r>
            <a:r>
              <a:rPr lang="en-HK" sz="3200" dirty="0"/>
              <a:t> or an alternate cue, </a:t>
            </a:r>
            <a:r>
              <a:rPr lang="en-HK" sz="3200" b="1" dirty="0"/>
              <a:t>increasing</a:t>
            </a:r>
            <a:r>
              <a:rPr lang="en-HK" sz="3200" dirty="0"/>
              <a:t> the </a:t>
            </a:r>
            <a:r>
              <a:rPr lang="en-HK" sz="3200" b="1" dirty="0"/>
              <a:t>likelihood</a:t>
            </a:r>
            <a:r>
              <a:rPr lang="en-HK" sz="3200" dirty="0"/>
              <a:t> of </a:t>
            </a:r>
            <a:r>
              <a:rPr lang="en-HK" sz="3200" b="1" dirty="0"/>
              <a:t>recall</a:t>
            </a:r>
            <a:r>
              <a:rPr lang="en-HK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This </a:t>
            </a:r>
            <a:r>
              <a:rPr lang="en-HK" sz="3200" b="1" dirty="0"/>
              <a:t>dual pathway </a:t>
            </a:r>
            <a:r>
              <a:rPr lang="en-HK" sz="3200" dirty="0"/>
              <a:t>makes </a:t>
            </a:r>
            <a:r>
              <a:rPr lang="en-HK" sz="3200" b="1" dirty="0"/>
              <a:t>memories</a:t>
            </a:r>
            <a:r>
              <a:rPr lang="en-HK" sz="3200" dirty="0"/>
              <a:t> </a:t>
            </a:r>
            <a:r>
              <a:rPr lang="en-HK" sz="3200" b="1" dirty="0"/>
              <a:t>more</a:t>
            </a:r>
            <a:r>
              <a:rPr lang="en-HK" sz="3200" dirty="0"/>
              <a:t> </a:t>
            </a:r>
            <a:r>
              <a:rPr lang="en-HK" sz="3200" b="1" dirty="0"/>
              <a:t>resilient</a:t>
            </a:r>
            <a:r>
              <a:rPr lang="en-HK" sz="3200" dirty="0"/>
              <a:t> and </a:t>
            </a:r>
            <a:r>
              <a:rPr lang="en-HK" sz="3200" b="1" dirty="0"/>
              <a:t>accessible</a:t>
            </a:r>
            <a:r>
              <a:rPr lang="en-HK" sz="3200" dirty="0"/>
              <a:t> over </a:t>
            </a:r>
            <a:r>
              <a:rPr lang="en-HK" sz="3200" b="1" dirty="0"/>
              <a:t>time</a:t>
            </a:r>
            <a:r>
              <a:rPr lang="en-HK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C3675-B664-3B53-FB85-9389CA37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Enhancing Memory: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2DE1C-6B69-FB93-436E-B801F215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31" y="2059321"/>
            <a:ext cx="1480432" cy="15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F6C5E5-3BE2-CB4E-4B05-13B212FA1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35177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It </a:t>
            </a:r>
            <a:r>
              <a:rPr lang="en-HK" sz="3200" b="1" dirty="0"/>
              <a:t>simplifies</a:t>
            </a:r>
            <a:r>
              <a:rPr lang="en-HK" sz="3200" dirty="0"/>
              <a:t> </a:t>
            </a:r>
            <a:r>
              <a:rPr lang="en-HK" sz="3200" b="1" dirty="0"/>
              <a:t>complex</a:t>
            </a:r>
            <a:r>
              <a:rPr lang="en-HK" sz="3200" dirty="0"/>
              <a:t> </a:t>
            </a:r>
            <a:r>
              <a:rPr lang="en-HK" sz="3200" b="1" dirty="0"/>
              <a:t>information</a:t>
            </a:r>
            <a:r>
              <a:rPr lang="en-HK" sz="3200" dirty="0"/>
              <a:t> through </a:t>
            </a:r>
            <a:r>
              <a:rPr lang="en-HK" sz="3200" b="1" dirty="0"/>
              <a:t>visuals</a:t>
            </a:r>
            <a:r>
              <a:rPr lang="en-HK" sz="3200" dirty="0"/>
              <a:t>. Visuals </a:t>
            </a:r>
            <a:r>
              <a:rPr lang="en-HK" sz="3200" b="1" dirty="0"/>
              <a:t>break down concepts</a:t>
            </a:r>
            <a:r>
              <a:rPr lang="en-HK" sz="3200" dirty="0"/>
              <a:t>, provide </a:t>
            </a:r>
            <a:r>
              <a:rPr lang="en-HK" sz="3200" b="1" dirty="0"/>
              <a:t>clarity</a:t>
            </a:r>
            <a:r>
              <a:rPr lang="en-HK" sz="3200" dirty="0"/>
              <a:t>, and </a:t>
            </a:r>
            <a:r>
              <a:rPr lang="en-HK" sz="3200" b="1" dirty="0"/>
              <a:t>replace</a:t>
            </a:r>
            <a:r>
              <a:rPr lang="en-HK" sz="3200" dirty="0"/>
              <a:t> </a:t>
            </a:r>
            <a:r>
              <a:rPr lang="en-HK" sz="3200" b="1" dirty="0"/>
              <a:t>dense text</a:t>
            </a:r>
            <a:r>
              <a:rPr lang="en-HK" sz="3200" dirty="0"/>
              <a:t>, making ideas </a:t>
            </a:r>
            <a:r>
              <a:rPr lang="en-HK" sz="3200" b="1" dirty="0"/>
              <a:t>easier</a:t>
            </a:r>
            <a:r>
              <a:rPr lang="en-HK" sz="3200" dirty="0"/>
              <a:t> to </a:t>
            </a:r>
            <a:r>
              <a:rPr lang="en-HK" sz="3200" b="1" dirty="0"/>
              <a:t>grasp</a:t>
            </a:r>
            <a:r>
              <a:rPr lang="en-HK" sz="3200" dirty="0"/>
              <a:t> and </a:t>
            </a:r>
            <a:r>
              <a:rPr lang="en-HK" sz="3200" b="1" dirty="0"/>
              <a:t>reducing</a:t>
            </a:r>
            <a:r>
              <a:rPr lang="en-HK" sz="3200" dirty="0"/>
              <a:t> mental </a:t>
            </a:r>
            <a:r>
              <a:rPr lang="en-HK" sz="3200" b="1" dirty="0"/>
              <a:t>effort</a:t>
            </a:r>
            <a:r>
              <a:rPr lang="en-HK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dirty="0"/>
              <a:t>They also </a:t>
            </a:r>
            <a:r>
              <a:rPr lang="en-HK" sz="3200" b="1" dirty="0"/>
              <a:t>focus attention </a:t>
            </a:r>
            <a:r>
              <a:rPr lang="en-HK" sz="3200" dirty="0"/>
              <a:t>on </a:t>
            </a:r>
            <a:r>
              <a:rPr lang="en-HK" sz="3200" b="1" dirty="0"/>
              <a:t>key</a:t>
            </a:r>
            <a:r>
              <a:rPr lang="en-HK" sz="3200" dirty="0"/>
              <a:t> </a:t>
            </a:r>
            <a:r>
              <a:rPr lang="en-HK" sz="3200" b="1" dirty="0"/>
              <a:t>points</a:t>
            </a:r>
            <a:r>
              <a:rPr lang="en-HK" sz="3200" dirty="0"/>
              <a:t> and </a:t>
            </a:r>
            <a:r>
              <a:rPr lang="en-HK" sz="3200" b="1" dirty="0"/>
              <a:t>minimize</a:t>
            </a:r>
            <a:r>
              <a:rPr lang="en-HK" sz="3200" dirty="0"/>
              <a:t> the need for </a:t>
            </a:r>
            <a:r>
              <a:rPr lang="en-HK" sz="3200" b="1" dirty="0"/>
              <a:t>mental translation</a:t>
            </a:r>
            <a:r>
              <a:rPr lang="en-HK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sz="3200" b="1" dirty="0"/>
              <a:t>Understanding</a:t>
            </a:r>
            <a:r>
              <a:rPr lang="en-HK" sz="3200" dirty="0"/>
              <a:t>, </a:t>
            </a:r>
            <a:r>
              <a:rPr lang="en-HK" sz="3200" b="1" dirty="0"/>
              <a:t>retention</a:t>
            </a:r>
            <a:r>
              <a:rPr lang="en-HK" sz="3200" dirty="0"/>
              <a:t>, and </a:t>
            </a:r>
            <a:r>
              <a:rPr lang="en-HK" sz="3200" b="1" dirty="0"/>
              <a:t>recall</a:t>
            </a:r>
            <a:r>
              <a:rPr lang="en-HK" sz="3200" dirty="0"/>
              <a:t> of information is </a:t>
            </a:r>
            <a:r>
              <a:rPr lang="en-HK" sz="3200" b="1" dirty="0"/>
              <a:t>more efficient</a:t>
            </a:r>
            <a:r>
              <a:rPr lang="en-HK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535AD-475E-68D8-665C-3E7B712E6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Reducing Cognitive Load</a:t>
            </a:r>
          </a:p>
        </p:txBody>
      </p:sp>
    </p:spTree>
    <p:extLst>
      <p:ext uri="{BB962C8B-B14F-4D97-AF65-F5344CB8AC3E}">
        <p14:creationId xmlns:p14="http://schemas.microsoft.com/office/powerpoint/2010/main" val="221833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54A97A-554B-1D6F-CB29-6DF3B1D62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3"/>
            <a:ext cx="998601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sz="3200" dirty="0"/>
              <a:t>Dual coding can be implemented in various ways, such as:</a:t>
            </a:r>
          </a:p>
          <a:p>
            <a:pPr marL="0" indent="0">
              <a:buNone/>
            </a:pPr>
            <a:endParaRPr lang="en-HK" sz="3200" dirty="0"/>
          </a:p>
          <a:p>
            <a:r>
              <a:rPr lang="en-HK" sz="3200" dirty="0"/>
              <a:t>Using </a:t>
            </a:r>
            <a:r>
              <a:rPr lang="en-HK" sz="3200" b="1" dirty="0"/>
              <a:t>diagrams</a:t>
            </a:r>
            <a:r>
              <a:rPr lang="en-HK" sz="3200" dirty="0"/>
              <a:t>, </a:t>
            </a:r>
            <a:r>
              <a:rPr lang="en-HK" sz="3200" b="1" dirty="0"/>
              <a:t>charts</a:t>
            </a:r>
            <a:r>
              <a:rPr lang="en-HK" sz="3200" dirty="0"/>
              <a:t>, or </a:t>
            </a:r>
            <a:r>
              <a:rPr lang="en-HK" sz="3200" b="1" dirty="0"/>
              <a:t>icons</a:t>
            </a:r>
            <a:r>
              <a:rPr lang="en-HK" sz="3200" dirty="0"/>
              <a:t> alongside text to </a:t>
            </a:r>
            <a:r>
              <a:rPr lang="en-HK" sz="3200" b="1" dirty="0"/>
              <a:t>illustrate</a:t>
            </a:r>
            <a:r>
              <a:rPr lang="en-HK" sz="3200" dirty="0"/>
              <a:t> </a:t>
            </a:r>
            <a:r>
              <a:rPr lang="en-HK" sz="3200" b="1" dirty="0"/>
              <a:t>key points</a:t>
            </a:r>
            <a:r>
              <a:rPr lang="en-HK" sz="3200" dirty="0"/>
              <a:t>.</a:t>
            </a:r>
          </a:p>
          <a:p>
            <a:r>
              <a:rPr lang="en-HK" sz="3200" dirty="0"/>
              <a:t>Creating </a:t>
            </a:r>
            <a:r>
              <a:rPr lang="en-HK" sz="3200" b="1" dirty="0"/>
              <a:t>visual summaries </a:t>
            </a:r>
            <a:r>
              <a:rPr lang="en-HK" sz="3200" dirty="0"/>
              <a:t>or </a:t>
            </a:r>
            <a:r>
              <a:rPr lang="en-HK" sz="3200" b="1" dirty="0"/>
              <a:t>mind maps</a:t>
            </a:r>
            <a:r>
              <a:rPr lang="en-HK" sz="3200" dirty="0"/>
              <a:t>.</a:t>
            </a:r>
          </a:p>
          <a:p>
            <a:r>
              <a:rPr lang="en-HK" sz="3200" b="1" dirty="0"/>
              <a:t>Encouraging</a:t>
            </a:r>
            <a:r>
              <a:rPr lang="en-HK" sz="3200" dirty="0"/>
              <a:t> students to </a:t>
            </a:r>
            <a:r>
              <a:rPr lang="en-HK" sz="3200" b="1" dirty="0"/>
              <a:t>draw</a:t>
            </a:r>
            <a:r>
              <a:rPr lang="en-HK" sz="3200" dirty="0"/>
              <a:t> </a:t>
            </a:r>
            <a:r>
              <a:rPr lang="en-HK" sz="3200" b="1" dirty="0"/>
              <a:t>pictures</a:t>
            </a:r>
            <a:r>
              <a:rPr lang="en-HK" sz="3200" dirty="0"/>
              <a:t> or </a:t>
            </a:r>
            <a:r>
              <a:rPr lang="en-HK" sz="3200" b="1" dirty="0"/>
              <a:t>diagrams</a:t>
            </a:r>
            <a:r>
              <a:rPr lang="en-HK" sz="3200" dirty="0"/>
              <a:t> to </a:t>
            </a:r>
            <a:r>
              <a:rPr lang="en-HK" sz="3200" b="1" dirty="0"/>
              <a:t>represent</a:t>
            </a:r>
            <a:r>
              <a:rPr lang="en-HK" sz="3200" dirty="0"/>
              <a:t> verbal </a:t>
            </a:r>
            <a:r>
              <a:rPr lang="en-HK" sz="3200" b="1" dirty="0"/>
              <a:t>concepts</a:t>
            </a:r>
            <a:r>
              <a:rPr lang="en-HK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4090A-AA56-DB88-B44D-439CA3B3E0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Practical Application:</a:t>
            </a:r>
          </a:p>
        </p:txBody>
      </p:sp>
    </p:spTree>
    <p:extLst>
      <p:ext uri="{BB962C8B-B14F-4D97-AF65-F5344CB8AC3E}">
        <p14:creationId xmlns:p14="http://schemas.microsoft.com/office/powerpoint/2010/main" val="209635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F22298-C0CE-D212-0B1F-CA8B2FD1F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4636578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Combine </a:t>
            </a:r>
            <a:r>
              <a:rPr lang="en-US" sz="3200" b="1" dirty="0"/>
              <a:t>visual</a:t>
            </a:r>
            <a:r>
              <a:rPr lang="en-US" sz="3200" dirty="0"/>
              <a:t> with </a:t>
            </a:r>
            <a:r>
              <a:rPr lang="en-US" sz="3200" b="1" dirty="0"/>
              <a:t>labels</a:t>
            </a:r>
            <a:r>
              <a:rPr lang="en-US" sz="3200" dirty="0"/>
              <a:t>, or </a:t>
            </a:r>
            <a:r>
              <a:rPr lang="en-US" sz="3200" b="1" dirty="0"/>
              <a:t>descriptions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These can be as </a:t>
            </a:r>
            <a:r>
              <a:rPr lang="en-US" sz="3200" b="1" dirty="0"/>
              <a:t>activities</a:t>
            </a:r>
            <a:r>
              <a:rPr lang="en-US" sz="3200" dirty="0"/>
              <a:t>, or as part of </a:t>
            </a:r>
            <a:r>
              <a:rPr lang="en-US" sz="3200" b="1" dirty="0"/>
              <a:t>presentations</a:t>
            </a:r>
            <a:r>
              <a:rPr lang="en-US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BE929-354A-9F5F-128F-AA1513FE7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Diagrams: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E8856-8AAF-066C-6448-6D6311A3C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4594">
            <a:off x="7382737" y="257581"/>
            <a:ext cx="4485091" cy="3363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6FB58-63D0-0B4F-9771-8852A441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9364">
            <a:off x="5522347" y="3293899"/>
            <a:ext cx="5128480" cy="3067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96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3D1A2-B0F1-495E-DB0B-B748CE3B77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57653"/>
            <a:ext cx="4956810" cy="1676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HK" dirty="0"/>
              <a:t>Show events in </a:t>
            </a:r>
            <a:r>
              <a:rPr lang="en-HK" b="1" dirty="0"/>
              <a:t>chronological order</a:t>
            </a:r>
            <a:r>
              <a:rPr lang="en-HK" dirty="0"/>
              <a:t> with </a:t>
            </a:r>
            <a:r>
              <a:rPr lang="en-HK" b="1" dirty="0"/>
              <a:t>clear</a:t>
            </a:r>
            <a:r>
              <a:rPr lang="en-HK" dirty="0"/>
              <a:t> start/end </a:t>
            </a:r>
            <a:r>
              <a:rPr lang="en-HK" b="1" dirty="0"/>
              <a:t>points</a:t>
            </a:r>
            <a:r>
              <a:rPr lang="en-HK" dirty="0"/>
              <a:t>.</a:t>
            </a:r>
          </a:p>
          <a:p>
            <a:pPr marL="0" indent="0">
              <a:buNone/>
            </a:pPr>
            <a:r>
              <a:rPr lang="en-HK" dirty="0"/>
              <a:t>Or</a:t>
            </a:r>
          </a:p>
          <a:p>
            <a:r>
              <a:rPr lang="en-HK" dirty="0"/>
              <a:t>Arrange frames in a </a:t>
            </a:r>
            <a:r>
              <a:rPr lang="en-HK" b="1" dirty="0"/>
              <a:t>logical sequence</a:t>
            </a:r>
            <a:r>
              <a:rPr lang="en-HK" dirty="0"/>
              <a:t> to outline </a:t>
            </a:r>
            <a:r>
              <a:rPr lang="en-HK" b="1" dirty="0"/>
              <a:t>stories</a:t>
            </a:r>
            <a:r>
              <a:rPr lang="en-HK" dirty="0"/>
              <a:t> or </a:t>
            </a:r>
            <a:r>
              <a:rPr lang="en-HK" b="1" dirty="0"/>
              <a:t>processes</a:t>
            </a:r>
            <a:r>
              <a:rPr lang="en-HK" dirty="0"/>
              <a:t>.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2C73E-2F7B-1BFD-DA95-C398F6E61D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Timelines and Storyboards: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5408156-1592-8628-AAF6-3354C46B887F}"/>
              </a:ext>
            </a:extLst>
          </p:cNvPr>
          <p:cNvSpPr txBox="1">
            <a:spLocks/>
          </p:cNvSpPr>
          <p:nvPr/>
        </p:nvSpPr>
        <p:spPr>
          <a:xfrm>
            <a:off x="1052512" y="5786438"/>
            <a:ext cx="9725026" cy="954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HK" b="1" dirty="0"/>
              <a:t>Both</a:t>
            </a:r>
            <a:r>
              <a:rPr lang="en-HK" dirty="0"/>
              <a:t> tools should focus on clear layouts, concise content, and visuals for effective communication.</a:t>
            </a:r>
            <a:endParaRPr lang="en-US" dirty="0"/>
          </a:p>
          <a:p>
            <a:endParaRPr lang="en-HK" dirty="0"/>
          </a:p>
          <a:p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EEDC6-86AE-7CFF-6340-F089F742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1449">
            <a:off x="6805612" y="179121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60D991-A6E7-A443-3EC4-E1E1D41B8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6001864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HK" dirty="0"/>
              <a:t>A </a:t>
            </a:r>
            <a:r>
              <a:rPr lang="en-HK" b="1" dirty="0"/>
              <a:t>good infographic</a:t>
            </a:r>
            <a:r>
              <a:rPr lang="en-HK" dirty="0"/>
              <a:t> effectively </a:t>
            </a:r>
            <a:r>
              <a:rPr lang="en-HK" b="1" dirty="0"/>
              <a:t>communicates</a:t>
            </a:r>
            <a:r>
              <a:rPr lang="en-HK" dirty="0"/>
              <a:t> complex information </a:t>
            </a:r>
            <a:r>
              <a:rPr lang="en-HK" b="1" dirty="0"/>
              <a:t>quickly</a:t>
            </a:r>
            <a:r>
              <a:rPr lang="en-HK" dirty="0"/>
              <a:t> and </a:t>
            </a:r>
            <a:r>
              <a:rPr lang="en-HK" b="1" dirty="0"/>
              <a:t>clearly</a:t>
            </a:r>
            <a:r>
              <a:rPr lang="en-HK" dirty="0"/>
              <a:t> using:</a:t>
            </a:r>
          </a:p>
          <a:p>
            <a:r>
              <a:rPr lang="en-HK" b="1" dirty="0"/>
              <a:t>Focused Content</a:t>
            </a:r>
            <a:endParaRPr lang="en-HK" dirty="0"/>
          </a:p>
          <a:p>
            <a:r>
              <a:rPr lang="en-HK" b="1" dirty="0"/>
              <a:t>Eye-catching Design</a:t>
            </a:r>
          </a:p>
          <a:p>
            <a:r>
              <a:rPr lang="en-HK" b="1" dirty="0"/>
              <a:t>Visuals</a:t>
            </a:r>
          </a:p>
          <a:p>
            <a:r>
              <a:rPr lang="en-HK" b="1" dirty="0"/>
              <a:t>Readable Typography</a:t>
            </a:r>
            <a:endParaRPr lang="en-HK" dirty="0"/>
          </a:p>
          <a:p>
            <a:r>
              <a:rPr lang="en-HK" b="1" dirty="0"/>
              <a:t>Engaging Flow</a:t>
            </a:r>
            <a:endParaRPr lang="en-H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8740D-E5E4-C525-A21B-A23C82AF0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Infographics:</a:t>
            </a:r>
          </a:p>
        </p:txBody>
      </p:sp>
      <p:pic>
        <p:nvPicPr>
          <p:cNvPr id="4" name="Picture 2" descr="Dual coding – Hayes Teaching &amp; Learning">
            <a:extLst>
              <a:ext uri="{FF2B5EF4-FFF2-40B4-BE49-F238E27FC236}">
                <a16:creationId xmlns:a16="http://schemas.microsoft.com/office/drawing/2014/main" id="{7990C6C7-274D-1CF4-E103-A3BC4899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14" y="557992"/>
            <a:ext cx="4318473" cy="61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81689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656</TotalTime>
  <Words>561</Words>
  <Application>Microsoft Macintosh PowerPoint</Application>
  <PresentationFormat>Widescreen</PresentationFormat>
  <Paragraphs>76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67</cp:revision>
  <dcterms:created xsi:type="dcterms:W3CDTF">2024-11-04T11:58:24Z</dcterms:created>
  <dcterms:modified xsi:type="dcterms:W3CDTF">2024-11-12T13:21:02Z</dcterms:modified>
</cp:coreProperties>
</file>