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0"/>
  </p:notesMasterIdLst>
  <p:sldIdLst>
    <p:sldId id="257" r:id="rId2"/>
    <p:sldId id="303" r:id="rId3"/>
    <p:sldId id="294" r:id="rId4"/>
    <p:sldId id="30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4" r:id="rId13"/>
    <p:sldId id="305" r:id="rId14"/>
    <p:sldId id="306" r:id="rId15"/>
    <p:sldId id="307" r:id="rId16"/>
    <p:sldId id="308" r:id="rId17"/>
    <p:sldId id="309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15195D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82674"/>
  </p:normalViewPr>
  <p:slideViewPr>
    <p:cSldViewPr snapToGrid="0">
      <p:cViewPr>
        <p:scale>
          <a:sx n="77" d="100"/>
          <a:sy n="77" d="100"/>
        </p:scale>
        <p:origin x="18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1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6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Reduces cognitive overload by focusing on familiar concepts (</a:t>
            </a:r>
            <a:r>
              <a:rPr lang="en-US" dirty="0" err="1"/>
              <a:t>Sweller</a:t>
            </a:r>
            <a:r>
              <a:rPr lang="en-US" dirty="0"/>
              <a:t>, 1988).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1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8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in/gina-davies/" TargetMode="External"/><Relationship Id="rId5" Type="http://schemas.openxmlformats.org/officeDocument/2006/relationships/hyperlink" Target="https://teachlikeachampion.org/blog/now-primer/" TargetMode="External"/><Relationship Id="rId4" Type="http://schemas.openxmlformats.org/officeDocument/2006/relationships/hyperlink" Target="https://ziplet.com/post/do-nows-and-example-ques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7449341" cy="188752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PD: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Do Now Tasks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A9863-0394-0C19-026B-CBFC4BF80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022C8-F256-FD2E-61FC-0FF4953E81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b="1" dirty="0"/>
              <a:t>Priming for New Learning: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B9BCD-7CFE-E6E2-4C43-84B00B24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3100"/>
            <a:ext cx="10644378" cy="47877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Why?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Whilst Do Now’s </a:t>
            </a:r>
            <a:r>
              <a:rPr lang="en-GB" b="1" dirty="0"/>
              <a:t>shouldn’t</a:t>
            </a:r>
            <a:r>
              <a:rPr lang="en-GB" dirty="0"/>
              <a:t> </a:t>
            </a:r>
            <a:r>
              <a:rPr lang="en-GB" b="1" dirty="0"/>
              <a:t>introduce</a:t>
            </a:r>
            <a:r>
              <a:rPr lang="en-GB" dirty="0"/>
              <a:t> completely </a:t>
            </a:r>
            <a:r>
              <a:rPr lang="en-GB" b="1" dirty="0"/>
              <a:t>new</a:t>
            </a:r>
            <a:r>
              <a:rPr lang="en-GB" dirty="0"/>
              <a:t> </a:t>
            </a:r>
            <a:r>
              <a:rPr lang="en-GB" b="1" dirty="0"/>
              <a:t>concepts</a:t>
            </a:r>
            <a:r>
              <a:rPr lang="en-GB" dirty="0"/>
              <a:t>, they can </a:t>
            </a:r>
            <a:r>
              <a:rPr lang="en-GB" b="1" dirty="0"/>
              <a:t>prime</a:t>
            </a:r>
            <a:r>
              <a:rPr lang="en-GB" dirty="0"/>
              <a:t> </a:t>
            </a:r>
            <a:r>
              <a:rPr lang="en-GB" b="1" dirty="0"/>
              <a:t>students</a:t>
            </a:r>
            <a:r>
              <a:rPr lang="en-GB" dirty="0"/>
              <a:t> for </a:t>
            </a:r>
            <a:r>
              <a:rPr lang="en-GB" b="1" dirty="0"/>
              <a:t>upcoming</a:t>
            </a:r>
            <a:r>
              <a:rPr lang="en-GB" dirty="0"/>
              <a:t> </a:t>
            </a:r>
            <a:r>
              <a:rPr lang="en-GB" b="1" dirty="0"/>
              <a:t>material</a:t>
            </a:r>
            <a:r>
              <a:rPr lang="en-GB" dirty="0"/>
              <a:t> by </a:t>
            </a:r>
            <a:r>
              <a:rPr lang="en-GB" b="1" dirty="0"/>
              <a:t>activating</a:t>
            </a:r>
            <a:r>
              <a:rPr lang="en-GB" dirty="0"/>
              <a:t> </a:t>
            </a:r>
            <a:r>
              <a:rPr lang="en-GB" b="1" dirty="0"/>
              <a:t>related knowledge</a:t>
            </a:r>
            <a:r>
              <a:rPr lang="en-GB" dirty="0"/>
              <a:t> or stimulating </a:t>
            </a:r>
            <a:r>
              <a:rPr lang="en-GB" b="1" dirty="0"/>
              <a:t>curiosity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How?</a:t>
            </a:r>
            <a:endParaRPr lang="en-GB" dirty="0"/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GB" b="1" dirty="0"/>
              <a:t>Focusses attention </a:t>
            </a:r>
            <a:r>
              <a:rPr lang="en-GB" dirty="0"/>
              <a:t>on </a:t>
            </a:r>
            <a:r>
              <a:rPr lang="en-GB" b="1" dirty="0"/>
              <a:t>relevant</a:t>
            </a:r>
            <a:r>
              <a:rPr lang="en-GB" dirty="0"/>
              <a:t> ideas.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GB" b="1" dirty="0"/>
              <a:t>Encourages</a:t>
            </a:r>
            <a:r>
              <a:rPr lang="en-GB" dirty="0"/>
              <a:t> students to </a:t>
            </a:r>
            <a:r>
              <a:rPr lang="en-GB" b="1" dirty="0"/>
              <a:t>think</a:t>
            </a:r>
            <a:r>
              <a:rPr lang="en-GB" dirty="0"/>
              <a:t> about </a:t>
            </a:r>
            <a:r>
              <a:rPr lang="en-GB" b="1" dirty="0"/>
              <a:t>connections</a:t>
            </a:r>
            <a:r>
              <a:rPr lang="en-GB" dirty="0"/>
              <a:t> to </a:t>
            </a:r>
            <a:r>
              <a:rPr lang="en-GB" b="1" dirty="0"/>
              <a:t>prior</a:t>
            </a:r>
            <a:r>
              <a:rPr lang="en-GB" dirty="0"/>
              <a:t> </a:t>
            </a:r>
            <a:r>
              <a:rPr lang="en-GB" b="1" dirty="0"/>
              <a:t>knowledge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95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DA6F1-A9DF-D18C-F191-709CC579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C07D2-12C9-2209-92B2-AAE4019E6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21661"/>
            <a:ext cx="10644378" cy="1676400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Cognitive Overload</a:t>
            </a:r>
            <a:r>
              <a:rPr lang="en-US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Students’ </a:t>
            </a:r>
            <a:r>
              <a:rPr lang="en-US" sz="3200" b="1" dirty="0"/>
              <a:t>working</a:t>
            </a:r>
            <a:r>
              <a:rPr lang="en-US" sz="3200" dirty="0"/>
              <a:t> </a:t>
            </a:r>
            <a:r>
              <a:rPr lang="en-US" sz="3200" b="1" dirty="0"/>
              <a:t>memory</a:t>
            </a:r>
            <a:r>
              <a:rPr lang="en-US" sz="3200" dirty="0"/>
              <a:t> can become </a:t>
            </a:r>
            <a:r>
              <a:rPr lang="en-US" sz="3200" b="1" dirty="0"/>
              <a:t>overwhelmed</a:t>
            </a:r>
            <a:r>
              <a:rPr lang="en-US" sz="3200" dirty="0"/>
              <a:t> with unfamiliar material.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Lack of Context</a:t>
            </a:r>
            <a:r>
              <a:rPr lang="en-US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Without</a:t>
            </a:r>
            <a:r>
              <a:rPr lang="en-US" sz="3200" dirty="0"/>
              <a:t> a </a:t>
            </a:r>
            <a:r>
              <a:rPr lang="en-US" sz="3200" b="1" dirty="0"/>
              <a:t>foundation</a:t>
            </a:r>
            <a:r>
              <a:rPr lang="en-US" sz="3200" dirty="0"/>
              <a:t>, students may </a:t>
            </a:r>
            <a:r>
              <a:rPr lang="en-US" sz="3200" b="1" dirty="0"/>
              <a:t>struggle</a:t>
            </a:r>
            <a:r>
              <a:rPr lang="en-US" sz="3200" dirty="0"/>
              <a:t> to make </a:t>
            </a:r>
            <a:r>
              <a:rPr lang="en-US" sz="3200" b="1" dirty="0"/>
              <a:t>meaningful</a:t>
            </a:r>
            <a:r>
              <a:rPr lang="en-US" sz="3200" dirty="0"/>
              <a:t> </a:t>
            </a:r>
            <a:r>
              <a:rPr lang="en-US" sz="3200" b="1" dirty="0"/>
              <a:t>connections</a:t>
            </a:r>
            <a:r>
              <a:rPr lang="en-US" sz="3200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Engagement Risks</a:t>
            </a:r>
            <a:r>
              <a:rPr lang="en-US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Confusion</a:t>
            </a:r>
            <a:r>
              <a:rPr lang="en-US" sz="3200" dirty="0"/>
              <a:t> with new concepts may </a:t>
            </a:r>
            <a:r>
              <a:rPr lang="en-US" sz="3200" b="1" dirty="0"/>
              <a:t>demotivate</a:t>
            </a:r>
            <a:r>
              <a:rPr lang="en-US" sz="3200" dirty="0"/>
              <a:t> students.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4D5C3-2DEF-380F-39DF-22E2D41A6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644377" cy="742950"/>
          </a:xfrm>
        </p:spPr>
        <p:txBody>
          <a:bodyPr/>
          <a:lstStyle/>
          <a:p>
            <a:r>
              <a:rPr lang="en-US" dirty="0"/>
              <a:t>Why Avoid New Learning?</a:t>
            </a:r>
          </a:p>
        </p:txBody>
      </p:sp>
    </p:spTree>
    <p:extLst>
      <p:ext uri="{BB962C8B-B14F-4D97-AF65-F5344CB8AC3E}">
        <p14:creationId xmlns:p14="http://schemas.microsoft.com/office/powerpoint/2010/main" val="15823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DF54E-4EE2-2C0F-47EC-C3C7E65F4E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Characteristics of Effective Do Now Tasks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4C24E-2998-F539-1834-6114F1537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741979"/>
          </a:xfrm>
        </p:spPr>
        <p:txBody>
          <a:bodyPr/>
          <a:lstStyle/>
          <a:p>
            <a:pPr marL="407988" indent="-40798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Focused and Clear</a:t>
            </a:r>
            <a:r>
              <a:rPr lang="en-US" sz="3200" dirty="0"/>
              <a:t>: Directly </a:t>
            </a:r>
            <a:r>
              <a:rPr lang="en-US" sz="3200" b="1" dirty="0"/>
              <a:t>related</a:t>
            </a:r>
            <a:r>
              <a:rPr lang="en-US" sz="3200" dirty="0"/>
              <a:t> to </a:t>
            </a:r>
            <a:r>
              <a:rPr lang="en-US" sz="3200" b="1" dirty="0"/>
              <a:t>learning</a:t>
            </a:r>
            <a:r>
              <a:rPr lang="en-US" sz="3200" dirty="0"/>
              <a:t>.</a:t>
            </a:r>
          </a:p>
          <a:p>
            <a:pPr marL="407988" indent="-40798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Achievable</a:t>
            </a:r>
            <a:r>
              <a:rPr lang="en-US" sz="3200" dirty="0"/>
              <a:t>: </a:t>
            </a:r>
            <a:r>
              <a:rPr lang="en-US" sz="3200" b="1" dirty="0"/>
              <a:t>Manageable</a:t>
            </a:r>
            <a:r>
              <a:rPr lang="en-US" sz="3200" dirty="0"/>
              <a:t> within a </a:t>
            </a:r>
            <a:r>
              <a:rPr lang="en-US" sz="3200" b="1" dirty="0"/>
              <a:t>short time </a:t>
            </a:r>
            <a:r>
              <a:rPr lang="en-US" sz="3200" dirty="0"/>
              <a:t>frame.</a:t>
            </a:r>
          </a:p>
          <a:p>
            <a:pPr marL="407988" indent="-40798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Engaging</a:t>
            </a:r>
            <a:r>
              <a:rPr lang="en-US" sz="3200" dirty="0"/>
              <a:t>: Stimulates </a:t>
            </a:r>
            <a:r>
              <a:rPr lang="en-US" sz="3200" b="1" dirty="0"/>
              <a:t>interest</a:t>
            </a:r>
            <a:r>
              <a:rPr lang="en-US" sz="3200" dirty="0"/>
              <a:t> and </a:t>
            </a:r>
            <a:r>
              <a:rPr lang="en-US" sz="3200" b="1" dirty="0"/>
              <a:t>participation</a:t>
            </a:r>
            <a:r>
              <a:rPr lang="en-US" sz="3200" dirty="0"/>
              <a:t>.</a:t>
            </a:r>
          </a:p>
          <a:p>
            <a:pPr marL="407988" indent="-40798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Consistent</a:t>
            </a:r>
            <a:r>
              <a:rPr lang="en-US" sz="3200" dirty="0"/>
              <a:t>: Regular use </a:t>
            </a:r>
            <a:r>
              <a:rPr lang="en-US" sz="3200" b="1" dirty="0"/>
              <a:t>establishes routine </a:t>
            </a:r>
            <a:r>
              <a:rPr lang="en-US" sz="3200" dirty="0"/>
              <a:t>and </a:t>
            </a:r>
            <a:r>
              <a:rPr lang="en-US" sz="3200" b="1" dirty="0"/>
              <a:t>expectations</a:t>
            </a:r>
            <a:r>
              <a:rPr lang="en-US" sz="3200" dirty="0"/>
              <a:t>.</a:t>
            </a:r>
          </a:p>
          <a:p>
            <a:pPr marL="407988" indent="-407988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Low Stakes</a:t>
            </a:r>
            <a:r>
              <a:rPr lang="en-US" sz="3200" dirty="0"/>
              <a:t>: Encourages </a:t>
            </a:r>
            <a:r>
              <a:rPr lang="en-US" sz="3200" b="1" dirty="0"/>
              <a:t>effort without fear </a:t>
            </a:r>
            <a:r>
              <a:rPr lang="en-US" sz="3200" dirty="0"/>
              <a:t>of failure.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69266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D28B4-AB0E-6A90-FF53-1E24C4A3A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3234690" cy="119105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15195D"/>
                </a:solidFill>
              </a:rPr>
              <a:t>Consistent routine and formatting.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7CF3-8794-791F-632F-151C208162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Example: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3EFF76A2-39F0-99DE-7127-F7E7B282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40" y="325838"/>
            <a:ext cx="7264400" cy="5461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01CAC8-5435-5F42-4D76-1D96EFD24995}"/>
              </a:ext>
            </a:extLst>
          </p:cNvPr>
          <p:cNvSpPr txBox="1">
            <a:spLocks/>
          </p:cNvSpPr>
          <p:nvPr/>
        </p:nvSpPr>
        <p:spPr>
          <a:xfrm>
            <a:off x="742950" y="3020729"/>
            <a:ext cx="3234690" cy="1191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Retrieval practice.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80C5CF8-5A64-21CC-1915-704A93D81803}"/>
              </a:ext>
            </a:extLst>
          </p:cNvPr>
          <p:cNvSpPr txBox="1">
            <a:spLocks/>
          </p:cNvSpPr>
          <p:nvPr/>
        </p:nvSpPr>
        <p:spPr>
          <a:xfrm>
            <a:off x="742950" y="4299068"/>
            <a:ext cx="3234690" cy="1191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Spaced practice.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E25097-63D3-53CC-11C9-51D0262307BF}"/>
              </a:ext>
            </a:extLst>
          </p:cNvPr>
          <p:cNvCxnSpPr>
            <a:cxnSpLocks/>
          </p:cNvCxnSpPr>
          <p:nvPr/>
        </p:nvCxnSpPr>
        <p:spPr>
          <a:xfrm>
            <a:off x="3276600" y="1963402"/>
            <a:ext cx="1183640" cy="0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6BB227-166E-743E-54FC-6077CB718601}"/>
              </a:ext>
            </a:extLst>
          </p:cNvPr>
          <p:cNvCxnSpPr>
            <a:cxnSpLocks/>
          </p:cNvCxnSpPr>
          <p:nvPr/>
        </p:nvCxnSpPr>
        <p:spPr>
          <a:xfrm>
            <a:off x="2684780" y="3428999"/>
            <a:ext cx="2633980" cy="426721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C415AC-C244-F814-598C-460EABC6F8BE}"/>
              </a:ext>
            </a:extLst>
          </p:cNvPr>
          <p:cNvCxnSpPr>
            <a:cxnSpLocks/>
          </p:cNvCxnSpPr>
          <p:nvPr/>
        </p:nvCxnSpPr>
        <p:spPr>
          <a:xfrm>
            <a:off x="2571750" y="4693920"/>
            <a:ext cx="2884170" cy="200677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B4B3480-5E7A-268D-050A-F82620FEBEC8}"/>
              </a:ext>
            </a:extLst>
          </p:cNvPr>
          <p:cNvSpPr txBox="1">
            <a:spLocks/>
          </p:cNvSpPr>
          <p:nvPr/>
        </p:nvSpPr>
        <p:spPr>
          <a:xfrm>
            <a:off x="2571750" y="5874118"/>
            <a:ext cx="6511290" cy="759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Answers to questions are discussed in the follow up slide.</a:t>
            </a:r>
          </a:p>
        </p:txBody>
      </p:sp>
    </p:spTree>
    <p:extLst>
      <p:ext uri="{BB962C8B-B14F-4D97-AF65-F5344CB8AC3E}">
        <p14:creationId xmlns:p14="http://schemas.microsoft.com/office/powerpoint/2010/main" val="317116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FC757-A828-1A3C-40AF-7F668BA52A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Example:</a:t>
            </a:r>
          </a:p>
        </p:txBody>
      </p:sp>
      <p:pic>
        <p:nvPicPr>
          <p:cNvPr id="5" name="Picture 4" descr="A close-up of a questionnaire&#10;&#10;Description automatically generated">
            <a:extLst>
              <a:ext uri="{FF2B5EF4-FFF2-40B4-BE49-F238E27FC236}">
                <a16:creationId xmlns:a16="http://schemas.microsoft.com/office/drawing/2014/main" id="{9B2AF3D3-9DF6-B883-4221-102022C2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21" y="206514"/>
            <a:ext cx="7581900" cy="5689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ADF8524-BBF8-6CFA-9A9A-5F7DC1C22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3234690" cy="119105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15195D"/>
                </a:solidFill>
              </a:rPr>
              <a:t>Consistent routine and formatting.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6C65B74-D9A1-65B4-4777-8971C6AC64BB}"/>
              </a:ext>
            </a:extLst>
          </p:cNvPr>
          <p:cNvSpPr txBox="1">
            <a:spLocks/>
          </p:cNvSpPr>
          <p:nvPr/>
        </p:nvSpPr>
        <p:spPr>
          <a:xfrm>
            <a:off x="742950" y="3020729"/>
            <a:ext cx="3234690" cy="1764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Retrieval of a concept which is a primer for the lesson.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75ED906-CACB-9E54-EF45-ED16EBD170D8}"/>
              </a:ext>
            </a:extLst>
          </p:cNvPr>
          <p:cNvSpPr txBox="1">
            <a:spLocks/>
          </p:cNvSpPr>
          <p:nvPr/>
        </p:nvSpPr>
        <p:spPr>
          <a:xfrm>
            <a:off x="742950" y="5137267"/>
            <a:ext cx="3234690" cy="1191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Spaced practice.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C7C272-7B51-F5DA-B555-4EEB6458AA0E}"/>
              </a:ext>
            </a:extLst>
          </p:cNvPr>
          <p:cNvCxnSpPr>
            <a:cxnSpLocks/>
          </p:cNvCxnSpPr>
          <p:nvPr/>
        </p:nvCxnSpPr>
        <p:spPr>
          <a:xfrm>
            <a:off x="3276600" y="1963402"/>
            <a:ext cx="1183640" cy="0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76B2E7-3E3F-9EE3-B152-F5AD542521B6}"/>
              </a:ext>
            </a:extLst>
          </p:cNvPr>
          <p:cNvCxnSpPr>
            <a:cxnSpLocks/>
          </p:cNvCxnSpPr>
          <p:nvPr/>
        </p:nvCxnSpPr>
        <p:spPr>
          <a:xfrm flipV="1">
            <a:off x="3693161" y="3770200"/>
            <a:ext cx="2072640" cy="116000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12DA6-B71A-507C-2DE7-7031DCE5F60C}"/>
              </a:ext>
            </a:extLst>
          </p:cNvPr>
          <p:cNvCxnSpPr>
            <a:cxnSpLocks/>
          </p:cNvCxnSpPr>
          <p:nvPr/>
        </p:nvCxnSpPr>
        <p:spPr>
          <a:xfrm flipV="1">
            <a:off x="2499360" y="4894597"/>
            <a:ext cx="2956560" cy="595530"/>
          </a:xfrm>
          <a:prstGeom prst="straightConnector1">
            <a:avLst/>
          </a:prstGeom>
          <a:ln w="73025">
            <a:solidFill>
              <a:srgbClr val="C3A48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81E0FFF-486E-DA2E-1333-6BE1C9354291}"/>
              </a:ext>
            </a:extLst>
          </p:cNvPr>
          <p:cNvSpPr txBox="1">
            <a:spLocks/>
          </p:cNvSpPr>
          <p:nvPr/>
        </p:nvSpPr>
        <p:spPr>
          <a:xfrm>
            <a:off x="2617470" y="5950318"/>
            <a:ext cx="6511290" cy="759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15195D"/>
                </a:solidFill>
              </a:rPr>
              <a:t>Answers to questions are discussed in the follow up slide.</a:t>
            </a:r>
          </a:p>
        </p:txBody>
      </p:sp>
    </p:spTree>
    <p:extLst>
      <p:ext uri="{BB962C8B-B14F-4D97-AF65-F5344CB8AC3E}">
        <p14:creationId xmlns:p14="http://schemas.microsoft.com/office/powerpoint/2010/main" val="374402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2EB6-A7A7-D223-D2F4-3321E1E29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 Now 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B1DDF-0264-33F1-4C09-D5927C23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644700"/>
          </a:xfrm>
        </p:spPr>
        <p:txBody>
          <a:bodyPr/>
          <a:lstStyle/>
          <a:p>
            <a:pPr marL="468313" indent="-454025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Provide </a:t>
            </a:r>
            <a:r>
              <a:rPr lang="en-US" sz="3200" b="1" dirty="0"/>
              <a:t>timely</a:t>
            </a:r>
            <a:r>
              <a:rPr lang="en-US" sz="3200" dirty="0"/>
              <a:t> and </a:t>
            </a:r>
            <a:r>
              <a:rPr lang="en-US" sz="3200" b="1" dirty="0"/>
              <a:t>constructive feedback </a:t>
            </a:r>
            <a:r>
              <a:rPr lang="en-US" sz="3200" dirty="0"/>
              <a:t>to </a:t>
            </a:r>
            <a:r>
              <a:rPr lang="en-US" sz="3200" b="1" dirty="0"/>
              <a:t>reinforce learning</a:t>
            </a:r>
            <a:r>
              <a:rPr lang="en-US" sz="3200" dirty="0"/>
              <a:t>.</a:t>
            </a:r>
          </a:p>
          <a:p>
            <a:pPr marL="468313" indent="-454025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Use </a:t>
            </a:r>
            <a:r>
              <a:rPr lang="en-US" sz="3200" b="1" dirty="0"/>
              <a:t>responses</a:t>
            </a:r>
            <a:r>
              <a:rPr lang="en-US" sz="3200" dirty="0"/>
              <a:t> to </a:t>
            </a:r>
            <a:r>
              <a:rPr lang="en-US" sz="3200" b="1" dirty="0"/>
              <a:t>adjust instruction </a:t>
            </a:r>
            <a:r>
              <a:rPr lang="en-US" sz="3200" dirty="0"/>
              <a:t>and </a:t>
            </a:r>
            <a:r>
              <a:rPr lang="en-US" sz="3200" b="1" dirty="0"/>
              <a:t>address gaps.</a:t>
            </a:r>
          </a:p>
          <a:p>
            <a:pPr marL="468313" indent="-454025">
              <a:lnSpc>
                <a:spcPct val="100000"/>
              </a:lnSpc>
              <a:buBlip>
                <a:blip r:embed="rId2"/>
              </a:buBlip>
            </a:pPr>
            <a:r>
              <a:rPr lang="en-US" sz="3200" b="1" dirty="0"/>
              <a:t>Celebrate effort </a:t>
            </a:r>
            <a:r>
              <a:rPr lang="en-US" sz="3200" dirty="0"/>
              <a:t>to foster a </a:t>
            </a:r>
            <a:r>
              <a:rPr lang="en-US" sz="3200" b="1" dirty="0"/>
              <a:t>positive</a:t>
            </a:r>
            <a:r>
              <a:rPr lang="en-US" sz="3200" dirty="0"/>
              <a:t> learning </a:t>
            </a:r>
            <a:r>
              <a:rPr lang="en-US" sz="3200" b="1" dirty="0"/>
              <a:t>environment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3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7714A-EE69-2314-6B7F-F293F8A36B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8827770" cy="742950"/>
          </a:xfrm>
        </p:spPr>
        <p:txBody>
          <a:bodyPr/>
          <a:lstStyle/>
          <a:p>
            <a:r>
              <a:rPr lang="en-US" b="0" dirty="0"/>
              <a:t>Try It Out: </a:t>
            </a:r>
            <a:r>
              <a:rPr lang="en-US" dirty="0"/>
              <a:t>Design a Do Now Task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B5C48-D4E7-D4E7-D560-C1B06F35B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000" dirty="0"/>
              <a:t>Provide a brief context for your subject and grade level, then...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" dirty="0"/>
          </a:p>
          <a:p>
            <a:pPr marL="982663" indent="-469900">
              <a:lnSpc>
                <a:spcPct val="100000"/>
              </a:lnSpc>
              <a:buNone/>
            </a:pPr>
            <a:r>
              <a:rPr lang="en-US" sz="3000" dirty="0"/>
              <a:t>Design a Do Now task that:</a:t>
            </a:r>
          </a:p>
          <a:p>
            <a:pPr marL="982663" indent="-469900">
              <a:lnSpc>
                <a:spcPct val="100000"/>
              </a:lnSpc>
              <a:buBlip>
                <a:blip r:embed="rId2"/>
              </a:buBlip>
            </a:pPr>
            <a:r>
              <a:rPr lang="en-US" sz="3000" dirty="0"/>
              <a:t>Activates prior knowledge.</a:t>
            </a:r>
          </a:p>
          <a:p>
            <a:pPr marL="982663" indent="-469900">
              <a:lnSpc>
                <a:spcPct val="100000"/>
              </a:lnSpc>
              <a:buBlip>
                <a:blip r:embed="rId2"/>
              </a:buBlip>
            </a:pPr>
            <a:r>
              <a:rPr lang="en-US" sz="3000" dirty="0"/>
              <a:t>Aligns with the learning objectives.</a:t>
            </a:r>
          </a:p>
          <a:p>
            <a:pPr marL="982663" indent="-469900">
              <a:lnSpc>
                <a:spcPct val="100000"/>
              </a:lnSpc>
              <a:buBlip>
                <a:blip r:embed="rId2"/>
              </a:buBlip>
            </a:pPr>
            <a:r>
              <a:rPr lang="en-US" sz="3000" dirty="0"/>
              <a:t>Can be completed in under 10 minutes.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endParaRPr lang="en-US" sz="30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 startAt="2"/>
            </a:pPr>
            <a:r>
              <a:rPr lang="en-US" sz="3000" dirty="0"/>
              <a:t>Share and reflect with your small group.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0109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A95C-96DE-2725-28BD-F1C7F4395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37970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Do Now </a:t>
            </a:r>
            <a:r>
              <a:rPr lang="en-US" sz="3200" dirty="0"/>
              <a:t>tasks are an </a:t>
            </a:r>
            <a:r>
              <a:rPr lang="en-US" sz="3200" b="1" dirty="0"/>
              <a:t>effective tool </a:t>
            </a:r>
            <a:r>
              <a:rPr lang="en-US" sz="3200" dirty="0"/>
              <a:t>for </a:t>
            </a:r>
            <a:r>
              <a:rPr lang="en-US" sz="3200" b="1" dirty="0"/>
              <a:t>engaging</a:t>
            </a:r>
            <a:r>
              <a:rPr lang="en-US" sz="3200" dirty="0"/>
              <a:t> students and </a:t>
            </a:r>
            <a:r>
              <a:rPr lang="en-US" sz="3200" b="1" dirty="0"/>
              <a:t>reinforcing learning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They are </a:t>
            </a:r>
            <a:r>
              <a:rPr lang="en-US" sz="3200" b="1" dirty="0"/>
              <a:t>most effective </a:t>
            </a:r>
            <a:r>
              <a:rPr lang="en-US" sz="3200" dirty="0"/>
              <a:t>for </a:t>
            </a:r>
            <a:r>
              <a:rPr lang="en-US" sz="3200" b="1" dirty="0"/>
              <a:t>learning</a:t>
            </a:r>
            <a:r>
              <a:rPr lang="en-US" sz="3200" dirty="0"/>
              <a:t> when they </a:t>
            </a:r>
            <a:r>
              <a:rPr lang="en-US" sz="3200" b="1" dirty="0"/>
              <a:t>focus</a:t>
            </a:r>
            <a:r>
              <a:rPr lang="en-US" sz="3200" dirty="0"/>
              <a:t> on </a:t>
            </a:r>
            <a:r>
              <a:rPr lang="en-US" sz="3200" b="1" dirty="0"/>
              <a:t>activating prior knowledge</a:t>
            </a:r>
            <a:r>
              <a:rPr lang="en-US" sz="3200" dirty="0"/>
              <a:t>, not introducing new material.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Effective </a:t>
            </a:r>
            <a:r>
              <a:rPr lang="en-US" sz="3200" b="1" dirty="0"/>
              <a:t>implementation</a:t>
            </a:r>
            <a:r>
              <a:rPr lang="en-US" sz="3200" dirty="0"/>
              <a:t> requires </a:t>
            </a:r>
            <a:r>
              <a:rPr lang="en-US" sz="3200" b="1" dirty="0"/>
              <a:t>preparation</a:t>
            </a:r>
            <a:r>
              <a:rPr lang="en-US" sz="3200" dirty="0"/>
              <a:t>, </a:t>
            </a:r>
            <a:r>
              <a:rPr lang="en-US" sz="3200" b="1" dirty="0"/>
              <a:t>routine</a:t>
            </a:r>
            <a:r>
              <a:rPr lang="en-US" sz="3200" dirty="0"/>
              <a:t>, and </a:t>
            </a:r>
            <a:r>
              <a:rPr lang="en-US" sz="3200" b="1" dirty="0"/>
              <a:t>reflection.</a:t>
            </a:r>
            <a:endParaRPr lang="en-GB" sz="32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88755-5961-82B2-CDB0-45FA41FCA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2866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1758219"/>
            <a:ext cx="11231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Blip>
                <a:blip r:embed="rId3"/>
              </a:buBlip>
            </a:pPr>
            <a:r>
              <a:rPr lang="en-US" sz="28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ZipLet: Do Now Blog</a:t>
            </a:r>
            <a:endParaRPr lang="en-US" sz="2800" dirty="0">
              <a:solidFill>
                <a:srgbClr val="C3A48C"/>
              </a:solidFill>
              <a:latin typeface="Montserrat" pitchFamily="2" charset="77"/>
            </a:endParaRPr>
          </a:p>
          <a:p>
            <a:pPr marL="573088" indent="-573088">
              <a:buBlip>
                <a:blip r:embed="rId3"/>
              </a:buBlip>
            </a:pPr>
            <a:r>
              <a:rPr lang="en-US" sz="28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 Like a Champion</a:t>
            </a:r>
            <a:endParaRPr lang="en-US" sz="2800" dirty="0">
              <a:solidFill>
                <a:srgbClr val="C3A48C"/>
              </a:solidFill>
              <a:latin typeface="Montserrat" pitchFamily="2" charset="77"/>
            </a:endParaRPr>
          </a:p>
          <a:p>
            <a:endParaRPr lang="en-US" sz="2800" dirty="0">
              <a:solidFill>
                <a:srgbClr val="C3A48C"/>
              </a:solidFill>
              <a:latin typeface="Montserrat" pitchFamily="2" charset="77"/>
            </a:endParaRPr>
          </a:p>
          <a:p>
            <a:r>
              <a:rPr lang="en-US" sz="2800" dirty="0">
                <a:solidFill>
                  <a:srgbClr val="C3A48C"/>
                </a:solidFill>
                <a:latin typeface="Montserrat" pitchFamily="2" charset="77"/>
              </a:rPr>
              <a:t>Citations:</a:t>
            </a:r>
          </a:p>
          <a:p>
            <a:pPr marL="573088" indent="-573088">
              <a:buBlip>
                <a:blip r:embed="rId3"/>
              </a:buBlip>
            </a:pPr>
            <a:r>
              <a:rPr lang="en-US" sz="2800" dirty="0" err="1">
                <a:solidFill>
                  <a:srgbClr val="C3A48C"/>
                </a:solidFill>
                <a:latin typeface="Montserrat" pitchFamily="2" charset="77"/>
              </a:rPr>
              <a:t>Ausubel</a:t>
            </a:r>
            <a:r>
              <a:rPr lang="en-US" sz="2800" dirty="0">
                <a:solidFill>
                  <a:srgbClr val="C3A48C"/>
                </a:solidFill>
                <a:latin typeface="Montserrat" pitchFamily="2" charset="77"/>
              </a:rPr>
              <a:t>, D. P. (1960). The Psychology of Meaningful Learning.</a:t>
            </a:r>
          </a:p>
          <a:p>
            <a:pPr marL="573088" indent="-573088">
              <a:buBlip>
                <a:blip r:embed="rId3"/>
              </a:buBlip>
            </a:pPr>
            <a:r>
              <a:rPr lang="en-US" sz="2800" dirty="0">
                <a:solidFill>
                  <a:srgbClr val="C3A48C"/>
                </a:solidFill>
                <a:latin typeface="Montserrat" pitchFamily="2" charset="77"/>
              </a:rPr>
              <a:t>Roediger, H. L., &amp; Butler, A. C. (2011). The critical role of retrieval practice.</a:t>
            </a:r>
          </a:p>
          <a:p>
            <a:pPr marL="573088" indent="-573088">
              <a:buBlip>
                <a:blip r:embed="rId3"/>
              </a:buBlip>
            </a:pPr>
            <a:r>
              <a:rPr lang="en-US" sz="2800" dirty="0" err="1">
                <a:solidFill>
                  <a:srgbClr val="C3A48C"/>
                </a:solidFill>
                <a:latin typeface="Montserrat" pitchFamily="2" charset="77"/>
              </a:rPr>
              <a:t>Sweller</a:t>
            </a:r>
            <a:r>
              <a:rPr lang="en-US" sz="2800" dirty="0">
                <a:solidFill>
                  <a:srgbClr val="C3A48C"/>
                </a:solidFill>
                <a:latin typeface="Montserrat" pitchFamily="2" charset="77"/>
              </a:rPr>
              <a:t>, J. (1988). Cognitive load during problem solving.</a:t>
            </a:r>
          </a:p>
          <a:p>
            <a:pPr marL="573088" indent="-573088">
              <a:buBlip>
                <a:blip r:embed="rId3"/>
              </a:buBlip>
            </a:pPr>
            <a:r>
              <a:rPr lang="en-US" sz="2800" dirty="0">
                <a:solidFill>
                  <a:srgbClr val="C3A48C"/>
                </a:solidFill>
                <a:latin typeface="Montserrat" pitchFamily="2" charset="77"/>
              </a:rPr>
              <a:t>Cepeda, N. J., et al. (2006). Spaced practice improves learning outcomes.</a:t>
            </a:r>
          </a:p>
        </p:txBody>
      </p:sp>
      <p:sp>
        <p:nvSpPr>
          <p:cNvPr id="4" name="Rounded Rectangle 3">
            <a:hlinkClick r:id="rId6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89A73C-78A2-91B3-7DDB-842947C44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B6125-8EF3-0428-E906-0CC1D9649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2913179"/>
          </a:xfrm>
        </p:spPr>
        <p:txBody>
          <a:bodyPr/>
          <a:lstStyle/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Discuss the concept of Do Now tasks and their role in activating prior knowledge.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sz="3200" dirty="0"/>
              <a:t>Design an effective Do Now task rooted in the science of learning.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304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44828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Brief</a:t>
            </a:r>
            <a:r>
              <a:rPr lang="en-US" sz="3200" dirty="0"/>
              <a:t>, </a:t>
            </a:r>
            <a:r>
              <a:rPr lang="en-US" sz="3200" b="1" dirty="0"/>
              <a:t>focused</a:t>
            </a:r>
            <a:r>
              <a:rPr lang="en-US" sz="3200" dirty="0"/>
              <a:t> activities conducted at the </a:t>
            </a:r>
            <a:r>
              <a:rPr lang="en-US" sz="3200" b="1" dirty="0"/>
              <a:t>beginning</a:t>
            </a:r>
            <a:r>
              <a:rPr lang="en-US" sz="3200" dirty="0"/>
              <a:t> of a lesson to </a:t>
            </a:r>
            <a:r>
              <a:rPr lang="en-US" sz="3200" b="1" dirty="0"/>
              <a:t>activate</a:t>
            </a:r>
            <a:r>
              <a:rPr lang="en-US" sz="3200" dirty="0"/>
              <a:t> students’ </a:t>
            </a:r>
            <a:r>
              <a:rPr lang="en-US" sz="3200" b="1" dirty="0"/>
              <a:t>prior</a:t>
            </a:r>
            <a:r>
              <a:rPr lang="en-US" sz="3200" dirty="0"/>
              <a:t> </a:t>
            </a:r>
            <a:r>
              <a:rPr lang="en-US" sz="3200" b="1" dirty="0"/>
              <a:t>knowledge</a:t>
            </a:r>
            <a:r>
              <a:rPr lang="en-US" sz="3200" dirty="0"/>
              <a:t>, </a:t>
            </a:r>
            <a:r>
              <a:rPr lang="en-US" sz="3200" b="1" dirty="0"/>
              <a:t>reinforce</a:t>
            </a:r>
            <a:r>
              <a:rPr lang="en-US" sz="3200" dirty="0"/>
              <a:t> </a:t>
            </a:r>
            <a:r>
              <a:rPr lang="en-US" sz="3200" b="1" dirty="0"/>
              <a:t>retention</a:t>
            </a:r>
            <a:r>
              <a:rPr lang="en-US" sz="3200" dirty="0"/>
              <a:t>, or </a:t>
            </a:r>
            <a:r>
              <a:rPr lang="en-US" sz="3200" b="1" dirty="0"/>
              <a:t>prepare</a:t>
            </a:r>
            <a:r>
              <a:rPr lang="en-US" sz="3200" dirty="0"/>
              <a:t> them for the </a:t>
            </a:r>
            <a:r>
              <a:rPr lang="en-US" sz="3200" b="1" dirty="0"/>
              <a:t>lesson ahead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</a:t>
            </a:r>
          </a:p>
          <a:p>
            <a:pPr lvl="1"/>
            <a:r>
              <a:rPr lang="en-US" sz="3200" b="1" dirty="0"/>
              <a:t>Engage</a:t>
            </a:r>
            <a:r>
              <a:rPr lang="en-US" sz="3200" dirty="0"/>
              <a:t> students </a:t>
            </a:r>
            <a:r>
              <a:rPr lang="en-US" sz="3200" b="1" dirty="0"/>
              <a:t>immediately</a:t>
            </a:r>
            <a:r>
              <a:rPr lang="en-US" sz="3200" dirty="0"/>
              <a:t> upon </a:t>
            </a:r>
            <a:r>
              <a:rPr lang="en-US" sz="3200" b="1" dirty="0"/>
              <a:t>entering</a:t>
            </a:r>
            <a:r>
              <a:rPr lang="en-US" sz="3200" dirty="0"/>
              <a:t> the classroom.</a:t>
            </a:r>
          </a:p>
          <a:p>
            <a:pPr lvl="1"/>
            <a:r>
              <a:rPr lang="en-US" sz="3200" b="1" dirty="0"/>
              <a:t>Transition</a:t>
            </a:r>
            <a:r>
              <a:rPr lang="en-US" sz="3200" dirty="0"/>
              <a:t> students into the </a:t>
            </a:r>
            <a:r>
              <a:rPr lang="en-US" sz="3200" b="1" dirty="0"/>
              <a:t>learning</a:t>
            </a:r>
            <a:r>
              <a:rPr lang="en-US" sz="3200" dirty="0"/>
              <a:t> </a:t>
            </a:r>
            <a:r>
              <a:rPr lang="en-US" sz="3200" b="1" dirty="0"/>
              <a:t>mindset</a:t>
            </a:r>
            <a:r>
              <a:rPr lang="en-US" sz="3200" dirty="0"/>
              <a:t>.</a:t>
            </a:r>
          </a:p>
          <a:p>
            <a:pPr lvl="1"/>
            <a:r>
              <a:rPr lang="en-US" sz="3200" b="1" dirty="0"/>
              <a:t>Reinforce</a:t>
            </a:r>
            <a:r>
              <a:rPr lang="en-US" sz="3200" dirty="0"/>
              <a:t> </a:t>
            </a:r>
            <a:r>
              <a:rPr lang="en-US" sz="3200" b="1" dirty="0"/>
              <a:t>previous</a:t>
            </a:r>
            <a:r>
              <a:rPr lang="en-US" sz="3200" dirty="0"/>
              <a:t> </a:t>
            </a:r>
            <a:r>
              <a:rPr lang="en-US" sz="3200" b="1" dirty="0"/>
              <a:t>content</a:t>
            </a:r>
            <a:r>
              <a:rPr lang="en-US" sz="3200" dirty="0"/>
              <a:t>.</a:t>
            </a:r>
            <a:endParaRPr lang="en-US" sz="2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Are Do Now Tasks?</a:t>
            </a:r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2B66-D70B-5691-FC4C-D0D2E6988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Types of Do Now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F804E-5659-CF0E-4F67-7D61EB598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552141"/>
            <a:ext cx="10991850" cy="1676400"/>
          </a:xfrm>
        </p:spPr>
        <p:txBody>
          <a:bodyPr/>
          <a:lstStyle/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GB" b="1" dirty="0"/>
              <a:t>Review Tasks: </a:t>
            </a:r>
            <a:r>
              <a:rPr lang="en-GB" dirty="0"/>
              <a:t>Recall concepts from prior lessons.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GB" b="1" dirty="0"/>
              <a:t>Reflection Tasks</a:t>
            </a:r>
            <a:r>
              <a:rPr lang="en-GB" dirty="0"/>
              <a:t>: Think critically or express opinions.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GB" b="1" dirty="0"/>
              <a:t>Prediction Tasks</a:t>
            </a:r>
            <a:r>
              <a:rPr lang="en-GB" dirty="0"/>
              <a:t>: Hypothesise outcomes for upcoming lessons.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GB" b="1" dirty="0"/>
              <a:t>Skill Practice</a:t>
            </a:r>
            <a:r>
              <a:rPr lang="en-GB" dirty="0"/>
              <a:t>: Reinforce or assess techniques already taught or known.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GB" b="1" dirty="0"/>
              <a:t>Engagement Hooks</a:t>
            </a:r>
            <a:r>
              <a:rPr lang="en-GB" dirty="0"/>
              <a:t>: Puzzles or intriguing questions to spark interest and curiosity.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83E742-1FFE-CBD6-A07E-3FAEC4670F73}"/>
              </a:ext>
            </a:extLst>
          </p:cNvPr>
          <p:cNvSpPr/>
          <p:nvPr/>
        </p:nvSpPr>
        <p:spPr>
          <a:xfrm>
            <a:off x="1440180" y="5669280"/>
            <a:ext cx="9311640" cy="1066800"/>
          </a:xfrm>
          <a:prstGeom prst="roundRect">
            <a:avLst/>
          </a:prstGeom>
          <a:solidFill>
            <a:srgbClr val="C3A48C"/>
          </a:solidFill>
          <a:ln>
            <a:solidFill>
              <a:srgbClr val="15195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600" dirty="0">
                <a:solidFill>
                  <a:srgbClr val="15195D"/>
                </a:solidFill>
                <a:latin typeface="Montserrat" pitchFamily="2" charset="77"/>
              </a:rPr>
              <a:t>We will focus on </a:t>
            </a:r>
            <a:r>
              <a:rPr lang="en-GB" sz="3600" b="1" dirty="0">
                <a:solidFill>
                  <a:srgbClr val="15195D"/>
                </a:solidFill>
                <a:latin typeface="Montserrat" pitchFamily="2" charset="77"/>
              </a:rPr>
              <a:t>Review Tasks </a:t>
            </a:r>
            <a:r>
              <a:rPr lang="en-GB" sz="3600" dirty="0">
                <a:solidFill>
                  <a:srgbClr val="15195D"/>
                </a:solidFill>
                <a:latin typeface="Montserrat" pitchFamily="2" charset="77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82958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F3CC6B-4F45-BEC3-FDAF-1C170D914E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28341"/>
            <a:ext cx="10644378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They offer a </a:t>
            </a:r>
            <a:r>
              <a:rPr lang="en-US" b="1" dirty="0"/>
              <a:t>valuable</a:t>
            </a:r>
            <a:r>
              <a:rPr lang="en-US" dirty="0"/>
              <a:t> </a:t>
            </a:r>
            <a:r>
              <a:rPr lang="en-US" b="1" dirty="0"/>
              <a:t>opportunity</a:t>
            </a:r>
            <a:r>
              <a:rPr lang="en-US" dirty="0"/>
              <a:t> to incorporate </a:t>
            </a:r>
            <a:r>
              <a:rPr lang="en-US" b="1" dirty="0"/>
              <a:t>evidence-based strategies </a:t>
            </a:r>
            <a:r>
              <a:rPr lang="en-US" dirty="0"/>
              <a:t>from the </a:t>
            </a:r>
            <a:r>
              <a:rPr lang="en-US" b="1" dirty="0"/>
              <a:t>science of learning</a:t>
            </a:r>
            <a:r>
              <a:rPr lang="en-US" dirty="0"/>
              <a:t>, ensuring </a:t>
            </a:r>
            <a:r>
              <a:rPr lang="en-US" b="1" dirty="0"/>
              <a:t>efficient</a:t>
            </a:r>
            <a:r>
              <a:rPr lang="en-US" dirty="0"/>
              <a:t> and </a:t>
            </a:r>
            <a:r>
              <a:rPr lang="en-US" b="1" dirty="0"/>
              <a:t>high-impact</a:t>
            </a:r>
            <a:r>
              <a:rPr lang="en-US" dirty="0"/>
              <a:t> classroom </a:t>
            </a:r>
            <a:r>
              <a:rPr lang="en-US" b="1" dirty="0"/>
              <a:t>engagement</a:t>
            </a:r>
            <a:r>
              <a:rPr lang="en-US" dirty="0"/>
              <a:t>. 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Activating prior knowledge: </a:t>
            </a:r>
            <a:r>
              <a:rPr lang="en-US" dirty="0"/>
              <a:t>improves retention.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Retrieval practice: </a:t>
            </a:r>
            <a:r>
              <a:rPr lang="en-US" dirty="0"/>
              <a:t>strengthens memory.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Spaced repetition: </a:t>
            </a:r>
            <a:r>
              <a:rPr lang="en-US" dirty="0"/>
              <a:t>enhances learning.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Immediate engagement: </a:t>
            </a:r>
            <a:r>
              <a:rPr lang="en-US" dirty="0"/>
              <a:t>aligns with peak attention spans.</a:t>
            </a:r>
          </a:p>
          <a:p>
            <a:pPr marL="528638" indent="-528638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Routines</a:t>
            </a:r>
            <a:r>
              <a:rPr lang="en-US" dirty="0"/>
              <a:t>: reduce cognitive load and decision fatigue.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6647-FCE9-A569-A519-6C608FC15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644377" cy="742950"/>
          </a:xfrm>
        </p:spPr>
        <p:txBody>
          <a:bodyPr/>
          <a:lstStyle/>
          <a:p>
            <a:r>
              <a:rPr lang="en-US" dirty="0"/>
              <a:t>The Science of Learning and Do Now Tasks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3D97-B8BC-67B5-EC0E-618B8E48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D2258-9601-0E2F-F2A3-FF3D843F23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Activating Prior Knowledge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71D6-139F-8B79-EC48-B5AFE4ED4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02358"/>
            <a:ext cx="10784486" cy="441744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Why?</a:t>
            </a:r>
            <a:r>
              <a:rPr lang="en-US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Activating prior knowledge </a:t>
            </a:r>
            <a:r>
              <a:rPr lang="en-US" dirty="0"/>
              <a:t>helps students </a:t>
            </a:r>
            <a:r>
              <a:rPr lang="en-US" b="1" dirty="0"/>
              <a:t>connect</a:t>
            </a:r>
            <a:r>
              <a:rPr lang="en-US" dirty="0"/>
              <a:t> </a:t>
            </a:r>
            <a:r>
              <a:rPr lang="en-US" b="1" dirty="0"/>
              <a:t>existing</a:t>
            </a:r>
            <a:r>
              <a:rPr lang="en-US" dirty="0"/>
              <a:t> knowledge to </a:t>
            </a:r>
            <a:r>
              <a:rPr lang="en-US" b="1" dirty="0"/>
              <a:t>new material</a:t>
            </a:r>
            <a:r>
              <a:rPr lang="en-US" dirty="0"/>
              <a:t>, making it </a:t>
            </a:r>
            <a:r>
              <a:rPr lang="en-US" b="1" dirty="0"/>
              <a:t>easier</a:t>
            </a:r>
            <a:r>
              <a:rPr lang="en-US" dirty="0"/>
              <a:t> to </a:t>
            </a:r>
            <a:r>
              <a:rPr lang="en-US" b="1" dirty="0"/>
              <a:t>process</a:t>
            </a:r>
            <a:r>
              <a:rPr lang="en-US" dirty="0"/>
              <a:t> and </a:t>
            </a:r>
            <a:r>
              <a:rPr lang="en-US" b="1" dirty="0"/>
              <a:t>learn</a:t>
            </a:r>
            <a:r>
              <a:rPr lang="en-US" dirty="0"/>
              <a:t> (</a:t>
            </a:r>
            <a:r>
              <a:rPr lang="en-US" dirty="0" err="1"/>
              <a:t>Ausubel</a:t>
            </a:r>
            <a:r>
              <a:rPr lang="en-US" dirty="0"/>
              <a:t>, 1960). This ensures a </a:t>
            </a:r>
            <a:r>
              <a:rPr lang="en-US" b="1" dirty="0"/>
              <a:t>solid foundation</a:t>
            </a:r>
            <a:r>
              <a:rPr lang="en-US" dirty="0"/>
              <a:t> for building </a:t>
            </a:r>
            <a:r>
              <a:rPr lang="en-US" b="1" dirty="0"/>
              <a:t>new understanding</a:t>
            </a:r>
            <a:r>
              <a:rPr lang="en-US" dirty="0"/>
              <a:t>.</a:t>
            </a: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How?</a:t>
            </a:r>
            <a:endParaRPr lang="en-US" dirty="0"/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Anchors</a:t>
            </a:r>
            <a:r>
              <a:rPr lang="en-US" dirty="0"/>
              <a:t> new </a:t>
            </a:r>
            <a:r>
              <a:rPr lang="en-US" b="1" dirty="0"/>
              <a:t>learning</a:t>
            </a:r>
            <a:r>
              <a:rPr lang="en-US" dirty="0"/>
              <a:t> to </a:t>
            </a:r>
            <a:r>
              <a:rPr lang="en-US" b="1" dirty="0"/>
              <a:t>existing knowledge</a:t>
            </a:r>
            <a:r>
              <a:rPr lang="en-US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Reduces cognitive load </a:t>
            </a:r>
            <a:r>
              <a:rPr lang="en-US" dirty="0"/>
              <a:t>when new material is introduced later.</a:t>
            </a:r>
          </a:p>
        </p:txBody>
      </p:sp>
    </p:spTree>
    <p:extLst>
      <p:ext uri="{BB962C8B-B14F-4D97-AF65-F5344CB8AC3E}">
        <p14:creationId xmlns:p14="http://schemas.microsoft.com/office/powerpoint/2010/main" val="8567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D712-D9CA-026E-0D99-A89E619C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E43961-163F-3501-9327-ACC0058F8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3100"/>
            <a:ext cx="10644378" cy="48943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Actively recalling </a:t>
            </a:r>
            <a:r>
              <a:rPr lang="en-US" dirty="0"/>
              <a:t>previously learned information </a:t>
            </a:r>
            <a:r>
              <a:rPr lang="en-US" b="1" dirty="0"/>
              <a:t>strengthens memory </a:t>
            </a:r>
            <a:r>
              <a:rPr lang="en-US" dirty="0"/>
              <a:t>and </a:t>
            </a:r>
            <a:r>
              <a:rPr lang="en-US" b="1" dirty="0"/>
              <a:t>improves</a:t>
            </a:r>
            <a:r>
              <a:rPr lang="en-US" dirty="0"/>
              <a:t> long-term </a:t>
            </a:r>
            <a:r>
              <a:rPr lang="en-US" b="1" dirty="0"/>
              <a:t>retention</a:t>
            </a:r>
            <a:r>
              <a:rPr lang="en-US" dirty="0"/>
              <a:t> (Roediger &amp; Butler, 2011).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How?</a:t>
            </a:r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Reinforces</a:t>
            </a:r>
            <a:r>
              <a:rPr lang="en-US" dirty="0"/>
              <a:t> neural </a:t>
            </a:r>
            <a:r>
              <a:rPr lang="en-US" b="1" dirty="0"/>
              <a:t>pathways</a:t>
            </a:r>
            <a:r>
              <a:rPr lang="en-US" dirty="0"/>
              <a:t>, making information </a:t>
            </a:r>
            <a:r>
              <a:rPr lang="en-US" b="1" dirty="0"/>
              <a:t>easier</a:t>
            </a:r>
            <a:r>
              <a:rPr lang="en-US" dirty="0"/>
              <a:t> to </a:t>
            </a:r>
            <a:r>
              <a:rPr lang="en-US" b="1" dirty="0"/>
              <a:t>retrieve</a:t>
            </a:r>
            <a:r>
              <a:rPr lang="en-US" dirty="0"/>
              <a:t> in the future.</a:t>
            </a:r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Encourages</a:t>
            </a:r>
            <a:r>
              <a:rPr lang="en-US" dirty="0"/>
              <a:t> students to </a:t>
            </a:r>
            <a:r>
              <a:rPr lang="en-US" b="1" dirty="0"/>
              <a:t>actively engage </a:t>
            </a:r>
            <a:r>
              <a:rPr lang="en-US" dirty="0"/>
              <a:t>with material.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954BC-2F35-214D-EE15-82496A298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644377" cy="742950"/>
          </a:xfrm>
        </p:spPr>
        <p:txBody>
          <a:bodyPr/>
          <a:lstStyle/>
          <a:p>
            <a:r>
              <a:rPr lang="en-US" b="1" dirty="0"/>
              <a:t>Retrieval Practice:</a:t>
            </a:r>
          </a:p>
        </p:txBody>
      </p:sp>
    </p:spTree>
    <p:extLst>
      <p:ext uri="{BB962C8B-B14F-4D97-AF65-F5344CB8AC3E}">
        <p14:creationId xmlns:p14="http://schemas.microsoft.com/office/powerpoint/2010/main" val="13172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7E3CC-8DA0-F787-481C-6263908E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C42BD-B9BB-9E7B-8E8E-6C9FDC6F7B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b="1" dirty="0"/>
              <a:t>Spaced Practice: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43074-0329-787E-2639-28AAC3CAA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3100"/>
            <a:ext cx="10644378" cy="47419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Revisiting</a:t>
            </a:r>
            <a:r>
              <a:rPr lang="en-US" dirty="0"/>
              <a:t> material at </a:t>
            </a:r>
            <a:r>
              <a:rPr lang="en-US" b="1" dirty="0"/>
              <a:t>spaced intervals </a:t>
            </a:r>
            <a:r>
              <a:rPr lang="en-US" dirty="0"/>
              <a:t>enhances </a:t>
            </a:r>
            <a:r>
              <a:rPr lang="en-US" b="1" dirty="0"/>
              <a:t>retention</a:t>
            </a:r>
            <a:r>
              <a:rPr lang="en-US" dirty="0"/>
              <a:t> and </a:t>
            </a:r>
            <a:r>
              <a:rPr lang="en-US" b="1" dirty="0"/>
              <a:t>reduces forgetting </a:t>
            </a:r>
            <a:r>
              <a:rPr lang="en-US" dirty="0"/>
              <a:t>(Cepeda et al., 2006).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How?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b="1" dirty="0"/>
              <a:t>Revisits</a:t>
            </a:r>
            <a:r>
              <a:rPr lang="en-US" dirty="0"/>
              <a:t> key </a:t>
            </a:r>
            <a:r>
              <a:rPr lang="en-US" b="1" dirty="0"/>
              <a:t>concepts</a:t>
            </a:r>
            <a:r>
              <a:rPr lang="en-US" dirty="0"/>
              <a:t> over time, </a:t>
            </a:r>
            <a:r>
              <a:rPr lang="en-US" b="1" dirty="0"/>
              <a:t>embedding</a:t>
            </a:r>
            <a:r>
              <a:rPr lang="en-US" dirty="0"/>
              <a:t> them in </a:t>
            </a:r>
            <a:r>
              <a:rPr lang="en-US" b="1" dirty="0"/>
              <a:t>long-term memory</a:t>
            </a:r>
            <a:r>
              <a:rPr lang="en-US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2"/>
              </a:buBlip>
            </a:pPr>
            <a:r>
              <a:rPr lang="en-US" dirty="0"/>
              <a:t>Provides </a:t>
            </a:r>
            <a:r>
              <a:rPr lang="en-US" b="1" dirty="0"/>
              <a:t>opportunities</a:t>
            </a:r>
            <a:r>
              <a:rPr lang="en-US" dirty="0"/>
              <a:t> for </a:t>
            </a:r>
            <a:r>
              <a:rPr lang="en-US" b="1" dirty="0"/>
              <a:t>repetition</a:t>
            </a:r>
            <a:r>
              <a:rPr lang="en-US" dirty="0"/>
              <a:t> in a </a:t>
            </a:r>
            <a:r>
              <a:rPr lang="en-US" b="1" dirty="0"/>
              <a:t>meaningful</a:t>
            </a:r>
            <a:r>
              <a:rPr lang="en-US" dirty="0"/>
              <a:t> way.</a:t>
            </a:r>
          </a:p>
        </p:txBody>
      </p:sp>
    </p:spTree>
    <p:extLst>
      <p:ext uri="{BB962C8B-B14F-4D97-AF65-F5344CB8AC3E}">
        <p14:creationId xmlns:p14="http://schemas.microsoft.com/office/powerpoint/2010/main" val="179632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BD35-EB7F-F2FA-B6FF-275A472E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F5ADA-0173-7BEE-90A5-DB8AA40C8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613100"/>
            <a:ext cx="10644378" cy="500105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Why?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Working memory </a:t>
            </a:r>
            <a:r>
              <a:rPr lang="en-US" dirty="0"/>
              <a:t>has </a:t>
            </a:r>
            <a:r>
              <a:rPr lang="en-US" b="1" dirty="0"/>
              <a:t>limited capacity</a:t>
            </a:r>
            <a:r>
              <a:rPr lang="en-US" dirty="0"/>
              <a:t>, and </a:t>
            </a:r>
            <a:r>
              <a:rPr lang="en-US" b="1" dirty="0"/>
              <a:t>processing</a:t>
            </a:r>
            <a:r>
              <a:rPr lang="en-US" dirty="0"/>
              <a:t> entirely </a:t>
            </a:r>
            <a:r>
              <a:rPr lang="en-US" b="1" dirty="0"/>
              <a:t>new material </a:t>
            </a:r>
            <a:r>
              <a:rPr lang="en-US" dirty="0"/>
              <a:t>can lead to </a:t>
            </a:r>
            <a:r>
              <a:rPr lang="en-US" b="1" dirty="0"/>
              <a:t>cognitive overload</a:t>
            </a:r>
            <a:r>
              <a:rPr lang="en-US" dirty="0"/>
              <a:t>. Do Now’s should </a:t>
            </a:r>
            <a:r>
              <a:rPr lang="en-US" b="1" dirty="0"/>
              <a:t>focus</a:t>
            </a:r>
            <a:r>
              <a:rPr lang="en-US" dirty="0"/>
              <a:t> on </a:t>
            </a:r>
            <a:r>
              <a:rPr lang="en-US" b="1" dirty="0"/>
              <a:t>reviewing</a:t>
            </a:r>
            <a:r>
              <a:rPr lang="en-US" dirty="0"/>
              <a:t> or </a:t>
            </a:r>
            <a:r>
              <a:rPr lang="en-US" b="1" dirty="0"/>
              <a:t>reinforcing</a:t>
            </a:r>
            <a:r>
              <a:rPr lang="en-US" dirty="0"/>
              <a:t> previously </a:t>
            </a:r>
            <a:r>
              <a:rPr lang="en-US" b="1" dirty="0"/>
              <a:t>learned material </a:t>
            </a:r>
            <a:r>
              <a:rPr lang="en-US" dirty="0"/>
              <a:t>(</a:t>
            </a:r>
            <a:r>
              <a:rPr lang="en-US" dirty="0" err="1"/>
              <a:t>Sweller</a:t>
            </a:r>
            <a:r>
              <a:rPr lang="en-US" dirty="0"/>
              <a:t>, 1988).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How?</a:t>
            </a:r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Simplifies</a:t>
            </a:r>
            <a:r>
              <a:rPr lang="en-US" dirty="0"/>
              <a:t> mental </a:t>
            </a:r>
            <a:r>
              <a:rPr lang="en-US" b="1" dirty="0"/>
              <a:t>processing</a:t>
            </a:r>
            <a:r>
              <a:rPr lang="en-US" dirty="0"/>
              <a:t> by building on </a:t>
            </a:r>
            <a:r>
              <a:rPr lang="en-US" b="1" dirty="0"/>
              <a:t>known</a:t>
            </a:r>
            <a:r>
              <a:rPr lang="en-US" dirty="0"/>
              <a:t> </a:t>
            </a:r>
            <a:r>
              <a:rPr lang="en-US" b="1" dirty="0"/>
              <a:t>concepts</a:t>
            </a:r>
            <a:r>
              <a:rPr lang="en-US" dirty="0"/>
              <a:t>.</a:t>
            </a:r>
          </a:p>
          <a:p>
            <a:pPr marL="468313" indent="-468313">
              <a:lnSpc>
                <a:spcPct val="100000"/>
              </a:lnSpc>
              <a:buBlip>
                <a:blip r:embed="rId3"/>
              </a:buBlip>
            </a:pPr>
            <a:r>
              <a:rPr lang="en-US" b="1" dirty="0"/>
              <a:t>Prepares</a:t>
            </a:r>
            <a:r>
              <a:rPr lang="en-US" dirty="0"/>
              <a:t> students for </a:t>
            </a:r>
            <a:r>
              <a:rPr lang="en-US" b="1" dirty="0"/>
              <a:t>more complex tasks </a:t>
            </a:r>
            <a:r>
              <a:rPr lang="en-US" dirty="0"/>
              <a:t>during the </a:t>
            </a:r>
            <a:r>
              <a:rPr lang="en-US" b="1" dirty="0"/>
              <a:t>lesson</a:t>
            </a:r>
            <a:r>
              <a:rPr lang="en-US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3B83A-24DB-4EB1-5D3D-749ADE8D5C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644377" cy="742950"/>
          </a:xfrm>
        </p:spPr>
        <p:txBody>
          <a:bodyPr/>
          <a:lstStyle/>
          <a:p>
            <a:r>
              <a:rPr lang="en-US" b="1" dirty="0"/>
              <a:t>Cognitive Load Theory:</a:t>
            </a:r>
          </a:p>
        </p:txBody>
      </p:sp>
    </p:spTree>
    <p:extLst>
      <p:ext uri="{BB962C8B-B14F-4D97-AF65-F5344CB8AC3E}">
        <p14:creationId xmlns:p14="http://schemas.microsoft.com/office/powerpoint/2010/main" val="1511764252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2732</TotalTime>
  <Words>868</Words>
  <Application>Microsoft Macintosh PowerPoint</Application>
  <PresentationFormat>Widescreen</PresentationFormat>
  <Paragraphs>118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101</cp:revision>
  <dcterms:created xsi:type="dcterms:W3CDTF">2024-11-04T11:58:24Z</dcterms:created>
  <dcterms:modified xsi:type="dcterms:W3CDTF">2024-11-28T13:28:44Z</dcterms:modified>
</cp:coreProperties>
</file>