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8" r:id="rId2"/>
  </p:sldIdLst>
  <p:sldSz cx="12801600" cy="9601200" type="A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9"/>
  </p:normalViewPr>
  <p:slideViewPr>
    <p:cSldViewPr snapToGrid="0">
      <p:cViewPr>
        <p:scale>
          <a:sx n="112" d="100"/>
          <a:sy n="112" d="100"/>
        </p:scale>
        <p:origin x="36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en-US"/>
              <a:t>Click to edit Master title style</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C6017B-0E93-8B48-8525-9DF3A5DF03F6}" type="datetimeFigureOut">
              <a:rPr lang="en-CN" smtClean="0"/>
              <a:t>6/5/24</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711457B2-1B02-9F42-AC9E-515B99195E1E}" type="slidenum">
              <a:rPr lang="en-CN" smtClean="0"/>
              <a:t>‹#›</a:t>
            </a:fld>
            <a:endParaRPr lang="en-CN"/>
          </a:p>
        </p:txBody>
      </p:sp>
    </p:spTree>
    <p:extLst>
      <p:ext uri="{BB962C8B-B14F-4D97-AF65-F5344CB8AC3E}">
        <p14:creationId xmlns:p14="http://schemas.microsoft.com/office/powerpoint/2010/main" val="2308906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C6017B-0E93-8B48-8525-9DF3A5DF03F6}" type="datetimeFigureOut">
              <a:rPr lang="en-CN" smtClean="0"/>
              <a:t>6/5/24</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711457B2-1B02-9F42-AC9E-515B99195E1E}" type="slidenum">
              <a:rPr lang="en-CN" smtClean="0"/>
              <a:t>‹#›</a:t>
            </a:fld>
            <a:endParaRPr lang="en-CN"/>
          </a:p>
        </p:txBody>
      </p:sp>
    </p:spTree>
    <p:extLst>
      <p:ext uri="{BB962C8B-B14F-4D97-AF65-F5344CB8AC3E}">
        <p14:creationId xmlns:p14="http://schemas.microsoft.com/office/powerpoint/2010/main" val="623041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C6017B-0E93-8B48-8525-9DF3A5DF03F6}" type="datetimeFigureOut">
              <a:rPr lang="en-CN" smtClean="0"/>
              <a:t>6/5/24</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711457B2-1B02-9F42-AC9E-515B99195E1E}" type="slidenum">
              <a:rPr lang="en-CN" smtClean="0"/>
              <a:t>‹#›</a:t>
            </a:fld>
            <a:endParaRPr lang="en-CN"/>
          </a:p>
        </p:txBody>
      </p:sp>
    </p:spTree>
    <p:extLst>
      <p:ext uri="{BB962C8B-B14F-4D97-AF65-F5344CB8AC3E}">
        <p14:creationId xmlns:p14="http://schemas.microsoft.com/office/powerpoint/2010/main" val="385406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C6017B-0E93-8B48-8525-9DF3A5DF03F6}" type="datetimeFigureOut">
              <a:rPr lang="en-CN" smtClean="0"/>
              <a:t>6/5/24</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711457B2-1B02-9F42-AC9E-515B99195E1E}" type="slidenum">
              <a:rPr lang="en-CN" smtClean="0"/>
              <a:t>‹#›</a:t>
            </a:fld>
            <a:endParaRPr lang="en-CN"/>
          </a:p>
        </p:txBody>
      </p:sp>
    </p:spTree>
    <p:extLst>
      <p:ext uri="{BB962C8B-B14F-4D97-AF65-F5344CB8AC3E}">
        <p14:creationId xmlns:p14="http://schemas.microsoft.com/office/powerpoint/2010/main" val="2832913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en-US"/>
              <a:t>Click to edit Master title style</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C6017B-0E93-8B48-8525-9DF3A5DF03F6}" type="datetimeFigureOut">
              <a:rPr lang="en-CN" smtClean="0"/>
              <a:t>6/5/24</a:t>
            </a:fld>
            <a:endParaRPr lang="en-CN"/>
          </a:p>
        </p:txBody>
      </p:sp>
      <p:sp>
        <p:nvSpPr>
          <p:cNvPr id="5" name="Footer Placeholder 4"/>
          <p:cNvSpPr>
            <a:spLocks noGrp="1"/>
          </p:cNvSpPr>
          <p:nvPr>
            <p:ph type="ftr" sz="quarter" idx="11"/>
          </p:nvPr>
        </p:nvSpPr>
        <p:spPr/>
        <p:txBody>
          <a:bodyPr/>
          <a:lstStyle/>
          <a:p>
            <a:endParaRPr lang="en-CN"/>
          </a:p>
        </p:txBody>
      </p:sp>
      <p:sp>
        <p:nvSpPr>
          <p:cNvPr id="6" name="Slide Number Placeholder 5"/>
          <p:cNvSpPr>
            <a:spLocks noGrp="1"/>
          </p:cNvSpPr>
          <p:nvPr>
            <p:ph type="sldNum" sz="quarter" idx="12"/>
          </p:nvPr>
        </p:nvSpPr>
        <p:spPr/>
        <p:txBody>
          <a:bodyPr/>
          <a:lstStyle/>
          <a:p>
            <a:fld id="{711457B2-1B02-9F42-AC9E-515B99195E1E}" type="slidenum">
              <a:rPr lang="en-CN" smtClean="0"/>
              <a:t>‹#›</a:t>
            </a:fld>
            <a:endParaRPr lang="en-CN"/>
          </a:p>
        </p:txBody>
      </p:sp>
    </p:spTree>
    <p:extLst>
      <p:ext uri="{BB962C8B-B14F-4D97-AF65-F5344CB8AC3E}">
        <p14:creationId xmlns:p14="http://schemas.microsoft.com/office/powerpoint/2010/main" val="3499483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C6017B-0E93-8B48-8525-9DF3A5DF03F6}" type="datetimeFigureOut">
              <a:rPr lang="en-CN" smtClean="0"/>
              <a:t>6/5/24</a:t>
            </a:fld>
            <a:endParaRPr lang="en-CN"/>
          </a:p>
        </p:txBody>
      </p:sp>
      <p:sp>
        <p:nvSpPr>
          <p:cNvPr id="6" name="Footer Placeholder 5"/>
          <p:cNvSpPr>
            <a:spLocks noGrp="1"/>
          </p:cNvSpPr>
          <p:nvPr>
            <p:ph type="ftr" sz="quarter" idx="11"/>
          </p:nvPr>
        </p:nvSpPr>
        <p:spPr/>
        <p:txBody>
          <a:bodyPr/>
          <a:lstStyle/>
          <a:p>
            <a:endParaRPr lang="en-CN"/>
          </a:p>
        </p:txBody>
      </p:sp>
      <p:sp>
        <p:nvSpPr>
          <p:cNvPr id="7" name="Slide Number Placeholder 6"/>
          <p:cNvSpPr>
            <a:spLocks noGrp="1"/>
          </p:cNvSpPr>
          <p:nvPr>
            <p:ph type="sldNum" sz="quarter" idx="12"/>
          </p:nvPr>
        </p:nvSpPr>
        <p:spPr/>
        <p:txBody>
          <a:bodyPr/>
          <a:lstStyle/>
          <a:p>
            <a:fld id="{711457B2-1B02-9F42-AC9E-515B99195E1E}" type="slidenum">
              <a:rPr lang="en-CN" smtClean="0"/>
              <a:t>‹#›</a:t>
            </a:fld>
            <a:endParaRPr lang="en-CN"/>
          </a:p>
        </p:txBody>
      </p:sp>
    </p:spTree>
    <p:extLst>
      <p:ext uri="{BB962C8B-B14F-4D97-AF65-F5344CB8AC3E}">
        <p14:creationId xmlns:p14="http://schemas.microsoft.com/office/powerpoint/2010/main" val="2331400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4" name="Content Placeholder 3"/>
          <p:cNvSpPr>
            <a:spLocks noGrp="1"/>
          </p:cNvSpPr>
          <p:nvPr>
            <p:ph sz="half" idx="2"/>
          </p:nvPr>
        </p:nvSpPr>
        <p:spPr>
          <a:xfrm>
            <a:off x="881779" y="3507105"/>
            <a:ext cx="5415676"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6" name="Content Placeholder 5"/>
          <p:cNvSpPr>
            <a:spLocks noGrp="1"/>
          </p:cNvSpPr>
          <p:nvPr>
            <p:ph sz="quarter" idx="4"/>
          </p:nvPr>
        </p:nvSpPr>
        <p:spPr>
          <a:xfrm>
            <a:off x="6480811" y="3507105"/>
            <a:ext cx="5442347"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C6017B-0E93-8B48-8525-9DF3A5DF03F6}" type="datetimeFigureOut">
              <a:rPr lang="en-CN" smtClean="0"/>
              <a:t>6/5/24</a:t>
            </a:fld>
            <a:endParaRPr lang="en-CN"/>
          </a:p>
        </p:txBody>
      </p:sp>
      <p:sp>
        <p:nvSpPr>
          <p:cNvPr id="8" name="Footer Placeholder 7"/>
          <p:cNvSpPr>
            <a:spLocks noGrp="1"/>
          </p:cNvSpPr>
          <p:nvPr>
            <p:ph type="ftr" sz="quarter" idx="11"/>
          </p:nvPr>
        </p:nvSpPr>
        <p:spPr/>
        <p:txBody>
          <a:bodyPr/>
          <a:lstStyle/>
          <a:p>
            <a:endParaRPr lang="en-CN"/>
          </a:p>
        </p:txBody>
      </p:sp>
      <p:sp>
        <p:nvSpPr>
          <p:cNvPr id="9" name="Slide Number Placeholder 8"/>
          <p:cNvSpPr>
            <a:spLocks noGrp="1"/>
          </p:cNvSpPr>
          <p:nvPr>
            <p:ph type="sldNum" sz="quarter" idx="12"/>
          </p:nvPr>
        </p:nvSpPr>
        <p:spPr/>
        <p:txBody>
          <a:bodyPr/>
          <a:lstStyle/>
          <a:p>
            <a:fld id="{711457B2-1B02-9F42-AC9E-515B99195E1E}" type="slidenum">
              <a:rPr lang="en-CN" smtClean="0"/>
              <a:t>‹#›</a:t>
            </a:fld>
            <a:endParaRPr lang="en-CN"/>
          </a:p>
        </p:txBody>
      </p:sp>
    </p:spTree>
    <p:extLst>
      <p:ext uri="{BB962C8B-B14F-4D97-AF65-F5344CB8AC3E}">
        <p14:creationId xmlns:p14="http://schemas.microsoft.com/office/powerpoint/2010/main" val="1975966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C6017B-0E93-8B48-8525-9DF3A5DF03F6}" type="datetimeFigureOut">
              <a:rPr lang="en-CN" smtClean="0"/>
              <a:t>6/5/24</a:t>
            </a:fld>
            <a:endParaRPr lang="en-CN"/>
          </a:p>
        </p:txBody>
      </p:sp>
      <p:sp>
        <p:nvSpPr>
          <p:cNvPr id="4" name="Footer Placeholder 3"/>
          <p:cNvSpPr>
            <a:spLocks noGrp="1"/>
          </p:cNvSpPr>
          <p:nvPr>
            <p:ph type="ftr" sz="quarter" idx="11"/>
          </p:nvPr>
        </p:nvSpPr>
        <p:spPr/>
        <p:txBody>
          <a:bodyPr/>
          <a:lstStyle/>
          <a:p>
            <a:endParaRPr lang="en-CN"/>
          </a:p>
        </p:txBody>
      </p:sp>
      <p:sp>
        <p:nvSpPr>
          <p:cNvPr id="5" name="Slide Number Placeholder 4"/>
          <p:cNvSpPr>
            <a:spLocks noGrp="1"/>
          </p:cNvSpPr>
          <p:nvPr>
            <p:ph type="sldNum" sz="quarter" idx="12"/>
          </p:nvPr>
        </p:nvSpPr>
        <p:spPr/>
        <p:txBody>
          <a:bodyPr/>
          <a:lstStyle/>
          <a:p>
            <a:fld id="{711457B2-1B02-9F42-AC9E-515B99195E1E}" type="slidenum">
              <a:rPr lang="en-CN" smtClean="0"/>
              <a:t>‹#›</a:t>
            </a:fld>
            <a:endParaRPr lang="en-CN"/>
          </a:p>
        </p:txBody>
      </p:sp>
    </p:spTree>
    <p:extLst>
      <p:ext uri="{BB962C8B-B14F-4D97-AF65-F5344CB8AC3E}">
        <p14:creationId xmlns:p14="http://schemas.microsoft.com/office/powerpoint/2010/main" val="3528577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C6017B-0E93-8B48-8525-9DF3A5DF03F6}" type="datetimeFigureOut">
              <a:rPr lang="en-CN" smtClean="0"/>
              <a:t>6/5/24</a:t>
            </a:fld>
            <a:endParaRPr lang="en-CN"/>
          </a:p>
        </p:txBody>
      </p:sp>
      <p:sp>
        <p:nvSpPr>
          <p:cNvPr id="3" name="Footer Placeholder 2"/>
          <p:cNvSpPr>
            <a:spLocks noGrp="1"/>
          </p:cNvSpPr>
          <p:nvPr>
            <p:ph type="ftr" sz="quarter" idx="11"/>
          </p:nvPr>
        </p:nvSpPr>
        <p:spPr/>
        <p:txBody>
          <a:bodyPr/>
          <a:lstStyle/>
          <a:p>
            <a:endParaRPr lang="en-CN"/>
          </a:p>
        </p:txBody>
      </p:sp>
      <p:sp>
        <p:nvSpPr>
          <p:cNvPr id="4" name="Slide Number Placeholder 3"/>
          <p:cNvSpPr>
            <a:spLocks noGrp="1"/>
          </p:cNvSpPr>
          <p:nvPr>
            <p:ph type="sldNum" sz="quarter" idx="12"/>
          </p:nvPr>
        </p:nvSpPr>
        <p:spPr/>
        <p:txBody>
          <a:bodyPr/>
          <a:lstStyle/>
          <a:p>
            <a:fld id="{711457B2-1B02-9F42-AC9E-515B99195E1E}" type="slidenum">
              <a:rPr lang="en-CN" smtClean="0"/>
              <a:t>‹#›</a:t>
            </a:fld>
            <a:endParaRPr lang="en-CN"/>
          </a:p>
        </p:txBody>
      </p:sp>
    </p:spTree>
    <p:extLst>
      <p:ext uri="{BB962C8B-B14F-4D97-AF65-F5344CB8AC3E}">
        <p14:creationId xmlns:p14="http://schemas.microsoft.com/office/powerpoint/2010/main" val="418664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99C6017B-0E93-8B48-8525-9DF3A5DF03F6}" type="datetimeFigureOut">
              <a:rPr lang="en-CN" smtClean="0"/>
              <a:t>6/5/24</a:t>
            </a:fld>
            <a:endParaRPr lang="en-CN"/>
          </a:p>
        </p:txBody>
      </p:sp>
      <p:sp>
        <p:nvSpPr>
          <p:cNvPr id="6" name="Footer Placeholder 5"/>
          <p:cNvSpPr>
            <a:spLocks noGrp="1"/>
          </p:cNvSpPr>
          <p:nvPr>
            <p:ph type="ftr" sz="quarter" idx="11"/>
          </p:nvPr>
        </p:nvSpPr>
        <p:spPr/>
        <p:txBody>
          <a:bodyPr/>
          <a:lstStyle/>
          <a:p>
            <a:endParaRPr lang="en-CN"/>
          </a:p>
        </p:txBody>
      </p:sp>
      <p:sp>
        <p:nvSpPr>
          <p:cNvPr id="7" name="Slide Number Placeholder 6"/>
          <p:cNvSpPr>
            <a:spLocks noGrp="1"/>
          </p:cNvSpPr>
          <p:nvPr>
            <p:ph type="sldNum" sz="quarter" idx="12"/>
          </p:nvPr>
        </p:nvSpPr>
        <p:spPr/>
        <p:txBody>
          <a:bodyPr/>
          <a:lstStyle/>
          <a:p>
            <a:fld id="{711457B2-1B02-9F42-AC9E-515B99195E1E}" type="slidenum">
              <a:rPr lang="en-CN" smtClean="0"/>
              <a:t>‹#›</a:t>
            </a:fld>
            <a:endParaRPr lang="en-CN"/>
          </a:p>
        </p:txBody>
      </p:sp>
    </p:spTree>
    <p:extLst>
      <p:ext uri="{BB962C8B-B14F-4D97-AF65-F5344CB8AC3E}">
        <p14:creationId xmlns:p14="http://schemas.microsoft.com/office/powerpoint/2010/main" val="322949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US" dirty="0"/>
              <a:t>Click icon to add picture</a:t>
            </a:r>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99C6017B-0E93-8B48-8525-9DF3A5DF03F6}" type="datetimeFigureOut">
              <a:rPr lang="en-CN" smtClean="0"/>
              <a:t>6/5/24</a:t>
            </a:fld>
            <a:endParaRPr lang="en-CN"/>
          </a:p>
        </p:txBody>
      </p:sp>
      <p:sp>
        <p:nvSpPr>
          <p:cNvPr id="6" name="Footer Placeholder 5"/>
          <p:cNvSpPr>
            <a:spLocks noGrp="1"/>
          </p:cNvSpPr>
          <p:nvPr>
            <p:ph type="ftr" sz="quarter" idx="11"/>
          </p:nvPr>
        </p:nvSpPr>
        <p:spPr/>
        <p:txBody>
          <a:bodyPr/>
          <a:lstStyle/>
          <a:p>
            <a:endParaRPr lang="en-CN"/>
          </a:p>
        </p:txBody>
      </p:sp>
      <p:sp>
        <p:nvSpPr>
          <p:cNvPr id="7" name="Slide Number Placeholder 6"/>
          <p:cNvSpPr>
            <a:spLocks noGrp="1"/>
          </p:cNvSpPr>
          <p:nvPr>
            <p:ph type="sldNum" sz="quarter" idx="12"/>
          </p:nvPr>
        </p:nvSpPr>
        <p:spPr/>
        <p:txBody>
          <a:bodyPr/>
          <a:lstStyle/>
          <a:p>
            <a:fld id="{711457B2-1B02-9F42-AC9E-515B99195E1E}" type="slidenum">
              <a:rPr lang="en-CN" smtClean="0"/>
              <a:t>‹#›</a:t>
            </a:fld>
            <a:endParaRPr lang="en-CN"/>
          </a:p>
        </p:txBody>
      </p:sp>
    </p:spTree>
    <p:extLst>
      <p:ext uri="{BB962C8B-B14F-4D97-AF65-F5344CB8AC3E}">
        <p14:creationId xmlns:p14="http://schemas.microsoft.com/office/powerpoint/2010/main" val="880017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99C6017B-0E93-8B48-8525-9DF3A5DF03F6}" type="datetimeFigureOut">
              <a:rPr lang="en-CN" smtClean="0"/>
              <a:t>6/5/24</a:t>
            </a:fld>
            <a:endParaRPr lang="en-CN"/>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CN"/>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711457B2-1B02-9F42-AC9E-515B99195E1E}" type="slidenum">
              <a:rPr lang="en-CN" smtClean="0"/>
              <a:t>‹#›</a:t>
            </a:fld>
            <a:endParaRPr lang="en-CN"/>
          </a:p>
        </p:txBody>
      </p:sp>
    </p:spTree>
    <p:extLst>
      <p:ext uri="{BB962C8B-B14F-4D97-AF65-F5344CB8AC3E}">
        <p14:creationId xmlns:p14="http://schemas.microsoft.com/office/powerpoint/2010/main" val="1684454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hyperlink" Target="https://www.linkedin.com/in/gina-dav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E7D15A-89C0-5361-9B2C-CB47721E28AF}"/>
              </a:ext>
            </a:extLst>
          </p:cNvPr>
          <p:cNvPicPr>
            <a:picLocks noChangeAspect="1"/>
          </p:cNvPicPr>
          <p:nvPr/>
        </p:nvPicPr>
        <p:blipFill>
          <a:blip r:embed="rId2"/>
          <a:stretch>
            <a:fillRect/>
          </a:stretch>
        </p:blipFill>
        <p:spPr>
          <a:xfrm>
            <a:off x="1" y="1"/>
            <a:ext cx="12801600" cy="9601200"/>
          </a:xfrm>
          <a:prstGeom prst="rect">
            <a:avLst/>
          </a:prstGeom>
        </p:spPr>
      </p:pic>
      <p:grpSp>
        <p:nvGrpSpPr>
          <p:cNvPr id="3" name="Group 2">
            <a:extLst>
              <a:ext uri="{FF2B5EF4-FFF2-40B4-BE49-F238E27FC236}">
                <a16:creationId xmlns:a16="http://schemas.microsoft.com/office/drawing/2014/main" id="{11DB264C-68A6-142D-1E01-831C3A9887D9}"/>
              </a:ext>
            </a:extLst>
          </p:cNvPr>
          <p:cNvGrpSpPr/>
          <p:nvPr/>
        </p:nvGrpSpPr>
        <p:grpSpPr>
          <a:xfrm>
            <a:off x="10398943" y="727138"/>
            <a:ext cx="2108197" cy="2810928"/>
            <a:chOff x="318278" y="360623"/>
            <a:chExt cx="1992616" cy="2637141"/>
          </a:xfrm>
        </p:grpSpPr>
        <p:pic>
          <p:nvPicPr>
            <p:cNvPr id="15" name="Picture 14">
              <a:extLst>
                <a:ext uri="{FF2B5EF4-FFF2-40B4-BE49-F238E27FC236}">
                  <a16:creationId xmlns:a16="http://schemas.microsoft.com/office/drawing/2014/main" id="{78F58982-896C-21F0-1A43-379143571DFC}"/>
                </a:ext>
              </a:extLst>
            </p:cNvPr>
            <p:cNvPicPr>
              <a:picLocks noChangeAspect="1"/>
            </p:cNvPicPr>
            <p:nvPr/>
          </p:nvPicPr>
          <p:blipFill>
            <a:blip r:embed="rId3"/>
            <a:stretch>
              <a:fillRect/>
            </a:stretch>
          </p:blipFill>
          <p:spPr>
            <a:xfrm>
              <a:off x="318278" y="360623"/>
              <a:ext cx="1992616" cy="2637141"/>
            </a:xfrm>
            <a:prstGeom prst="rect">
              <a:avLst/>
            </a:prstGeom>
          </p:spPr>
        </p:pic>
        <p:sp>
          <p:nvSpPr>
            <p:cNvPr id="16" name="TextBox 15">
              <a:extLst>
                <a:ext uri="{FF2B5EF4-FFF2-40B4-BE49-F238E27FC236}">
                  <a16:creationId xmlns:a16="http://schemas.microsoft.com/office/drawing/2014/main" id="{5E1B71BF-7C5F-8717-C6D4-403B508B6456}"/>
                </a:ext>
              </a:extLst>
            </p:cNvPr>
            <p:cNvSpPr txBox="1"/>
            <p:nvPr/>
          </p:nvSpPr>
          <p:spPr>
            <a:xfrm>
              <a:off x="517660" y="646073"/>
              <a:ext cx="1599579" cy="2281110"/>
            </a:xfrm>
            <a:prstGeom prst="rect">
              <a:avLst/>
            </a:prstGeom>
            <a:noFill/>
          </p:spPr>
          <p:txBody>
            <a:bodyPr wrap="square">
              <a:spAutoFit/>
            </a:bodyPr>
            <a:lstStyle/>
            <a:p>
              <a:pPr algn="ctr"/>
              <a:r>
                <a:rPr lang="en-US" sz="1200" b="1" dirty="0">
                  <a:effectLst/>
                  <a:latin typeface="Century Gothic" panose="020B0502020202020204" pitchFamily="34" charset="0"/>
                </a:rPr>
                <a:t>Gina </a:t>
              </a:r>
              <a:r>
                <a:rPr lang="en-US" sz="1200" b="1" dirty="0">
                  <a:latin typeface="Century Gothic" panose="020B0502020202020204" pitchFamily="34" charset="0"/>
                </a:rPr>
                <a:t>entered the </a:t>
              </a:r>
              <a:r>
                <a:rPr lang="en-US" sz="1200" b="1">
                  <a:latin typeface="Century Gothic" panose="020B0502020202020204" pitchFamily="34" charset="0"/>
                </a:rPr>
                <a:t>world to </a:t>
              </a:r>
              <a:r>
                <a:rPr lang="en-US" sz="1200" b="1" dirty="0">
                  <a:latin typeface="Century Gothic" panose="020B0502020202020204" pitchFamily="34" charset="0"/>
                </a:rPr>
                <a:t>the sound of Culture Club</a:t>
              </a:r>
              <a:r>
                <a:rPr lang="en-US" sz="1200" b="1" dirty="0">
                  <a:effectLst/>
                  <a:latin typeface="Century Gothic" panose="020B0502020202020204" pitchFamily="34" charset="0"/>
                </a:rPr>
                <a:t> in the Autumn of 1983. She comes with a spouse and a dog. </a:t>
              </a:r>
            </a:p>
            <a:p>
              <a:pPr algn="ctr"/>
              <a:endParaRPr lang="en-US" sz="1200" b="1" dirty="0">
                <a:effectLst/>
                <a:latin typeface="Century Gothic" panose="020B0502020202020204" pitchFamily="34" charset="0"/>
              </a:endParaRPr>
            </a:p>
            <a:p>
              <a:pPr algn="ctr"/>
              <a:r>
                <a:rPr lang="en-US" sz="1200" dirty="0">
                  <a:effectLst/>
                  <a:latin typeface="Century Gothic" panose="020B0502020202020204" pitchFamily="34" charset="0"/>
                  <a:hlinkClick r:id="rId4"/>
                </a:rPr>
                <a:t>LinkedIn</a:t>
              </a:r>
              <a:r>
                <a:rPr lang="en-US" sz="1200" dirty="0">
                  <a:latin typeface="Century Gothic" panose="020B0502020202020204" pitchFamily="34" charset="0"/>
                </a:rPr>
                <a:t> hosts a bit more professional information and you can request to see her CV.</a:t>
              </a:r>
              <a:endParaRPr lang="en-US" sz="1200" dirty="0">
                <a:effectLst/>
                <a:latin typeface="Century Gothic" panose="020B0502020202020204" pitchFamily="34" charset="0"/>
              </a:endParaRPr>
            </a:p>
            <a:p>
              <a:pPr algn="ctr"/>
              <a:endParaRPr lang="en-US" sz="800" dirty="0">
                <a:effectLst/>
                <a:latin typeface="Century Gothic" panose="020B0502020202020204" pitchFamily="34" charset="0"/>
              </a:endParaRPr>
            </a:p>
          </p:txBody>
        </p:sp>
      </p:grpSp>
      <p:pic>
        <p:nvPicPr>
          <p:cNvPr id="19" name="Picture 18">
            <a:extLst>
              <a:ext uri="{FF2B5EF4-FFF2-40B4-BE49-F238E27FC236}">
                <a16:creationId xmlns:a16="http://schemas.microsoft.com/office/drawing/2014/main" id="{32268EFC-058A-A6EF-2C07-BA479E2C58F1}"/>
              </a:ext>
            </a:extLst>
          </p:cNvPr>
          <p:cNvPicPr>
            <a:picLocks noChangeAspect="1"/>
          </p:cNvPicPr>
          <p:nvPr/>
        </p:nvPicPr>
        <p:blipFill>
          <a:blip r:embed="rId5"/>
          <a:stretch>
            <a:fillRect/>
          </a:stretch>
        </p:blipFill>
        <p:spPr>
          <a:xfrm>
            <a:off x="7880223" y="737840"/>
            <a:ext cx="2108197" cy="2810928"/>
          </a:xfrm>
          <a:prstGeom prst="rect">
            <a:avLst/>
          </a:prstGeom>
          <a:ln w="190500" cap="sq">
            <a:solidFill>
              <a:schemeClr val="bg1">
                <a:lumMod val="8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2" name="Group 1">
            <a:extLst>
              <a:ext uri="{FF2B5EF4-FFF2-40B4-BE49-F238E27FC236}">
                <a16:creationId xmlns:a16="http://schemas.microsoft.com/office/drawing/2014/main" id="{53949E5E-9B6C-3A30-4B64-919A76B1AC3D}"/>
              </a:ext>
            </a:extLst>
          </p:cNvPr>
          <p:cNvGrpSpPr/>
          <p:nvPr/>
        </p:nvGrpSpPr>
        <p:grpSpPr>
          <a:xfrm>
            <a:off x="-98995" y="2275513"/>
            <a:ext cx="8043332" cy="7613522"/>
            <a:chOff x="-112475" y="2409821"/>
            <a:chExt cx="8043332" cy="7613522"/>
          </a:xfrm>
        </p:grpSpPr>
        <p:pic>
          <p:nvPicPr>
            <p:cNvPr id="17" name="Picture 16">
              <a:extLst>
                <a:ext uri="{FF2B5EF4-FFF2-40B4-BE49-F238E27FC236}">
                  <a16:creationId xmlns:a16="http://schemas.microsoft.com/office/drawing/2014/main" id="{6E4E7573-E0C6-863D-09AE-A811F753676D}"/>
                </a:ext>
              </a:extLst>
            </p:cNvPr>
            <p:cNvPicPr>
              <a:picLocks noChangeAspect="1"/>
            </p:cNvPicPr>
            <p:nvPr/>
          </p:nvPicPr>
          <p:blipFill>
            <a:blip r:embed="rId3"/>
            <a:stretch>
              <a:fillRect/>
            </a:stretch>
          </p:blipFill>
          <p:spPr>
            <a:xfrm>
              <a:off x="-112475" y="2409821"/>
              <a:ext cx="8043332" cy="7613522"/>
            </a:xfrm>
            <a:prstGeom prst="rect">
              <a:avLst/>
            </a:prstGeom>
          </p:spPr>
        </p:pic>
        <p:sp>
          <p:nvSpPr>
            <p:cNvPr id="20" name="TextBox 19">
              <a:extLst>
                <a:ext uri="{FF2B5EF4-FFF2-40B4-BE49-F238E27FC236}">
                  <a16:creationId xmlns:a16="http://schemas.microsoft.com/office/drawing/2014/main" id="{CB3A2391-AFE9-2203-3F4C-2C61A6E2AC70}"/>
                </a:ext>
              </a:extLst>
            </p:cNvPr>
            <p:cNvSpPr txBox="1"/>
            <p:nvPr/>
          </p:nvSpPr>
          <p:spPr>
            <a:xfrm>
              <a:off x="358946" y="2928388"/>
              <a:ext cx="7114207" cy="6955750"/>
            </a:xfrm>
            <a:prstGeom prst="rect">
              <a:avLst/>
            </a:prstGeom>
            <a:noFill/>
          </p:spPr>
          <p:txBody>
            <a:bodyPr wrap="square">
              <a:spAutoFit/>
            </a:bodyPr>
            <a:lstStyle/>
            <a:p>
              <a:r>
                <a:rPr lang="en-GB" sz="1400" b="1" dirty="0">
                  <a:effectLst/>
                  <a:latin typeface="Century Gothic" panose="020B0502020202020204" pitchFamily="34" charset="0"/>
                </a:rPr>
                <a:t>Recipe for Success</a:t>
              </a:r>
              <a:r>
                <a:rPr lang="en-GB" sz="1400" dirty="0">
                  <a:effectLst/>
                  <a:latin typeface="Century Gothic" panose="020B0502020202020204" pitchFamily="34" charset="0"/>
                </a:rPr>
                <a:t>:</a:t>
              </a:r>
              <a:br>
                <a:rPr lang="en-GB" sz="1200" dirty="0">
                  <a:effectLst/>
                  <a:latin typeface="Century Gothic" panose="020B0502020202020204" pitchFamily="34" charset="0"/>
                </a:rPr>
              </a:br>
              <a:r>
                <a:rPr lang="en-GB" sz="1200" i="1" dirty="0">
                  <a:effectLst/>
                  <a:latin typeface="Century Gothic" panose="020B0502020202020204" pitchFamily="34" charset="0"/>
                </a:rPr>
                <a:t>Communication</a:t>
              </a:r>
              <a:r>
                <a:rPr lang="en-GB" sz="1200" dirty="0">
                  <a:effectLst/>
                  <a:latin typeface="Century Gothic" panose="020B0502020202020204" pitchFamily="34" charset="0"/>
                </a:rPr>
                <a:t>:</a:t>
              </a:r>
              <a:endParaRPr lang="en-GB" sz="1200" dirty="0">
                <a:latin typeface="Century Gothic" panose="020B0502020202020204" pitchFamily="34" charset="0"/>
              </a:endParaRPr>
            </a:p>
            <a:p>
              <a:r>
                <a:rPr lang="en-GB" sz="1200" dirty="0">
                  <a:effectLst/>
                  <a:latin typeface="Century Gothic" panose="020B0502020202020204" pitchFamily="34" charset="0"/>
                </a:rPr>
                <a:t>She’s up and running by 5 am, but come 9 pm, she’s usually in snooze mode (unless she’s on holiday, in which case, she becomes a creature of the night).</a:t>
              </a:r>
            </a:p>
            <a:p>
              <a:r>
                <a:rPr lang="en-GB" sz="1200" dirty="0">
                  <a:effectLst/>
                  <a:latin typeface="Century Gothic" panose="020B0502020202020204" pitchFamily="34" charset="0"/>
                </a:rPr>
                <a:t>When it comes to work communication she has her preferences: In-person is her top pick, followed by Email, and then all those techy platforms like Slack and WeChat. Don’t ever feel like you can’t message to ask questions based on your own preferences though.</a:t>
              </a:r>
            </a:p>
            <a:p>
              <a:r>
                <a:rPr lang="en-GB" sz="1200" dirty="0">
                  <a:effectLst/>
                  <a:latin typeface="Century Gothic" panose="020B0502020202020204" pitchFamily="34" charset="0"/>
                </a:rPr>
                <a:t>She’s quite the fan of walking and talking. Suggest a rendezvous in the great outdoors, under the (not always so) gentle rays of the sun, and you’ll have her bouncing ideas around with the giddiness of a child.</a:t>
              </a:r>
            </a:p>
            <a:p>
              <a:r>
                <a:rPr lang="en-GB" sz="1200" dirty="0">
                  <a:effectLst/>
                  <a:latin typeface="Century Gothic" panose="020B0502020202020204" pitchFamily="34" charset="0"/>
                </a:rPr>
                <a:t>For meetings, just slot them into her calendar when she’s free. Provide a time and place, and trust that she’ll show up. If it’s a weekend, she’s probably in Hong Kong, so send her an instant message or wait for her to check her email on Sunday afternoon.</a:t>
              </a:r>
            </a:p>
            <a:p>
              <a:endParaRPr lang="en-GB" sz="1200" i="1" dirty="0">
                <a:effectLst/>
                <a:latin typeface="Century Gothic" panose="020B0502020202020204" pitchFamily="34" charset="0"/>
              </a:endParaRPr>
            </a:p>
            <a:p>
              <a:r>
                <a:rPr lang="en-GB" sz="1200" i="1" dirty="0">
                  <a:effectLst/>
                  <a:latin typeface="Century Gothic" panose="020B0502020202020204" pitchFamily="34" charset="0"/>
                </a:rPr>
                <a:t>Conversation</a:t>
              </a:r>
              <a:r>
                <a:rPr lang="en-GB" sz="1200" dirty="0">
                  <a:effectLst/>
                  <a:latin typeface="Century Gothic" panose="020B0502020202020204" pitchFamily="34" charset="0"/>
                </a:rPr>
                <a:t>:</a:t>
              </a:r>
              <a:br>
                <a:rPr lang="en-GB" sz="1200" dirty="0">
                  <a:effectLst/>
                  <a:latin typeface="Century Gothic" panose="020B0502020202020204" pitchFamily="34" charset="0"/>
                </a:rPr>
              </a:br>
              <a:r>
                <a:rPr lang="en-GB" sz="1200" dirty="0">
                  <a:effectLst/>
                  <a:latin typeface="Century Gothic" panose="020B0502020202020204" pitchFamily="34" charset="0"/>
                </a:rPr>
                <a:t>Gina likes a good conversation, especially when it’s about education, non-fiction books, scrumptious food, and good coffee. Ask her what’s on her reading list, trade recommendations, and guide her to the good food and coffee spots; </a:t>
              </a:r>
              <a:r>
                <a:rPr lang="en-US" sz="1200" dirty="0">
                  <a:latin typeface="Century Gothic" panose="020B0502020202020204" pitchFamily="34" charset="0"/>
                </a:rPr>
                <a:t>she</a:t>
              </a:r>
              <a:r>
                <a:rPr lang="en-US" sz="1200" dirty="0">
                  <a:effectLst/>
                  <a:latin typeface="Century Gothic" panose="020B0502020202020204" pitchFamily="34" charset="0"/>
                </a:rPr>
                <a:t> requires coffee to function</a:t>
              </a:r>
              <a:r>
                <a:rPr lang="en-US" sz="1200" dirty="0">
                  <a:latin typeface="Century Gothic" panose="020B0502020202020204" pitchFamily="34" charset="0"/>
                </a:rPr>
                <a:t>,</a:t>
              </a:r>
              <a:r>
                <a:rPr lang="en-US" sz="1200" dirty="0">
                  <a:effectLst/>
                  <a:latin typeface="Century Gothic" panose="020B0502020202020204" pitchFamily="34" charset="0"/>
                </a:rPr>
                <a:t> eats anything and everything and doesn’t need to be hungry to eat! </a:t>
              </a:r>
              <a:endParaRPr lang="en-GB" sz="1200" dirty="0">
                <a:effectLst/>
                <a:latin typeface="Century Gothic" panose="020B0502020202020204" pitchFamily="34" charset="0"/>
              </a:endParaRPr>
            </a:p>
            <a:p>
              <a:r>
                <a:rPr lang="en-GB" sz="1200" dirty="0">
                  <a:effectLst/>
                  <a:latin typeface="Century Gothic" panose="020B0502020202020204" pitchFamily="34" charset="0"/>
                </a:rPr>
                <a:t>When it comes to chat, she’s all about authenticity. Skip the small talk and dive into real, meaningful discussions. And don’t be shy to challenge her thoughts – she enjoys a good mental workout. </a:t>
              </a:r>
              <a:r>
                <a:rPr lang="en-US" sz="1200" dirty="0">
                  <a:effectLst/>
                  <a:latin typeface="Century Gothic" panose="020B0502020202020204" pitchFamily="34" charset="0"/>
                </a:rPr>
                <a:t>She wants to get to know you but will generally avoid asking personal questions as she'll feel she's being intrusive. She'll answer any questions you have freely. </a:t>
              </a:r>
              <a:endParaRPr lang="en-GB" sz="1200" dirty="0">
                <a:effectLst/>
                <a:latin typeface="Century Gothic" panose="020B0502020202020204" pitchFamily="34" charset="0"/>
              </a:endParaRPr>
            </a:p>
            <a:p>
              <a:endParaRPr lang="en-GB" sz="1200" i="1" dirty="0">
                <a:effectLst/>
                <a:latin typeface="Century Gothic" panose="020B0502020202020204" pitchFamily="34" charset="0"/>
              </a:endParaRPr>
            </a:p>
            <a:p>
              <a:r>
                <a:rPr lang="en-GB" sz="1200" i="1" dirty="0">
                  <a:effectLst/>
                  <a:latin typeface="Century Gothic" panose="020B0502020202020204" pitchFamily="34" charset="0"/>
                </a:rPr>
                <a:t>Feedback</a:t>
              </a:r>
              <a:r>
                <a:rPr lang="en-GB" sz="1200" dirty="0">
                  <a:effectLst/>
                  <a:latin typeface="Century Gothic" panose="020B0502020202020204" pitchFamily="34" charset="0"/>
                </a:rPr>
                <a:t>:</a:t>
              </a:r>
              <a:endParaRPr lang="en-GB" sz="1200" dirty="0">
                <a:latin typeface="Century Gothic" panose="020B0502020202020204" pitchFamily="34" charset="0"/>
              </a:endParaRPr>
            </a:p>
            <a:p>
              <a:r>
                <a:rPr lang="en-GB" sz="1200" dirty="0">
                  <a:effectLst/>
                  <a:latin typeface="Century Gothic" panose="020B0502020202020204" pitchFamily="34" charset="0"/>
                </a:rPr>
                <a:t>Gina prefers her feedback served explicitly with a core of kindness and a direct approach, just the way she likes to dish it out. If you’ve got different preferences, let her know, and she’ll do her very best to accommodate.</a:t>
              </a:r>
            </a:p>
            <a:p>
              <a:r>
                <a:rPr lang="en-GB" sz="1200" dirty="0">
                  <a:effectLst/>
                  <a:latin typeface="Century Gothic" panose="020B0502020202020204" pitchFamily="34" charset="0"/>
                </a:rPr>
                <a:t>She’s your personal cheerleader, fully dedicated to your success and really wants what is best for you. Tell her how she can step up in supporting you, and remember, mutual accountability is the name of the game. It’s really important to her that you feel a sense of belonging and know how much she values you.</a:t>
              </a:r>
            </a:p>
            <a:p>
              <a:r>
                <a:rPr lang="en-GB" sz="1200" dirty="0">
                  <a:effectLst/>
                  <a:latin typeface="Century Gothic" panose="020B0502020202020204" pitchFamily="34" charset="0"/>
                </a:rPr>
                <a:t>Positive feedback tends to make her a tad awkward, she’s likely to either ignore it completely or deflect it with a well-timed dose of humour. After all, laughter is the best medicine, isn’t it? Constructive feedback that leads to improvement is more her cup of tea.</a:t>
              </a:r>
            </a:p>
            <a:p>
              <a:endParaRPr lang="en-GB" sz="1200" dirty="0">
                <a:effectLst/>
                <a:latin typeface="Century Gothic" panose="020B0502020202020204" pitchFamily="34" charset="0"/>
              </a:endParaRPr>
            </a:p>
            <a:p>
              <a:endParaRPr lang="en-GB" sz="1200" dirty="0">
                <a:effectLst/>
                <a:latin typeface="Century Gothic" panose="020B0502020202020204" pitchFamily="34" charset="0"/>
              </a:endParaRPr>
            </a:p>
          </p:txBody>
        </p:sp>
      </p:grpSp>
      <p:pic>
        <p:nvPicPr>
          <p:cNvPr id="25" name="Picture 24">
            <a:extLst>
              <a:ext uri="{FF2B5EF4-FFF2-40B4-BE49-F238E27FC236}">
                <a16:creationId xmlns:a16="http://schemas.microsoft.com/office/drawing/2014/main" id="{8DC2DB74-AD11-B46C-69BE-B5A9443EBDB7}"/>
              </a:ext>
            </a:extLst>
          </p:cNvPr>
          <p:cNvPicPr>
            <a:picLocks noChangeAspect="1"/>
          </p:cNvPicPr>
          <p:nvPr/>
        </p:nvPicPr>
        <p:blipFill>
          <a:blip r:embed="rId3"/>
          <a:stretch>
            <a:fillRect/>
          </a:stretch>
        </p:blipFill>
        <p:spPr>
          <a:xfrm>
            <a:off x="266669" y="245192"/>
            <a:ext cx="5527739" cy="2116049"/>
          </a:xfrm>
          <a:prstGeom prst="rect">
            <a:avLst/>
          </a:prstGeom>
        </p:spPr>
      </p:pic>
      <p:sp>
        <p:nvSpPr>
          <p:cNvPr id="28" name="TextBox 27">
            <a:extLst>
              <a:ext uri="{FF2B5EF4-FFF2-40B4-BE49-F238E27FC236}">
                <a16:creationId xmlns:a16="http://schemas.microsoft.com/office/drawing/2014/main" id="{AE755BC6-4D5A-4BD0-B1DB-F5DE284FB41F}"/>
              </a:ext>
            </a:extLst>
          </p:cNvPr>
          <p:cNvSpPr txBox="1"/>
          <p:nvPr/>
        </p:nvSpPr>
        <p:spPr>
          <a:xfrm>
            <a:off x="554197" y="402543"/>
            <a:ext cx="5056153" cy="1831271"/>
          </a:xfrm>
          <a:prstGeom prst="rect">
            <a:avLst/>
          </a:prstGeom>
          <a:noFill/>
        </p:spPr>
        <p:txBody>
          <a:bodyPr wrap="square">
            <a:spAutoFit/>
          </a:bodyPr>
          <a:lstStyle/>
          <a:p>
            <a:r>
              <a:rPr lang="en-US" sz="1400" b="1" dirty="0">
                <a:effectLst/>
                <a:latin typeface="Century Gothic" panose="020B0502020202020204" pitchFamily="34" charset="0"/>
              </a:rPr>
              <a:t>Ingredients: </a:t>
            </a:r>
            <a:endParaRPr lang="en-US" sz="1400" dirty="0">
              <a:effectLst/>
              <a:latin typeface="Century Gothic" panose="020B0502020202020204" pitchFamily="34" charset="0"/>
            </a:endParaRPr>
          </a:p>
          <a:p>
            <a:r>
              <a:rPr lang="en-US" sz="1200" b="1" i="1" dirty="0">
                <a:effectLst/>
                <a:latin typeface="Century Gothic" panose="020B0502020202020204" pitchFamily="34" charset="0"/>
              </a:rPr>
              <a:t>Leadership Compass</a:t>
            </a:r>
            <a:r>
              <a:rPr lang="en-US" sz="1200" dirty="0">
                <a:effectLst/>
                <a:latin typeface="Century Gothic" panose="020B0502020202020204" pitchFamily="34" charset="0"/>
              </a:rPr>
              <a:t>: South-West (</a:t>
            </a:r>
            <a:r>
              <a:rPr lang="en-GB" sz="1200" dirty="0">
                <a:effectLst/>
                <a:latin typeface="Century Gothic" panose="020B0502020202020204" pitchFamily="34" charset="0"/>
              </a:rPr>
              <a:t>Empathy-Analytical</a:t>
            </a:r>
            <a:r>
              <a:rPr lang="en-US" sz="1200" dirty="0">
                <a:effectLst/>
                <a:latin typeface="Century Gothic" panose="020B0502020202020204" pitchFamily="34" charset="0"/>
              </a:rPr>
              <a:t>) </a:t>
            </a:r>
          </a:p>
          <a:p>
            <a:endParaRPr lang="en-US" sz="900" b="1" i="1" dirty="0">
              <a:effectLst/>
              <a:latin typeface="Century Gothic" panose="020B0502020202020204" pitchFamily="34" charset="0"/>
            </a:endParaRPr>
          </a:p>
          <a:p>
            <a:r>
              <a:rPr lang="en-US" sz="1200" b="1" i="1" dirty="0">
                <a:effectLst/>
                <a:latin typeface="Century Gothic" panose="020B0502020202020204" pitchFamily="34" charset="0"/>
              </a:rPr>
              <a:t>MBTI</a:t>
            </a:r>
            <a:r>
              <a:rPr lang="en-US" sz="1200" dirty="0">
                <a:effectLst/>
                <a:latin typeface="Century Gothic" panose="020B0502020202020204" pitchFamily="34" charset="0"/>
              </a:rPr>
              <a:t>: INFJ-T (The Advocate) </a:t>
            </a:r>
          </a:p>
          <a:p>
            <a:endParaRPr lang="en-US" sz="900" i="1" dirty="0">
              <a:latin typeface="Century Gothic" panose="020B0502020202020204" pitchFamily="34" charset="0"/>
            </a:endParaRPr>
          </a:p>
          <a:p>
            <a:r>
              <a:rPr lang="en-GB" sz="1200" b="1" i="1" dirty="0">
                <a:effectLst/>
                <a:latin typeface="Century Gothic" panose="020B0502020202020204" pitchFamily="34" charset="0"/>
              </a:rPr>
              <a:t>CliftonStrengths</a:t>
            </a:r>
            <a:r>
              <a:rPr lang="en-US" sz="1200" b="1" i="1" dirty="0">
                <a:effectLst/>
                <a:latin typeface="Century Gothic" panose="020B0502020202020204" pitchFamily="34" charset="0"/>
              </a:rPr>
              <a:t> 34</a:t>
            </a:r>
            <a:r>
              <a:rPr lang="en-US" sz="1200" dirty="0">
                <a:effectLst/>
                <a:latin typeface="Century Gothic" panose="020B0502020202020204" pitchFamily="34" charset="0"/>
              </a:rPr>
              <a:t>: </a:t>
            </a:r>
          </a:p>
          <a:p>
            <a:r>
              <a:rPr lang="en-US" sz="1200" dirty="0">
                <a:effectLst/>
                <a:latin typeface="Century Gothic" panose="020B0502020202020204" pitchFamily="34" charset="0"/>
              </a:rPr>
              <a:t>1. Connectedness   2. Developer</a:t>
            </a:r>
            <a:br>
              <a:rPr lang="en-US" sz="1200" dirty="0">
                <a:effectLst/>
                <a:latin typeface="Century Gothic" panose="020B0502020202020204" pitchFamily="34" charset="0"/>
              </a:rPr>
            </a:br>
            <a:r>
              <a:rPr lang="en-US" sz="1200" dirty="0">
                <a:effectLst/>
                <a:latin typeface="Century Gothic" panose="020B0502020202020204" pitchFamily="34" charset="0"/>
              </a:rPr>
              <a:t>3. Includer</a:t>
            </a:r>
            <a:r>
              <a:rPr lang="en-US" sz="1200" dirty="0">
                <a:latin typeface="Century Gothic" panose="020B0502020202020204" pitchFamily="34" charset="0"/>
              </a:rPr>
              <a:t>   </a:t>
            </a:r>
            <a:r>
              <a:rPr lang="en-US" sz="1200" dirty="0">
                <a:effectLst/>
                <a:latin typeface="Century Gothic" panose="020B0502020202020204" pitchFamily="34" charset="0"/>
              </a:rPr>
              <a:t>4. Positivity  5. Learner </a:t>
            </a:r>
          </a:p>
          <a:p>
            <a:endParaRPr lang="en-US" sz="900" i="1" dirty="0">
              <a:effectLst/>
              <a:latin typeface="Century Gothic" panose="020B0502020202020204" pitchFamily="34" charset="0"/>
            </a:endParaRPr>
          </a:p>
          <a:p>
            <a:r>
              <a:rPr lang="en-US" sz="1200" b="1" i="1" dirty="0">
                <a:effectLst/>
                <a:latin typeface="Century Gothic" panose="020B0502020202020204" pitchFamily="34" charset="0"/>
              </a:rPr>
              <a:t>Values</a:t>
            </a:r>
            <a:r>
              <a:rPr lang="en-US" sz="1200" dirty="0">
                <a:effectLst/>
                <a:latin typeface="Century Gothic" panose="020B0502020202020204" pitchFamily="34" charset="0"/>
              </a:rPr>
              <a:t>: Integrity, Fairness, Honesty, Altruism, Belonging. </a:t>
            </a:r>
          </a:p>
        </p:txBody>
      </p:sp>
      <p:pic>
        <p:nvPicPr>
          <p:cNvPr id="32" name="Picture 31">
            <a:extLst>
              <a:ext uri="{FF2B5EF4-FFF2-40B4-BE49-F238E27FC236}">
                <a16:creationId xmlns:a16="http://schemas.microsoft.com/office/drawing/2014/main" id="{DD4FD5F4-B657-F580-527F-57EDD8E68B14}"/>
              </a:ext>
            </a:extLst>
          </p:cNvPr>
          <p:cNvPicPr>
            <a:picLocks noChangeAspect="1"/>
          </p:cNvPicPr>
          <p:nvPr/>
        </p:nvPicPr>
        <p:blipFill>
          <a:blip r:embed="rId3"/>
          <a:stretch>
            <a:fillRect/>
          </a:stretch>
        </p:blipFill>
        <p:spPr>
          <a:xfrm>
            <a:off x="5626140" y="1355904"/>
            <a:ext cx="2108905" cy="910564"/>
          </a:xfrm>
          <a:prstGeom prst="rect">
            <a:avLst/>
          </a:prstGeom>
        </p:spPr>
      </p:pic>
      <p:sp>
        <p:nvSpPr>
          <p:cNvPr id="33" name="TextBox 32">
            <a:extLst>
              <a:ext uri="{FF2B5EF4-FFF2-40B4-BE49-F238E27FC236}">
                <a16:creationId xmlns:a16="http://schemas.microsoft.com/office/drawing/2014/main" id="{751FE38F-D8B4-5ADA-4212-418A8C66AD19}"/>
              </a:ext>
            </a:extLst>
          </p:cNvPr>
          <p:cNvSpPr txBox="1"/>
          <p:nvPr/>
        </p:nvSpPr>
        <p:spPr>
          <a:xfrm>
            <a:off x="5702483" y="1440889"/>
            <a:ext cx="1956218" cy="646331"/>
          </a:xfrm>
          <a:prstGeom prst="rect">
            <a:avLst/>
          </a:prstGeom>
          <a:noFill/>
        </p:spPr>
        <p:txBody>
          <a:bodyPr wrap="square">
            <a:spAutoFit/>
          </a:bodyPr>
          <a:lstStyle/>
          <a:p>
            <a:pPr algn="ctr"/>
            <a:r>
              <a:rPr lang="en-US" sz="1200" b="1" dirty="0">
                <a:effectLst/>
                <a:latin typeface="Century Gothic" panose="020B0502020202020204" pitchFamily="34" charset="0"/>
              </a:rPr>
              <a:t>North Stars</a:t>
            </a:r>
            <a:r>
              <a:rPr lang="en-US" sz="1200" dirty="0">
                <a:effectLst/>
                <a:latin typeface="Century Gothic" panose="020B0502020202020204" pitchFamily="34" charset="0"/>
              </a:rPr>
              <a:t>: Gina loves the work of </a:t>
            </a:r>
            <a:r>
              <a:rPr lang="en-US" sz="1200" dirty="0" err="1">
                <a:effectLst/>
                <a:latin typeface="Century Gothic" panose="020B0502020202020204" pitchFamily="34" charset="0"/>
              </a:rPr>
              <a:t>Brené</a:t>
            </a:r>
            <a:r>
              <a:rPr lang="en-US" sz="1200" dirty="0">
                <a:effectLst/>
                <a:latin typeface="Century Gothic" panose="020B0502020202020204" pitchFamily="34" charset="0"/>
              </a:rPr>
              <a:t> Brown and Simon Sinek. </a:t>
            </a:r>
          </a:p>
        </p:txBody>
      </p:sp>
      <p:pic>
        <p:nvPicPr>
          <p:cNvPr id="4" name="Picture 3">
            <a:extLst>
              <a:ext uri="{FF2B5EF4-FFF2-40B4-BE49-F238E27FC236}">
                <a16:creationId xmlns:a16="http://schemas.microsoft.com/office/drawing/2014/main" id="{AC77944C-C4B5-1C4F-F979-B94202639F3F}"/>
              </a:ext>
            </a:extLst>
          </p:cNvPr>
          <p:cNvPicPr>
            <a:picLocks noChangeAspect="1"/>
          </p:cNvPicPr>
          <p:nvPr/>
        </p:nvPicPr>
        <p:blipFill>
          <a:blip r:embed="rId3"/>
          <a:stretch>
            <a:fillRect/>
          </a:stretch>
        </p:blipFill>
        <p:spPr>
          <a:xfrm>
            <a:off x="7709500" y="3462834"/>
            <a:ext cx="5046578" cy="6268084"/>
          </a:xfrm>
          <a:prstGeom prst="rect">
            <a:avLst/>
          </a:prstGeom>
        </p:spPr>
      </p:pic>
      <p:sp>
        <p:nvSpPr>
          <p:cNvPr id="5" name="TextBox 4">
            <a:extLst>
              <a:ext uri="{FF2B5EF4-FFF2-40B4-BE49-F238E27FC236}">
                <a16:creationId xmlns:a16="http://schemas.microsoft.com/office/drawing/2014/main" id="{78747BD4-716B-89F3-43C5-6EC032B57A03}"/>
              </a:ext>
            </a:extLst>
          </p:cNvPr>
          <p:cNvSpPr txBox="1"/>
          <p:nvPr/>
        </p:nvSpPr>
        <p:spPr>
          <a:xfrm>
            <a:off x="8009466" y="3887028"/>
            <a:ext cx="4463807" cy="5478423"/>
          </a:xfrm>
          <a:prstGeom prst="rect">
            <a:avLst/>
          </a:prstGeom>
          <a:noFill/>
        </p:spPr>
        <p:txBody>
          <a:bodyPr wrap="square" rtlCol="0">
            <a:spAutoFit/>
          </a:bodyPr>
          <a:lstStyle/>
          <a:p>
            <a:pPr marL="0" indent="0">
              <a:buNone/>
            </a:pPr>
            <a:r>
              <a:rPr lang="en-GB" sz="1400" b="1" dirty="0">
                <a:latin typeface="Century Gothic" panose="020B0502020202020204" pitchFamily="34" charset="0"/>
              </a:rPr>
              <a:t>Cautionary Warnings:</a:t>
            </a:r>
          </a:p>
          <a:p>
            <a:pPr marL="0" indent="0">
              <a:buNone/>
            </a:pPr>
            <a:r>
              <a:rPr lang="en-GB" sz="1200" dirty="0">
                <a:latin typeface="Century Gothic" panose="020B0502020202020204" pitchFamily="34" charset="0"/>
              </a:rPr>
              <a:t>Gina is the ultimate question-asker, not because she doesn’t trust you, but because her curiosity knows no bounds! She’s trying to gather all the info to do her job well. She’s an over-thinker champ and so if there’s a gap, she’ll invent stories to fill it. She’s aware it’s not always helpful but just can’t help herself!</a:t>
            </a:r>
          </a:p>
          <a:p>
            <a:pPr marL="0" indent="0">
              <a:buNone/>
            </a:pPr>
            <a:endParaRPr lang="en-GB" sz="1200" dirty="0">
              <a:latin typeface="Century Gothic" panose="020B0502020202020204" pitchFamily="34" charset="0"/>
            </a:endParaRPr>
          </a:p>
          <a:p>
            <a:pPr marL="0" indent="0">
              <a:buNone/>
            </a:pPr>
            <a:r>
              <a:rPr lang="en-GB" sz="1200" dirty="0">
                <a:latin typeface="Century Gothic" panose="020B0502020202020204" pitchFamily="34" charset="0"/>
              </a:rPr>
              <a:t>Gina’s a details person with curriculum and is your go-to girl for planning and organisation. If things go haywire or there are significant gaps in that department, be forthcoming about it (she’s probably seen it anyway) and she’ll always help where she can. </a:t>
            </a:r>
          </a:p>
          <a:p>
            <a:pPr marL="0" indent="0">
              <a:buNone/>
            </a:pPr>
            <a:endParaRPr lang="en-GB" sz="1200" dirty="0">
              <a:latin typeface="Century Gothic" panose="020B0502020202020204" pitchFamily="34" charset="0"/>
            </a:endParaRPr>
          </a:p>
          <a:p>
            <a:pPr marL="0" indent="0">
              <a:buNone/>
            </a:pPr>
            <a:r>
              <a:rPr lang="en-GB" sz="1200" dirty="0">
                <a:latin typeface="Century Gothic" panose="020B0502020202020204" pitchFamily="34" charset="0"/>
              </a:rPr>
              <a:t>She’ll likely be a little upset if you aren’t transparent and honest about mistakes, she knows mistakes are part of life, but thinks we should own them. She will never be upset when you make an honest mistake and will likely have a story of her own bigger blunder.</a:t>
            </a:r>
          </a:p>
          <a:p>
            <a:pPr marL="0" indent="0">
              <a:buNone/>
            </a:pPr>
            <a:endParaRPr lang="en-GB" sz="1200" dirty="0">
              <a:latin typeface="Century Gothic" panose="020B0502020202020204" pitchFamily="34" charset="0"/>
            </a:endParaRPr>
          </a:p>
          <a:p>
            <a:pPr marL="0" indent="0">
              <a:buNone/>
            </a:pPr>
            <a:r>
              <a:rPr lang="en-GB" sz="1200" dirty="0">
                <a:latin typeface="Century Gothic" panose="020B0502020202020204" pitchFamily="34" charset="0"/>
              </a:rPr>
              <a:t>Remember, Gina’s memory is like a sieve – if a task is not on her to-do list, she may completely forget about it. Feel free to give her a gentle nudge when she forgets. She’s also a typo Queen so help her out with a quick heads-up!</a:t>
            </a:r>
          </a:p>
          <a:p>
            <a:pPr marL="0" indent="0">
              <a:buNone/>
            </a:pPr>
            <a:endParaRPr lang="en-GB" sz="1200" dirty="0">
              <a:latin typeface="Century Gothic" panose="020B0502020202020204" pitchFamily="34" charset="0"/>
            </a:endParaRPr>
          </a:p>
          <a:p>
            <a:pPr marL="0" indent="0">
              <a:buNone/>
            </a:pPr>
            <a:r>
              <a:rPr lang="en-GB" sz="1200" dirty="0">
                <a:latin typeface="Century Gothic" panose="020B0502020202020204" pitchFamily="34" charset="0"/>
              </a:rPr>
              <a:t>Gina is action-oriented and will start to get frustrated if there is excessive talk and not a lot of tangible progress. She wants to get things done, and </a:t>
            </a:r>
            <a:r>
              <a:rPr lang="en-GB" sz="1200">
                <a:latin typeface="Century Gothic" panose="020B0502020202020204" pitchFamily="34" charset="0"/>
              </a:rPr>
              <a:t>done well; she </a:t>
            </a:r>
            <a:r>
              <a:rPr lang="en-GB" sz="1200" dirty="0">
                <a:latin typeface="Century Gothic" panose="020B0502020202020204" pitchFamily="34" charset="0"/>
              </a:rPr>
              <a:t>also gets frustrated when things are done poorly.</a:t>
            </a:r>
          </a:p>
        </p:txBody>
      </p:sp>
      <p:sp>
        <p:nvSpPr>
          <p:cNvPr id="7" name="TextBox 6">
            <a:extLst>
              <a:ext uri="{FF2B5EF4-FFF2-40B4-BE49-F238E27FC236}">
                <a16:creationId xmlns:a16="http://schemas.microsoft.com/office/drawing/2014/main" id="{4C53648E-244D-4924-6EB9-9C56255E5277}"/>
              </a:ext>
            </a:extLst>
          </p:cNvPr>
          <p:cNvSpPr txBox="1"/>
          <p:nvPr/>
        </p:nvSpPr>
        <p:spPr>
          <a:xfrm>
            <a:off x="3493632" y="940406"/>
            <a:ext cx="1757745" cy="830997"/>
          </a:xfrm>
          <a:prstGeom prst="rect">
            <a:avLst/>
          </a:prstGeom>
          <a:noFill/>
          <a:ln>
            <a:solidFill>
              <a:schemeClr val="tx1"/>
            </a:solidFill>
          </a:ln>
        </p:spPr>
        <p:txBody>
          <a:bodyPr wrap="square">
            <a:spAutoFit/>
          </a:bodyPr>
          <a:lstStyle/>
          <a:p>
            <a:r>
              <a:rPr lang="en-US" sz="1200" i="1" dirty="0">
                <a:effectLst/>
                <a:latin typeface="Century Gothic" panose="020B0502020202020204" pitchFamily="34" charset="0"/>
              </a:rPr>
              <a:t>~ Gina struggles in situations which are in opposition to her values. </a:t>
            </a:r>
          </a:p>
        </p:txBody>
      </p:sp>
      <p:sp>
        <p:nvSpPr>
          <p:cNvPr id="9" name="TextBox 8">
            <a:extLst>
              <a:ext uri="{FF2B5EF4-FFF2-40B4-BE49-F238E27FC236}">
                <a16:creationId xmlns:a16="http://schemas.microsoft.com/office/drawing/2014/main" id="{2377C746-3E90-1596-1A4F-D6C338FBFB66}"/>
              </a:ext>
            </a:extLst>
          </p:cNvPr>
          <p:cNvSpPr txBox="1"/>
          <p:nvPr/>
        </p:nvSpPr>
        <p:spPr>
          <a:xfrm>
            <a:off x="8996026" y="0"/>
            <a:ext cx="3810659" cy="646331"/>
          </a:xfrm>
          <a:prstGeom prst="rect">
            <a:avLst/>
          </a:prstGeom>
          <a:solidFill>
            <a:schemeClr val="tx1">
              <a:alpha val="49000"/>
            </a:schemeClr>
          </a:solidFill>
        </p:spPr>
        <p:txBody>
          <a:bodyPr wrap="none" rtlCol="0">
            <a:spAutoFit/>
          </a:bodyPr>
          <a:lstStyle/>
          <a:p>
            <a:r>
              <a:rPr lang="en-CN" sz="3600" b="1" i="1" dirty="0">
                <a:solidFill>
                  <a:schemeClr val="bg1"/>
                </a:solidFill>
                <a:latin typeface="APPLE CHANCERY" panose="03020702040506060504" pitchFamily="66" charset="-79"/>
                <a:cs typeface="APPLE CHANCERY" panose="03020702040506060504" pitchFamily="66" charset="-79"/>
              </a:rPr>
              <a:t>Gina’s User Guide</a:t>
            </a:r>
          </a:p>
        </p:txBody>
      </p:sp>
    </p:spTree>
    <p:extLst>
      <p:ext uri="{BB962C8B-B14F-4D97-AF65-F5344CB8AC3E}">
        <p14:creationId xmlns:p14="http://schemas.microsoft.com/office/powerpoint/2010/main" val="29894171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87916</TotalTime>
  <Words>867</Words>
  <Application>Microsoft Macintosh PowerPoint</Application>
  <PresentationFormat>A3 Paper (297x420 mm)</PresentationFormat>
  <Paragraphs>38</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APPLE CHANCERY</vt:lpstr>
      <vt:lpstr>Arial</vt:lpstr>
      <vt:lpstr>Calibri</vt:lpstr>
      <vt:lpstr>Calibri Light</vt:lpstr>
      <vt:lpstr>Century Gothic</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Davies</dc:creator>
  <cp:lastModifiedBy>Gina Davies</cp:lastModifiedBy>
  <cp:revision>40</cp:revision>
  <dcterms:created xsi:type="dcterms:W3CDTF">2023-09-04T01:30:55Z</dcterms:created>
  <dcterms:modified xsi:type="dcterms:W3CDTF">2024-06-06T01:50:32Z</dcterms:modified>
</cp:coreProperties>
</file>